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9" r:id="rId13"/>
    <p:sldId id="267"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a:p>
        </p:txBody>
      </p:sp>
      <p:sp>
        <p:nvSpPr>
          <p:cNvPr id="4" name="Tijdelijke aanduiding voor datum 3"/>
          <p:cNvSpPr>
            <a:spLocks noGrp="1"/>
          </p:cNvSpPr>
          <p:nvPr>
            <p:ph type="dt" sz="half" idx="10"/>
          </p:nvPr>
        </p:nvSpPr>
        <p:spPr/>
        <p:txBody>
          <a:bodyPr/>
          <a:lstStyle/>
          <a:p>
            <a:fld id="{00BA9F33-C325-4114-B51F-25BF3C26FDDB}" type="datetimeFigureOut">
              <a:rPr lang="en-US" smtClean="0"/>
              <a:t>5/8/2016</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8C8679DF-5E34-429A-B923-F7285C993ABF}" type="slidenum">
              <a:rPr lang="en-US" smtClean="0"/>
              <a:t>‹nr.›</a:t>
            </a:fld>
            <a:endParaRPr lang="en-US"/>
          </a:p>
        </p:txBody>
      </p:sp>
    </p:spTree>
    <p:extLst>
      <p:ext uri="{BB962C8B-B14F-4D97-AF65-F5344CB8AC3E}">
        <p14:creationId xmlns:p14="http://schemas.microsoft.com/office/powerpoint/2010/main" val="405696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p>
            <a:fld id="{00BA9F33-C325-4114-B51F-25BF3C26FDDB}" type="datetimeFigureOut">
              <a:rPr lang="en-US" smtClean="0"/>
              <a:t>5/8/2016</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8C8679DF-5E34-429A-B923-F7285C993ABF}" type="slidenum">
              <a:rPr lang="en-US" smtClean="0"/>
              <a:t>‹nr.›</a:t>
            </a:fld>
            <a:endParaRPr lang="en-US"/>
          </a:p>
        </p:txBody>
      </p:sp>
    </p:spTree>
    <p:extLst>
      <p:ext uri="{BB962C8B-B14F-4D97-AF65-F5344CB8AC3E}">
        <p14:creationId xmlns:p14="http://schemas.microsoft.com/office/powerpoint/2010/main" val="1486451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p>
            <a:fld id="{00BA9F33-C325-4114-B51F-25BF3C26FDDB}" type="datetimeFigureOut">
              <a:rPr lang="en-US" smtClean="0"/>
              <a:t>5/8/2016</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8C8679DF-5E34-429A-B923-F7285C993ABF}" type="slidenum">
              <a:rPr lang="en-US" smtClean="0"/>
              <a:t>‹nr.›</a:t>
            </a:fld>
            <a:endParaRPr lang="en-US"/>
          </a:p>
        </p:txBody>
      </p:sp>
    </p:spTree>
    <p:extLst>
      <p:ext uri="{BB962C8B-B14F-4D97-AF65-F5344CB8AC3E}">
        <p14:creationId xmlns:p14="http://schemas.microsoft.com/office/powerpoint/2010/main" val="227426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p>
            <a:fld id="{00BA9F33-C325-4114-B51F-25BF3C26FDDB}" type="datetimeFigureOut">
              <a:rPr lang="en-US" smtClean="0"/>
              <a:t>5/8/2016</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8C8679DF-5E34-429A-B923-F7285C993ABF}" type="slidenum">
              <a:rPr lang="en-US" smtClean="0"/>
              <a:t>‹nr.›</a:t>
            </a:fld>
            <a:endParaRPr lang="en-US"/>
          </a:p>
        </p:txBody>
      </p:sp>
    </p:spTree>
    <p:extLst>
      <p:ext uri="{BB962C8B-B14F-4D97-AF65-F5344CB8AC3E}">
        <p14:creationId xmlns:p14="http://schemas.microsoft.com/office/powerpoint/2010/main" val="142004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00BA9F33-C325-4114-B51F-25BF3C26FDDB}" type="datetimeFigureOut">
              <a:rPr lang="en-US" smtClean="0"/>
              <a:t>5/8/2016</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8C8679DF-5E34-429A-B923-F7285C993ABF}" type="slidenum">
              <a:rPr lang="en-US" smtClean="0"/>
              <a:t>‹nr.›</a:t>
            </a:fld>
            <a:endParaRPr lang="en-US"/>
          </a:p>
        </p:txBody>
      </p:sp>
    </p:spTree>
    <p:extLst>
      <p:ext uri="{BB962C8B-B14F-4D97-AF65-F5344CB8AC3E}">
        <p14:creationId xmlns:p14="http://schemas.microsoft.com/office/powerpoint/2010/main" val="1741990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4"/>
          <p:cNvSpPr>
            <a:spLocks noGrp="1"/>
          </p:cNvSpPr>
          <p:nvPr>
            <p:ph type="dt" sz="half" idx="10"/>
          </p:nvPr>
        </p:nvSpPr>
        <p:spPr/>
        <p:txBody>
          <a:bodyPr/>
          <a:lstStyle/>
          <a:p>
            <a:fld id="{00BA9F33-C325-4114-B51F-25BF3C26FDDB}" type="datetimeFigureOut">
              <a:rPr lang="en-US" smtClean="0"/>
              <a:t>5/8/2016</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8C8679DF-5E34-429A-B923-F7285C993ABF}" type="slidenum">
              <a:rPr lang="en-US" smtClean="0"/>
              <a:t>‹nr.›</a:t>
            </a:fld>
            <a:endParaRPr lang="en-US"/>
          </a:p>
        </p:txBody>
      </p:sp>
    </p:spTree>
    <p:extLst>
      <p:ext uri="{BB962C8B-B14F-4D97-AF65-F5344CB8AC3E}">
        <p14:creationId xmlns:p14="http://schemas.microsoft.com/office/powerpoint/2010/main" val="15260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6"/>
          <p:cNvSpPr>
            <a:spLocks noGrp="1"/>
          </p:cNvSpPr>
          <p:nvPr>
            <p:ph type="dt" sz="half" idx="10"/>
          </p:nvPr>
        </p:nvSpPr>
        <p:spPr/>
        <p:txBody>
          <a:bodyPr/>
          <a:lstStyle/>
          <a:p>
            <a:fld id="{00BA9F33-C325-4114-B51F-25BF3C26FDDB}" type="datetimeFigureOut">
              <a:rPr lang="en-US" smtClean="0"/>
              <a:t>5/8/2016</a:t>
            </a:fld>
            <a:endParaRPr lang="en-US"/>
          </a:p>
        </p:txBody>
      </p:sp>
      <p:sp>
        <p:nvSpPr>
          <p:cNvPr id="8" name="Tijdelijke aanduiding voor voettekst 7"/>
          <p:cNvSpPr>
            <a:spLocks noGrp="1"/>
          </p:cNvSpPr>
          <p:nvPr>
            <p:ph type="ftr" sz="quarter" idx="11"/>
          </p:nvPr>
        </p:nvSpPr>
        <p:spPr/>
        <p:txBody>
          <a:bodyPr/>
          <a:lstStyle/>
          <a:p>
            <a:endParaRPr lang="en-US"/>
          </a:p>
        </p:txBody>
      </p:sp>
      <p:sp>
        <p:nvSpPr>
          <p:cNvPr id="9" name="Tijdelijke aanduiding voor dianummer 8"/>
          <p:cNvSpPr>
            <a:spLocks noGrp="1"/>
          </p:cNvSpPr>
          <p:nvPr>
            <p:ph type="sldNum" sz="quarter" idx="12"/>
          </p:nvPr>
        </p:nvSpPr>
        <p:spPr/>
        <p:txBody>
          <a:bodyPr/>
          <a:lstStyle/>
          <a:p>
            <a:fld id="{8C8679DF-5E34-429A-B923-F7285C993ABF}" type="slidenum">
              <a:rPr lang="en-US" smtClean="0"/>
              <a:t>‹nr.›</a:t>
            </a:fld>
            <a:endParaRPr lang="en-US"/>
          </a:p>
        </p:txBody>
      </p:sp>
    </p:spTree>
    <p:extLst>
      <p:ext uri="{BB962C8B-B14F-4D97-AF65-F5344CB8AC3E}">
        <p14:creationId xmlns:p14="http://schemas.microsoft.com/office/powerpoint/2010/main" val="1947084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2"/>
          <p:cNvSpPr>
            <a:spLocks noGrp="1"/>
          </p:cNvSpPr>
          <p:nvPr>
            <p:ph type="dt" sz="half" idx="10"/>
          </p:nvPr>
        </p:nvSpPr>
        <p:spPr/>
        <p:txBody>
          <a:bodyPr/>
          <a:lstStyle/>
          <a:p>
            <a:fld id="{00BA9F33-C325-4114-B51F-25BF3C26FDDB}" type="datetimeFigureOut">
              <a:rPr lang="en-US" smtClean="0"/>
              <a:t>5/8/2016</a:t>
            </a:fld>
            <a:endParaRPr lang="en-US"/>
          </a:p>
        </p:txBody>
      </p:sp>
      <p:sp>
        <p:nvSpPr>
          <p:cNvPr id="4" name="Tijdelijke aanduiding voor voettekst 3"/>
          <p:cNvSpPr>
            <a:spLocks noGrp="1"/>
          </p:cNvSpPr>
          <p:nvPr>
            <p:ph type="ftr" sz="quarter" idx="11"/>
          </p:nvPr>
        </p:nvSpPr>
        <p:spPr/>
        <p:txBody>
          <a:bodyPr/>
          <a:lstStyle/>
          <a:p>
            <a:endParaRPr lang="en-US"/>
          </a:p>
        </p:txBody>
      </p:sp>
      <p:sp>
        <p:nvSpPr>
          <p:cNvPr id="5" name="Tijdelijke aanduiding voor dianummer 4"/>
          <p:cNvSpPr>
            <a:spLocks noGrp="1"/>
          </p:cNvSpPr>
          <p:nvPr>
            <p:ph type="sldNum" sz="quarter" idx="12"/>
          </p:nvPr>
        </p:nvSpPr>
        <p:spPr/>
        <p:txBody>
          <a:bodyPr/>
          <a:lstStyle/>
          <a:p>
            <a:fld id="{8C8679DF-5E34-429A-B923-F7285C993ABF}" type="slidenum">
              <a:rPr lang="en-US" smtClean="0"/>
              <a:t>‹nr.›</a:t>
            </a:fld>
            <a:endParaRPr lang="en-US"/>
          </a:p>
        </p:txBody>
      </p:sp>
    </p:spTree>
    <p:extLst>
      <p:ext uri="{BB962C8B-B14F-4D97-AF65-F5344CB8AC3E}">
        <p14:creationId xmlns:p14="http://schemas.microsoft.com/office/powerpoint/2010/main" val="332975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0BA9F33-C325-4114-B51F-25BF3C26FDDB}" type="datetimeFigureOut">
              <a:rPr lang="en-US" smtClean="0"/>
              <a:t>5/8/2016</a:t>
            </a:fld>
            <a:endParaRPr lang="en-US"/>
          </a:p>
        </p:txBody>
      </p:sp>
      <p:sp>
        <p:nvSpPr>
          <p:cNvPr id="3" name="Tijdelijke aanduiding voor voettekst 2"/>
          <p:cNvSpPr>
            <a:spLocks noGrp="1"/>
          </p:cNvSpPr>
          <p:nvPr>
            <p:ph type="ftr" sz="quarter" idx="11"/>
          </p:nvPr>
        </p:nvSpPr>
        <p:spPr/>
        <p:txBody>
          <a:bodyPr/>
          <a:lstStyle/>
          <a:p>
            <a:endParaRPr lang="en-US"/>
          </a:p>
        </p:txBody>
      </p:sp>
      <p:sp>
        <p:nvSpPr>
          <p:cNvPr id="4" name="Tijdelijke aanduiding voor dianummer 3"/>
          <p:cNvSpPr>
            <a:spLocks noGrp="1"/>
          </p:cNvSpPr>
          <p:nvPr>
            <p:ph type="sldNum" sz="quarter" idx="12"/>
          </p:nvPr>
        </p:nvSpPr>
        <p:spPr/>
        <p:txBody>
          <a:bodyPr/>
          <a:lstStyle/>
          <a:p>
            <a:fld id="{8C8679DF-5E34-429A-B923-F7285C993ABF}" type="slidenum">
              <a:rPr lang="en-US" smtClean="0"/>
              <a:t>‹nr.›</a:t>
            </a:fld>
            <a:endParaRPr lang="en-US"/>
          </a:p>
        </p:txBody>
      </p:sp>
    </p:spTree>
    <p:extLst>
      <p:ext uri="{BB962C8B-B14F-4D97-AF65-F5344CB8AC3E}">
        <p14:creationId xmlns:p14="http://schemas.microsoft.com/office/powerpoint/2010/main" val="379360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00BA9F33-C325-4114-B51F-25BF3C26FDDB}" type="datetimeFigureOut">
              <a:rPr lang="en-US" smtClean="0"/>
              <a:t>5/8/2016</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8C8679DF-5E34-429A-B923-F7285C993ABF}" type="slidenum">
              <a:rPr lang="en-US" smtClean="0"/>
              <a:t>‹nr.›</a:t>
            </a:fld>
            <a:endParaRPr lang="en-US"/>
          </a:p>
        </p:txBody>
      </p:sp>
    </p:spTree>
    <p:extLst>
      <p:ext uri="{BB962C8B-B14F-4D97-AF65-F5344CB8AC3E}">
        <p14:creationId xmlns:p14="http://schemas.microsoft.com/office/powerpoint/2010/main" val="351768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00BA9F33-C325-4114-B51F-25BF3C26FDDB}" type="datetimeFigureOut">
              <a:rPr lang="en-US" smtClean="0"/>
              <a:t>5/8/2016</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8C8679DF-5E34-429A-B923-F7285C993ABF}" type="slidenum">
              <a:rPr lang="en-US" smtClean="0"/>
              <a:t>‹nr.›</a:t>
            </a:fld>
            <a:endParaRPr lang="en-US"/>
          </a:p>
        </p:txBody>
      </p:sp>
    </p:spTree>
    <p:extLst>
      <p:ext uri="{BB962C8B-B14F-4D97-AF65-F5344CB8AC3E}">
        <p14:creationId xmlns:p14="http://schemas.microsoft.com/office/powerpoint/2010/main" val="25797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l="-51000" r="-51000"/>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endParaRPr lang="en-US"/>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A9F33-C325-4114-B51F-25BF3C26FDDB}" type="datetimeFigureOut">
              <a:rPr lang="en-US" smtClean="0"/>
              <a:t>5/8/2016</a:t>
            </a:fld>
            <a:endParaRPr lang="en-US"/>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679DF-5E34-429A-B923-F7285C993ABF}" type="slidenum">
              <a:rPr lang="en-US" smtClean="0"/>
              <a:t>‹nr.›</a:t>
            </a:fld>
            <a:endParaRPr lang="en-US"/>
          </a:p>
        </p:txBody>
      </p:sp>
    </p:spTree>
    <p:extLst>
      <p:ext uri="{BB962C8B-B14F-4D97-AF65-F5344CB8AC3E}">
        <p14:creationId xmlns:p14="http://schemas.microsoft.com/office/powerpoint/2010/main" val="41472031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list=FLxKnZ8eLp6gs41aJ6AsZq-A&amp;v=lmhFRarkw8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H5JGE3lhuNo" TargetMode="External"/><Relationship Id="rId2" Type="http://schemas.openxmlformats.org/officeDocument/2006/relationships/hyperlink" Target="http://www.galerie-inter.de/kimmerle/Wereldfilosofie.html" TargetMode="External"/><Relationship Id="rId1" Type="http://schemas.openxmlformats.org/officeDocument/2006/relationships/slideLayout" Target="../slideLayouts/slideLayout2.xml"/><Relationship Id="rId4" Type="http://schemas.openxmlformats.org/officeDocument/2006/relationships/hyperlink" Target="https://www.youtube.com/watch?list=FLxKnZ8eLp6gs41aJ6AsZq-A&amp;v=lmhFRarkw8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ideo" Target="https://www.youtube.com/embed/H5JGE3lhuNo"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v_F4WomLlq0"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Afrikaanse filosofie</a:t>
            </a:r>
            <a:endParaRPr lang="en-US" dirty="0"/>
          </a:p>
        </p:txBody>
      </p:sp>
      <p:sp>
        <p:nvSpPr>
          <p:cNvPr id="3" name="Ondertitel 2"/>
          <p:cNvSpPr>
            <a:spLocks noGrp="1"/>
          </p:cNvSpPr>
          <p:nvPr>
            <p:ph type="subTitle" idx="1"/>
          </p:nvPr>
        </p:nvSpPr>
        <p:spPr/>
        <p:txBody>
          <a:bodyPr/>
          <a:lstStyle/>
          <a:p>
            <a:r>
              <a:rPr lang="nl-NL" dirty="0"/>
              <a:t>Les 3: </a:t>
            </a:r>
            <a:r>
              <a:rPr lang="nl-NL" dirty="0" err="1"/>
              <a:t>Hegel’s</a:t>
            </a:r>
            <a:r>
              <a:rPr lang="nl-NL" dirty="0"/>
              <a:t> eurocentrische filosofiebegrip</a:t>
            </a:r>
            <a:endParaRPr lang="en-US" dirty="0"/>
          </a:p>
        </p:txBody>
      </p:sp>
    </p:spTree>
    <p:extLst>
      <p:ext uri="{BB962C8B-B14F-4D97-AF65-F5344CB8AC3E}">
        <p14:creationId xmlns:p14="http://schemas.microsoft.com/office/powerpoint/2010/main" val="3779427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Hegels over Afrika</a:t>
            </a:r>
            <a:endParaRPr lang="en-US" dirty="0"/>
          </a:p>
        </p:txBody>
      </p:sp>
      <p:sp>
        <p:nvSpPr>
          <p:cNvPr id="3" name="Tijdelijke aanduiding voor inhoud 2"/>
          <p:cNvSpPr>
            <a:spLocks noGrp="1"/>
          </p:cNvSpPr>
          <p:nvPr>
            <p:ph sz="half" idx="1"/>
          </p:nvPr>
        </p:nvSpPr>
        <p:spPr>
          <a:xfrm>
            <a:off x="179512" y="1600200"/>
            <a:ext cx="4316288" cy="5257800"/>
          </a:xfrm>
        </p:spPr>
        <p:txBody>
          <a:bodyPr>
            <a:normAutofit fontScale="55000" lnSpcReduction="20000"/>
          </a:bodyPr>
          <a:lstStyle/>
          <a:p>
            <a:pPr marL="0" indent="0">
              <a:buNone/>
            </a:pPr>
            <a:r>
              <a:rPr lang="en-US" dirty="0"/>
              <a:t>"At this point we leave Africa, not to mention it again. For it is no historical part of the World; it has no movement or development to exhibit. Historical movements in it-that is in its northern part-belong to the Asiatic or European World. Carthage displayed there an important transitionary phase of civilization; but, </a:t>
            </a:r>
            <a:r>
              <a:rPr lang="en-US" dirty="0" err="1"/>
              <a:t>asisNahoenician</a:t>
            </a:r>
            <a:r>
              <a:rPr lang="en-US" dirty="0"/>
              <a:t> colony, it belongs to Asia. Egypt will be considered in reference to the passage of the human mind from its Eastern to its Western phase, but it does not belong to the African Spirit. What we properly understand by Africa, is the Unhistorical, Undeveloped Spirit, still involved in the conditions of mere nature, and which had to be presented here only as on the threshold of the World's History." [Hegel, The Philosophy of History, 99.]</a:t>
            </a:r>
          </a:p>
        </p:txBody>
      </p:sp>
      <p:sp>
        <p:nvSpPr>
          <p:cNvPr id="4" name="Tijdelijke aanduiding voor inhoud 3"/>
          <p:cNvSpPr>
            <a:spLocks noGrp="1"/>
          </p:cNvSpPr>
          <p:nvPr>
            <p:ph sz="half" idx="2"/>
          </p:nvPr>
        </p:nvSpPr>
        <p:spPr>
          <a:xfrm>
            <a:off x="4648200" y="1600200"/>
            <a:ext cx="4388296" cy="5257800"/>
          </a:xfrm>
        </p:spPr>
        <p:txBody>
          <a:bodyPr>
            <a:normAutofit fontScale="55000" lnSpcReduction="20000"/>
          </a:bodyPr>
          <a:lstStyle/>
          <a:p>
            <a:pPr marL="0" indent="0">
              <a:buNone/>
            </a:pPr>
            <a:r>
              <a:rPr lang="en-US" dirty="0"/>
              <a:t>"The peculiarly African character is difficult to comprehend, for the very reason that in reference to it, we must quite give up the principle which naturally accompanies all </a:t>
            </a:r>
            <a:r>
              <a:rPr lang="en-US" i="1" dirty="0"/>
              <a:t>our</a:t>
            </a:r>
            <a:r>
              <a:rPr lang="en-US" dirty="0"/>
              <a:t> ideas-the category of Universality. In Negro life the characteristic point is the fact that consciousness has not yet attained to the realization of any substantial objective existence-as for example, God, or Law-in which the interest of man's volition is involved and in which he realizes his own being. This distinction between himself as an individual and the universality of his essential being, the African in the uniform, undeveloped oneness of his existence has not yet attained; so that the Knowledge of an absolute Being, an Other and a Higher than his individual self, is entirely wanting. The Negro, as already observed, exhibits the natural man in his completely wild and untamed state. We must lay aside all thought of reverence and morality-all that we call feeling-if we would rightly comprehend him; there is nothing harmonious with humanity to be found in this type of character. The copious and circumstantial accounts of Missionaries completely confirm this, and </a:t>
            </a:r>
            <a:r>
              <a:rPr lang="en-US" dirty="0" err="1"/>
              <a:t>Mahommedanism</a:t>
            </a:r>
            <a:r>
              <a:rPr lang="en-US" dirty="0"/>
              <a:t> appears to be the only thing which in any way brings the Negroes within the range of culture." [Hegel, </a:t>
            </a:r>
            <a:r>
              <a:rPr lang="en-US" i="1" dirty="0"/>
              <a:t>The Philosophy of History </a:t>
            </a:r>
            <a:r>
              <a:rPr lang="en-US" dirty="0"/>
              <a:t>(New York: Dover, 1956), 93.]</a:t>
            </a:r>
          </a:p>
        </p:txBody>
      </p:sp>
    </p:spTree>
    <p:extLst>
      <p:ext uri="{BB962C8B-B14F-4D97-AF65-F5344CB8AC3E}">
        <p14:creationId xmlns:p14="http://schemas.microsoft.com/office/powerpoint/2010/main" val="2178511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Hegels Afrika</a:t>
            </a:r>
            <a:endParaRPr lang="en-US" dirty="0"/>
          </a:p>
        </p:txBody>
      </p:sp>
      <p:sp>
        <p:nvSpPr>
          <p:cNvPr id="3" name="Tijdelijke aanduiding voor inhoud 2"/>
          <p:cNvSpPr>
            <a:spLocks noGrp="1"/>
          </p:cNvSpPr>
          <p:nvPr>
            <p:ph sz="half" idx="1"/>
          </p:nvPr>
        </p:nvSpPr>
        <p:spPr/>
        <p:txBody>
          <a:bodyPr>
            <a:normAutofit lnSpcReduction="10000"/>
          </a:bodyPr>
          <a:lstStyle/>
          <a:p>
            <a:pPr marL="0" indent="0">
              <a:buNone/>
            </a:pPr>
            <a:r>
              <a:rPr lang="nl-NL" i="1" dirty="0"/>
              <a:t>- </a:t>
            </a:r>
            <a:r>
              <a:rPr lang="nl-NL" dirty="0"/>
              <a:t>Hegel richt zich op Afrika ten zuiden van de Sahara.</a:t>
            </a:r>
          </a:p>
          <a:p>
            <a:pPr>
              <a:buFontTx/>
              <a:buChar char="-"/>
            </a:pPr>
            <a:r>
              <a:rPr lang="nl-NL" dirty="0"/>
              <a:t>Afrika heeft geen serieuze staten.</a:t>
            </a:r>
          </a:p>
          <a:p>
            <a:pPr>
              <a:buFontTx/>
              <a:buChar char="-"/>
            </a:pPr>
            <a:r>
              <a:rPr lang="nl-NL" dirty="0"/>
              <a:t>Geen hoogstaande religie.</a:t>
            </a:r>
          </a:p>
          <a:p>
            <a:pPr>
              <a:buFontTx/>
              <a:buChar char="-"/>
            </a:pPr>
            <a:r>
              <a:rPr lang="nl-NL" dirty="0"/>
              <a:t>Geen filosofie</a:t>
            </a:r>
          </a:p>
          <a:p>
            <a:pPr>
              <a:buFontTx/>
              <a:buChar char="-"/>
            </a:pPr>
            <a:r>
              <a:rPr lang="nl-NL" dirty="0"/>
              <a:t>Geen hoogste principe van God waaruit alles kan worden herleid. </a:t>
            </a:r>
            <a:endParaRPr lang="en-US" dirty="0"/>
          </a:p>
        </p:txBody>
      </p:sp>
      <p:sp>
        <p:nvSpPr>
          <p:cNvPr id="4" name="Tijdelijke aanduiding voor inhoud 3"/>
          <p:cNvSpPr>
            <a:spLocks noGrp="1"/>
          </p:cNvSpPr>
          <p:nvPr>
            <p:ph sz="half" idx="2"/>
          </p:nvPr>
        </p:nvSpPr>
        <p:spPr/>
        <p:txBody>
          <a:bodyPr>
            <a:normAutofit lnSpcReduction="10000"/>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738663"/>
            <a:ext cx="3240360" cy="4157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8561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a:t>Voorwaarden Hegel</a:t>
            </a:r>
            <a:endParaRPr lang="en-US" dirty="0"/>
          </a:p>
        </p:txBody>
      </p:sp>
      <p:sp>
        <p:nvSpPr>
          <p:cNvPr id="6" name="Tijdelijke aanduiding voor inhoud 5"/>
          <p:cNvSpPr>
            <a:spLocks noGrp="1"/>
          </p:cNvSpPr>
          <p:nvPr>
            <p:ph idx="1"/>
          </p:nvPr>
        </p:nvSpPr>
        <p:spPr/>
        <p:txBody>
          <a:bodyPr/>
          <a:lstStyle/>
          <a:p>
            <a:r>
              <a:rPr lang="nl-NL" dirty="0"/>
              <a:t>Zelfbepaling van vrije burgers essentieel voor een filosofie in bloei</a:t>
            </a:r>
          </a:p>
          <a:p>
            <a:r>
              <a:rPr lang="nl-NL" dirty="0"/>
              <a:t>Geen depotisme zonder structuur</a:t>
            </a:r>
          </a:p>
          <a:p>
            <a:r>
              <a:rPr lang="nl-NL" dirty="0"/>
              <a:t>Afkeuren van tovenarij</a:t>
            </a:r>
          </a:p>
          <a:p>
            <a:r>
              <a:rPr lang="nl-NL" dirty="0"/>
              <a:t>Nog geen absolute religie (Christendom)</a:t>
            </a:r>
            <a:endParaRPr lang="en-US" dirty="0"/>
          </a:p>
        </p:txBody>
      </p:sp>
    </p:spTree>
    <p:extLst>
      <p:ext uri="{BB962C8B-B14F-4D97-AF65-F5344CB8AC3E}">
        <p14:creationId xmlns:p14="http://schemas.microsoft.com/office/powerpoint/2010/main" val="86719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Voorvormen van de wereldgeschiedenis</a:t>
            </a:r>
            <a:endParaRPr lang="en-US" dirty="0"/>
          </a:p>
        </p:txBody>
      </p:sp>
      <p:sp>
        <p:nvSpPr>
          <p:cNvPr id="5" name="Tijdelijke aanduiding voor inhoud 4"/>
          <p:cNvSpPr>
            <a:spLocks noGrp="1"/>
          </p:cNvSpPr>
          <p:nvPr>
            <p:ph idx="1"/>
          </p:nvPr>
        </p:nvSpPr>
        <p:spPr/>
        <p:txBody>
          <a:bodyPr>
            <a:normAutofit fontScale="85000" lnSpcReduction="20000"/>
          </a:bodyPr>
          <a:lstStyle/>
          <a:p>
            <a:pPr>
              <a:buFontTx/>
              <a:buChar char="-"/>
            </a:pPr>
            <a:r>
              <a:rPr lang="nl-NL" dirty="0"/>
              <a:t>Europa als eindpunt van de wereldgeschiedenis?</a:t>
            </a:r>
          </a:p>
          <a:p>
            <a:pPr>
              <a:buFontTx/>
              <a:buChar char="-"/>
            </a:pPr>
            <a:r>
              <a:rPr lang="nl-NL" dirty="0"/>
              <a:t>Oriëntaalse wereld (China, India, Perzië, Egypte) slechts voorvormen, eerste treden van deze wereldgeschiedenis.</a:t>
            </a:r>
          </a:p>
          <a:p>
            <a:pPr>
              <a:buFontTx/>
              <a:buChar char="-"/>
            </a:pPr>
            <a:r>
              <a:rPr lang="nl-NL" dirty="0"/>
              <a:t>Verwerkelijking van vrijheid, het denken </a:t>
            </a:r>
            <a:r>
              <a:rPr lang="nl-NL" dirty="0" err="1"/>
              <a:t>denken</a:t>
            </a:r>
            <a:r>
              <a:rPr lang="nl-NL" dirty="0"/>
              <a:t> op een samenhangende en gestructureerde manier pas bij de oude Grieken en Romeinen doorgetrokken tot de Europese staten ten noorden van de Alpen.</a:t>
            </a:r>
          </a:p>
          <a:p>
            <a:pPr>
              <a:buFontTx/>
              <a:buChar char="-"/>
            </a:pPr>
            <a:endParaRPr lang="nl-NL" dirty="0"/>
          </a:p>
          <a:p>
            <a:pPr>
              <a:buFontTx/>
              <a:buChar char="-"/>
            </a:pPr>
            <a:r>
              <a:rPr lang="nl-NL" dirty="0"/>
              <a:t>Van natuurreligie via de tussenstops (Jodendom, Islam, Antieke Grieken en Romeinen) van de geestelijke individualiteit naar de absolute religie (Christendom).</a:t>
            </a:r>
            <a:endParaRPr lang="en-US" dirty="0"/>
          </a:p>
        </p:txBody>
      </p:sp>
    </p:spTree>
    <p:extLst>
      <p:ext uri="{BB962C8B-B14F-4D97-AF65-F5344CB8AC3E}">
        <p14:creationId xmlns:p14="http://schemas.microsoft.com/office/powerpoint/2010/main" val="3534135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Huiswerk</a:t>
            </a:r>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a:t>Bekijk het filmpje </a:t>
            </a:r>
            <a:r>
              <a:rPr lang="nl-NL" i="1" dirty="0"/>
              <a:t>“The Power of </a:t>
            </a:r>
            <a:r>
              <a:rPr lang="nl-NL" i="1" dirty="0" err="1"/>
              <a:t>Animism</a:t>
            </a:r>
            <a:r>
              <a:rPr lang="nl-NL" i="1" dirty="0"/>
              <a:t>”: </a:t>
            </a:r>
          </a:p>
          <a:p>
            <a:pPr marL="0" indent="0">
              <a:buNone/>
            </a:pPr>
            <a:r>
              <a:rPr lang="en-US" u="sng" dirty="0">
                <a:hlinkClick r:id="rId2"/>
              </a:rPr>
              <a:t>https://www.youtube.com/watch?list=FLxKnZ8eLp6gs41aJ6AsZq-A&amp;v=lmhFRarkw8E</a:t>
            </a:r>
            <a:r>
              <a:rPr lang="en-US" dirty="0"/>
              <a:t> </a:t>
            </a:r>
          </a:p>
          <a:p>
            <a:pPr marL="0" indent="0">
              <a:buNone/>
            </a:pPr>
            <a:endParaRPr lang="nl-NL" dirty="0"/>
          </a:p>
          <a:p>
            <a:pPr marL="514350" lvl="0" indent="-514350">
              <a:buAutoNum type="arabicPeriod"/>
            </a:pPr>
            <a:r>
              <a:rPr lang="en-US" dirty="0"/>
              <a:t>Wat is </a:t>
            </a:r>
            <a:r>
              <a:rPr lang="en-US" dirty="0" err="1"/>
              <a:t>eurocentrisme</a:t>
            </a:r>
            <a:r>
              <a:rPr lang="en-US" dirty="0"/>
              <a:t> in de </a:t>
            </a:r>
            <a:r>
              <a:rPr lang="en-US" dirty="0" err="1"/>
              <a:t>filosofie</a:t>
            </a:r>
            <a:r>
              <a:rPr lang="en-US" dirty="0"/>
              <a:t>?</a:t>
            </a:r>
            <a:endParaRPr lang="nl-NL" dirty="0"/>
          </a:p>
          <a:p>
            <a:pPr marL="514350" lvl="0" indent="-514350">
              <a:buAutoNum type="arabicPeriod"/>
            </a:pPr>
            <a:r>
              <a:rPr lang="en-US" dirty="0"/>
              <a:t>Wat is </a:t>
            </a:r>
            <a:r>
              <a:rPr lang="en-US" dirty="0" err="1"/>
              <a:t>voor</a:t>
            </a:r>
            <a:r>
              <a:rPr lang="en-US" dirty="0"/>
              <a:t> Hegel ‘</a:t>
            </a:r>
            <a:r>
              <a:rPr lang="en-US" dirty="0" err="1"/>
              <a:t>echte</a:t>
            </a:r>
            <a:r>
              <a:rPr lang="en-US" dirty="0"/>
              <a:t>’ of ‘</a:t>
            </a:r>
            <a:r>
              <a:rPr lang="en-US" dirty="0" err="1"/>
              <a:t>eigenlijke</a:t>
            </a:r>
            <a:r>
              <a:rPr lang="en-US" dirty="0"/>
              <a:t>’ </a:t>
            </a:r>
            <a:r>
              <a:rPr lang="en-US" dirty="0" err="1"/>
              <a:t>filosofie</a:t>
            </a:r>
            <a:r>
              <a:rPr lang="en-US" dirty="0"/>
              <a:t>?</a:t>
            </a:r>
          </a:p>
          <a:p>
            <a:pPr marL="514350" lvl="0" indent="-514350">
              <a:buAutoNum type="arabicPeriod"/>
            </a:pPr>
            <a:r>
              <a:rPr lang="en-US" dirty="0"/>
              <a:t>Wat is de </a:t>
            </a:r>
            <a:r>
              <a:rPr lang="en-US" dirty="0" err="1"/>
              <a:t>maatgevende</a:t>
            </a:r>
            <a:r>
              <a:rPr lang="en-US" dirty="0"/>
              <a:t> </a:t>
            </a:r>
            <a:r>
              <a:rPr lang="en-US" dirty="0" err="1"/>
              <a:t>betekenis</a:t>
            </a:r>
            <a:r>
              <a:rPr lang="en-US" dirty="0"/>
              <a:t> van Hegel’s </a:t>
            </a:r>
            <a:r>
              <a:rPr lang="en-US" dirty="0" err="1"/>
              <a:t>Wetenschap</a:t>
            </a:r>
            <a:r>
              <a:rPr lang="en-US" dirty="0"/>
              <a:t> van de </a:t>
            </a:r>
            <a:r>
              <a:rPr lang="en-US" dirty="0" err="1"/>
              <a:t>logica</a:t>
            </a:r>
            <a:r>
              <a:rPr lang="en-US" dirty="0"/>
              <a:t>?</a:t>
            </a:r>
          </a:p>
          <a:p>
            <a:pPr marL="514350" lvl="0" indent="-514350">
              <a:buAutoNum type="arabicPeriod"/>
            </a:pPr>
            <a:r>
              <a:rPr lang="en-US" dirty="0"/>
              <a:t>Wat is het </a:t>
            </a:r>
            <a:r>
              <a:rPr lang="en-US" dirty="0" err="1"/>
              <a:t>gevolg</a:t>
            </a:r>
            <a:r>
              <a:rPr lang="en-US" dirty="0"/>
              <a:t> van </a:t>
            </a:r>
            <a:r>
              <a:rPr lang="en-US" dirty="0" err="1"/>
              <a:t>deze</a:t>
            </a:r>
            <a:r>
              <a:rPr lang="en-US" dirty="0"/>
              <a:t> </a:t>
            </a:r>
            <a:r>
              <a:rPr lang="en-US" dirty="0" err="1"/>
              <a:t>maatgevende</a:t>
            </a:r>
            <a:r>
              <a:rPr lang="en-US" dirty="0"/>
              <a:t> </a:t>
            </a:r>
            <a:r>
              <a:rPr lang="en-US" dirty="0" err="1"/>
              <a:t>betekenis</a:t>
            </a:r>
            <a:r>
              <a:rPr lang="en-US" dirty="0"/>
              <a:t> op de </a:t>
            </a:r>
            <a:r>
              <a:rPr lang="en-US" dirty="0" err="1"/>
              <a:t>beoordeling</a:t>
            </a:r>
            <a:r>
              <a:rPr lang="en-US" dirty="0"/>
              <a:t> van </a:t>
            </a:r>
            <a:r>
              <a:rPr lang="en-US" dirty="0" err="1"/>
              <a:t>niet-westerse</a:t>
            </a:r>
            <a:r>
              <a:rPr lang="en-US" dirty="0"/>
              <a:t> </a:t>
            </a:r>
            <a:r>
              <a:rPr lang="en-US" dirty="0" err="1"/>
              <a:t>culturen</a:t>
            </a:r>
            <a:r>
              <a:rPr lang="en-US" dirty="0"/>
              <a:t>?</a:t>
            </a:r>
          </a:p>
          <a:p>
            <a:pPr marL="514350" lvl="0" indent="-514350">
              <a:buAutoNum type="arabicPeriod"/>
            </a:pPr>
            <a:r>
              <a:rPr lang="en-US" dirty="0"/>
              <a:t>Wat is het </a:t>
            </a:r>
            <a:r>
              <a:rPr lang="en-US" dirty="0" err="1"/>
              <a:t>eurocentrische</a:t>
            </a:r>
            <a:r>
              <a:rPr lang="en-US" dirty="0"/>
              <a:t> aspect in Hegel’s </a:t>
            </a:r>
            <a:r>
              <a:rPr lang="en-US" dirty="0" err="1"/>
              <a:t>behanderling</a:t>
            </a:r>
            <a:r>
              <a:rPr lang="en-US" dirty="0"/>
              <a:t> van het </a:t>
            </a:r>
            <a:r>
              <a:rPr lang="en-US" dirty="0" err="1"/>
              <a:t>Animisme</a:t>
            </a:r>
            <a:r>
              <a:rPr lang="en-US" dirty="0"/>
              <a:t>?</a:t>
            </a:r>
            <a:endParaRPr lang="nl-NL" dirty="0"/>
          </a:p>
          <a:p>
            <a:pPr marL="514350" lvl="0" indent="-514350">
              <a:buAutoNum type="arabicPeriod"/>
            </a:pPr>
            <a:r>
              <a:rPr lang="en-US" dirty="0"/>
              <a:t>Wat is de </a:t>
            </a:r>
            <a:r>
              <a:rPr lang="en-US" dirty="0" err="1"/>
              <a:t>invloed</a:t>
            </a:r>
            <a:r>
              <a:rPr lang="en-US" dirty="0"/>
              <a:t> van Hegel’s </a:t>
            </a:r>
            <a:r>
              <a:rPr lang="en-US" dirty="0" err="1"/>
              <a:t>filosofie-begrip</a:t>
            </a:r>
            <a:r>
              <a:rPr lang="en-US" dirty="0"/>
              <a:t> op het </a:t>
            </a:r>
            <a:r>
              <a:rPr lang="en-US" dirty="0" err="1"/>
              <a:t>eurocentrisme</a:t>
            </a:r>
            <a:r>
              <a:rPr lang="en-US" dirty="0"/>
              <a:t> in de </a:t>
            </a:r>
            <a:r>
              <a:rPr lang="en-US" dirty="0" err="1"/>
              <a:t>tegenwoordige</a:t>
            </a:r>
            <a:r>
              <a:rPr lang="en-US" dirty="0"/>
              <a:t> </a:t>
            </a:r>
            <a:r>
              <a:rPr lang="en-US" dirty="0" err="1"/>
              <a:t>tijd</a:t>
            </a:r>
            <a:r>
              <a:rPr lang="en-US" dirty="0"/>
              <a:t>?</a:t>
            </a:r>
            <a:endParaRPr lang="nl-NL" dirty="0"/>
          </a:p>
          <a:p>
            <a:pPr marL="0" indent="0">
              <a:buNone/>
            </a:pPr>
            <a:endParaRPr lang="nl-NL" dirty="0"/>
          </a:p>
        </p:txBody>
      </p:sp>
    </p:spTree>
    <p:extLst>
      <p:ext uri="{BB962C8B-B14F-4D97-AF65-F5344CB8AC3E}">
        <p14:creationId xmlns:p14="http://schemas.microsoft.com/office/powerpoint/2010/main" val="2770269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Centrale bronnen</a:t>
            </a:r>
            <a:endParaRPr lang="en-US" dirty="0"/>
          </a:p>
        </p:txBody>
      </p:sp>
      <p:sp>
        <p:nvSpPr>
          <p:cNvPr id="3" name="Tijdelijke aanduiding voor inhoud 2"/>
          <p:cNvSpPr>
            <a:spLocks noGrp="1"/>
          </p:cNvSpPr>
          <p:nvPr>
            <p:ph idx="1"/>
          </p:nvPr>
        </p:nvSpPr>
        <p:spPr/>
        <p:txBody>
          <a:bodyPr/>
          <a:lstStyle/>
          <a:p>
            <a:r>
              <a:rPr lang="en-US" dirty="0">
                <a:hlinkClick r:id="rId2"/>
              </a:rPr>
              <a:t>http://www.galerie-inter.de/kimmerle/Wereldfilosofie.html</a:t>
            </a:r>
            <a:endParaRPr lang="en-US" dirty="0"/>
          </a:p>
          <a:p>
            <a:r>
              <a:rPr lang="en-US" dirty="0">
                <a:hlinkClick r:id="rId3"/>
              </a:rPr>
              <a:t>https://www.youtube.com/watch?v=H5JGE3lhuNo</a:t>
            </a:r>
            <a:endParaRPr lang="en-US" dirty="0"/>
          </a:p>
          <a:p>
            <a:endParaRPr lang="en-US" dirty="0"/>
          </a:p>
          <a:p>
            <a:r>
              <a:rPr lang="en-US" dirty="0" err="1"/>
              <a:t>Huiswerk</a:t>
            </a:r>
            <a:r>
              <a:rPr lang="en-US" dirty="0"/>
              <a:t>: </a:t>
            </a:r>
            <a:r>
              <a:rPr lang="en-US" dirty="0">
                <a:hlinkClick r:id="rId4"/>
              </a:rPr>
              <a:t>https://www.youtube.com/watch?list=FLxKnZ8eLp6gs41aJ6AsZq-A&amp;v=lmhFRarkw8E</a:t>
            </a:r>
            <a:endParaRPr lang="en-US" dirty="0"/>
          </a:p>
          <a:p>
            <a:endParaRPr lang="en-US" dirty="0"/>
          </a:p>
          <a:p>
            <a:endParaRPr lang="en-US" dirty="0"/>
          </a:p>
          <a:p>
            <a:pPr marL="0" indent="0">
              <a:buNone/>
            </a:pPr>
            <a:endParaRPr lang="en-US" b="1" dirty="0"/>
          </a:p>
          <a:p>
            <a:endParaRPr lang="en-US" dirty="0"/>
          </a:p>
        </p:txBody>
      </p:sp>
    </p:spTree>
    <p:extLst>
      <p:ext uri="{BB962C8B-B14F-4D97-AF65-F5344CB8AC3E}">
        <p14:creationId xmlns:p14="http://schemas.microsoft.com/office/powerpoint/2010/main" val="133683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Inhoudsopgave</a:t>
            </a:r>
            <a:endParaRPr lang="en-US" dirty="0"/>
          </a:p>
        </p:txBody>
      </p:sp>
      <p:sp>
        <p:nvSpPr>
          <p:cNvPr id="3" name="Tijdelijke aanduiding voor inhoud 2"/>
          <p:cNvSpPr>
            <a:spLocks noGrp="1"/>
          </p:cNvSpPr>
          <p:nvPr>
            <p:ph idx="1"/>
          </p:nvPr>
        </p:nvSpPr>
        <p:spPr/>
        <p:txBody>
          <a:bodyPr>
            <a:normAutofit fontScale="92500" lnSpcReduction="20000"/>
          </a:bodyPr>
          <a:lstStyle/>
          <a:p>
            <a:r>
              <a:rPr lang="nl-NL" dirty="0"/>
              <a:t>Inleiding Hegel (</a:t>
            </a:r>
            <a:r>
              <a:rPr lang="nl-NL" dirty="0" err="1"/>
              <a:t>youtube</a:t>
            </a:r>
            <a:r>
              <a:rPr lang="nl-NL" dirty="0"/>
              <a:t>)</a:t>
            </a:r>
          </a:p>
          <a:p>
            <a:r>
              <a:rPr lang="nl-NL" dirty="0"/>
              <a:t>Hegels filosofiebegrip</a:t>
            </a:r>
          </a:p>
          <a:p>
            <a:r>
              <a:rPr lang="nl-NL" dirty="0"/>
              <a:t>Vooruitgangsgedachte</a:t>
            </a:r>
          </a:p>
          <a:p>
            <a:r>
              <a:rPr lang="nl-NL" dirty="0"/>
              <a:t>Maatstaf </a:t>
            </a:r>
          </a:p>
          <a:p>
            <a:r>
              <a:rPr lang="nl-NL" dirty="0"/>
              <a:t>Zuivere Zijn</a:t>
            </a:r>
          </a:p>
          <a:p>
            <a:r>
              <a:rPr lang="nl-NL" dirty="0"/>
              <a:t>Hegel en zijn Tijd</a:t>
            </a:r>
          </a:p>
          <a:p>
            <a:r>
              <a:rPr lang="nl-NL" dirty="0"/>
              <a:t>Toepassing</a:t>
            </a:r>
          </a:p>
          <a:p>
            <a:r>
              <a:rPr lang="nl-NL" dirty="0"/>
              <a:t>Hegel over Afrika</a:t>
            </a:r>
          </a:p>
          <a:p>
            <a:r>
              <a:rPr lang="nl-NL" dirty="0"/>
              <a:t>Geschiedenis</a:t>
            </a:r>
          </a:p>
        </p:txBody>
      </p:sp>
    </p:spTree>
    <p:extLst>
      <p:ext uri="{BB962C8B-B14F-4D97-AF65-F5344CB8AC3E}">
        <p14:creationId xmlns:p14="http://schemas.microsoft.com/office/powerpoint/2010/main" val="1693182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Hegel (introductiefilmpje)</a:t>
            </a:r>
            <a:endParaRPr lang="en-US" dirty="0"/>
          </a:p>
        </p:txBody>
      </p:sp>
      <p:pic>
        <p:nvPicPr>
          <p:cNvPr id="6" name="H5JGE3lhuNo"/>
          <p:cNvPicPr>
            <a:picLocks noGrp="1" noRot="1" noChangeAspect="1"/>
          </p:cNvPicPr>
          <p:nvPr>
            <p:ph sz="half" idx="2"/>
            <a:videoFile r:link="rId1"/>
          </p:nvPr>
        </p:nvPicPr>
        <p:blipFill>
          <a:blip r:embed="rId3"/>
          <a:stretch>
            <a:fillRect/>
          </a:stretch>
        </p:blipFill>
        <p:spPr>
          <a:xfrm>
            <a:off x="539552" y="1412776"/>
            <a:ext cx="8135054" cy="4575969"/>
          </a:xfrm>
          <a:prstGeom prst="rect">
            <a:avLst/>
          </a:prstGeom>
        </p:spPr>
      </p:pic>
      <p:sp>
        <p:nvSpPr>
          <p:cNvPr id="9" name="Tijdelijke aanduiding voor inhoud 8"/>
          <p:cNvSpPr>
            <a:spLocks noGrp="1"/>
          </p:cNvSpPr>
          <p:nvPr>
            <p:ph sz="half" idx="1"/>
          </p:nvPr>
        </p:nvSpPr>
        <p:spPr/>
        <p:txBody>
          <a:bodyPr/>
          <a:lstStyle/>
          <a:p>
            <a:endParaRPr lang="en-US"/>
          </a:p>
        </p:txBody>
      </p:sp>
    </p:spTree>
    <p:extLst>
      <p:ext uri="{BB962C8B-B14F-4D97-AF65-F5344CB8AC3E}">
        <p14:creationId xmlns:p14="http://schemas.microsoft.com/office/powerpoint/2010/main" val="3444363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a:t>Hegels filosofiebegrip</a:t>
            </a:r>
            <a:endParaRPr lang="en-US" dirty="0"/>
          </a:p>
        </p:txBody>
      </p:sp>
      <p:sp>
        <p:nvSpPr>
          <p:cNvPr id="6" name="Tijdelijke aanduiding voor inhoud 5"/>
          <p:cNvSpPr>
            <a:spLocks noGrp="1"/>
          </p:cNvSpPr>
          <p:nvPr>
            <p:ph idx="1"/>
          </p:nvPr>
        </p:nvSpPr>
        <p:spPr/>
        <p:txBody>
          <a:bodyPr>
            <a:normAutofit fontScale="70000" lnSpcReduction="20000"/>
          </a:bodyPr>
          <a:lstStyle/>
          <a:p>
            <a:pPr marL="0" indent="0">
              <a:buNone/>
            </a:pPr>
            <a:r>
              <a:rPr lang="nl-NL" dirty="0"/>
              <a:t>2</a:t>
            </a:r>
            <a:r>
              <a:rPr lang="nl-NL" baseline="30000" dirty="0"/>
              <a:t>de</a:t>
            </a:r>
            <a:r>
              <a:rPr lang="nl-NL" dirty="0"/>
              <a:t> helft 18</a:t>
            </a:r>
            <a:r>
              <a:rPr lang="nl-NL" baseline="30000" dirty="0"/>
              <a:t>de</a:t>
            </a:r>
            <a:r>
              <a:rPr lang="nl-NL" dirty="0"/>
              <a:t> eeuw. </a:t>
            </a:r>
          </a:p>
          <a:p>
            <a:pPr marL="0" indent="0">
              <a:buNone/>
            </a:pPr>
            <a:r>
              <a:rPr lang="nl-NL" dirty="0"/>
              <a:t>Hoogtepunt van de wereldgeschiedenis</a:t>
            </a:r>
          </a:p>
          <a:p>
            <a:pPr marL="0" indent="0">
              <a:buNone/>
            </a:pPr>
            <a:r>
              <a:rPr lang="nl-NL" dirty="0"/>
              <a:t>Europa als norm (superieur)</a:t>
            </a:r>
          </a:p>
          <a:p>
            <a:pPr marL="0" indent="0">
              <a:buNone/>
            </a:pPr>
            <a:r>
              <a:rPr lang="nl-NL" dirty="0"/>
              <a:t>Hegel ziet Oosterse Filosofie als fantasie en oppervlakkig. Bevat wellicht gedachten, maar geen structuur en samenhang.</a:t>
            </a:r>
          </a:p>
          <a:p>
            <a:pPr marL="0" indent="0">
              <a:buNone/>
            </a:pPr>
            <a:endParaRPr lang="nl-NL" dirty="0"/>
          </a:p>
          <a:p>
            <a:pPr marL="0" indent="0">
              <a:buNone/>
            </a:pPr>
            <a:r>
              <a:rPr lang="nl-NL" dirty="0"/>
              <a:t>Yin &amp; Yang -&gt; Eenheid en Tweeheid -&gt; Lijkt op Hegels These – Antithese – Synthese. Verwijt Hegel: Te empirisch verbonden met zaken op aarde. Er wordt niet gedacht.</a:t>
            </a:r>
          </a:p>
          <a:p>
            <a:pPr marL="0" indent="0">
              <a:buNone/>
            </a:pPr>
            <a:endParaRPr lang="nl-NL" dirty="0"/>
          </a:p>
          <a:p>
            <a:pPr marL="0" indent="0">
              <a:buNone/>
            </a:pPr>
            <a:r>
              <a:rPr lang="nl-NL" dirty="0"/>
              <a:t>Denken = route naar eigenlijke filosofie!</a:t>
            </a:r>
          </a:p>
          <a:p>
            <a:pPr marL="0" indent="0">
              <a:buNone/>
            </a:pPr>
            <a:r>
              <a:rPr lang="nl-NL" dirty="0"/>
              <a:t>Dus: bestudeer de specifieke vormen van de gedachten en doe dit gestructureerd en samenhangend!</a:t>
            </a:r>
          </a:p>
          <a:p>
            <a:pPr marL="0" indent="0">
              <a:buNone/>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80592" cy="1480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v_F4WomLlq0"/>
          <p:cNvPicPr>
            <a:picLocks noRot="1" noChangeAspect="1"/>
          </p:cNvPicPr>
          <p:nvPr>
            <a:videoFile r:link="rId1"/>
          </p:nvPr>
        </p:nvPicPr>
        <p:blipFill>
          <a:blip r:embed="rId4"/>
          <a:stretch>
            <a:fillRect/>
          </a:stretch>
        </p:blipFill>
        <p:spPr>
          <a:xfrm>
            <a:off x="6858000" y="5609427"/>
            <a:ext cx="2157984" cy="1213867"/>
          </a:xfrm>
          <a:prstGeom prst="rect">
            <a:avLst/>
          </a:prstGeom>
        </p:spPr>
      </p:pic>
    </p:spTree>
    <p:extLst>
      <p:ext uri="{BB962C8B-B14F-4D97-AF65-F5344CB8AC3E}">
        <p14:creationId xmlns:p14="http://schemas.microsoft.com/office/powerpoint/2010/main" val="1191219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Maatstaf</a:t>
            </a:r>
            <a:endParaRPr lang="en-US" dirty="0"/>
          </a:p>
        </p:txBody>
      </p:sp>
      <p:sp>
        <p:nvSpPr>
          <p:cNvPr id="3" name="Tijdelijke aanduiding voor inhoud 2"/>
          <p:cNvSpPr>
            <a:spLocks noGrp="1"/>
          </p:cNvSpPr>
          <p:nvPr>
            <p:ph idx="1"/>
          </p:nvPr>
        </p:nvSpPr>
        <p:spPr/>
        <p:txBody>
          <a:bodyPr/>
          <a:lstStyle/>
          <a:p>
            <a:r>
              <a:rPr lang="nl-NL" dirty="0"/>
              <a:t>Systematisch</a:t>
            </a:r>
          </a:p>
          <a:p>
            <a:r>
              <a:rPr lang="nl-NL" dirty="0"/>
              <a:t>Samenhangend</a:t>
            </a:r>
          </a:p>
          <a:p>
            <a:r>
              <a:rPr lang="nl-NL" dirty="0"/>
              <a:t>Denken als zuivere gedachte</a:t>
            </a:r>
          </a:p>
          <a:p>
            <a:r>
              <a:rPr lang="nl-NL" dirty="0"/>
              <a:t>Zuivere gedachte als (o.a.) zelfreflectie</a:t>
            </a:r>
          </a:p>
          <a:p>
            <a:r>
              <a:rPr lang="nl-NL" dirty="0"/>
              <a:t>Zelfreflectie: het denken </a:t>
            </a:r>
            <a:r>
              <a:rPr lang="nl-NL" dirty="0" err="1"/>
              <a:t>denken</a:t>
            </a:r>
            <a:r>
              <a:rPr lang="nl-NL" dirty="0"/>
              <a:t> </a:t>
            </a:r>
          </a:p>
          <a:p>
            <a:r>
              <a:rPr lang="nl-NL" dirty="0"/>
              <a:t>Het denken </a:t>
            </a:r>
            <a:r>
              <a:rPr lang="nl-NL" dirty="0" err="1"/>
              <a:t>denken</a:t>
            </a:r>
            <a:r>
              <a:rPr lang="nl-NL" dirty="0"/>
              <a:t> (</a:t>
            </a:r>
            <a:r>
              <a:rPr lang="el-GR" dirty="0"/>
              <a:t>νοησις νοησεως</a:t>
            </a:r>
            <a:r>
              <a:rPr lang="nl-NL" dirty="0"/>
              <a:t>, Aristoteles) </a:t>
            </a:r>
            <a:endParaRPr lang="en-US" dirty="0"/>
          </a:p>
        </p:txBody>
      </p:sp>
    </p:spTree>
    <p:extLst>
      <p:ext uri="{BB962C8B-B14F-4D97-AF65-F5344CB8AC3E}">
        <p14:creationId xmlns:p14="http://schemas.microsoft.com/office/powerpoint/2010/main" val="365450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Zuivere Zijn in Wording</a:t>
            </a:r>
            <a:endParaRPr lang="en-US" dirty="0"/>
          </a:p>
        </p:txBody>
      </p:sp>
      <p:sp>
        <p:nvSpPr>
          <p:cNvPr id="3" name="Tijdelijke aanduiding voor inhoud 2"/>
          <p:cNvSpPr>
            <a:spLocks noGrp="1"/>
          </p:cNvSpPr>
          <p:nvPr>
            <p:ph idx="1"/>
          </p:nvPr>
        </p:nvSpPr>
        <p:spPr/>
        <p:txBody>
          <a:bodyPr>
            <a:normAutofit lnSpcReduction="10000"/>
          </a:bodyPr>
          <a:lstStyle/>
          <a:p>
            <a:r>
              <a:rPr lang="nl-NL" dirty="0"/>
              <a:t>Onmiddellijk</a:t>
            </a:r>
          </a:p>
          <a:p>
            <a:r>
              <a:rPr lang="nl-NL" dirty="0"/>
              <a:t>Onbepaald</a:t>
            </a:r>
          </a:p>
          <a:p>
            <a:r>
              <a:rPr lang="nl-NL" dirty="0"/>
              <a:t>Dialectische denken</a:t>
            </a:r>
          </a:p>
          <a:p>
            <a:r>
              <a:rPr lang="nl-NL" dirty="0"/>
              <a:t>Worden (in wording/proces)</a:t>
            </a:r>
          </a:p>
          <a:p>
            <a:r>
              <a:rPr lang="nl-NL" dirty="0"/>
              <a:t>Het worden is </a:t>
            </a:r>
            <a:r>
              <a:rPr lang="nl-NL" i="1" dirty="0"/>
              <a:t>universeel </a:t>
            </a:r>
            <a:endParaRPr lang="nl-NL" dirty="0"/>
          </a:p>
          <a:p>
            <a:r>
              <a:rPr lang="nl-NL" dirty="0"/>
              <a:t>Het worden is </a:t>
            </a:r>
            <a:r>
              <a:rPr lang="nl-NL" i="1" dirty="0"/>
              <a:t>absoluut</a:t>
            </a:r>
          </a:p>
          <a:p>
            <a:r>
              <a:rPr lang="nl-NL" dirty="0"/>
              <a:t>Taal is essentieel</a:t>
            </a:r>
          </a:p>
          <a:p>
            <a:r>
              <a:rPr lang="nl-NL" dirty="0"/>
              <a:t>Het denken </a:t>
            </a:r>
            <a:r>
              <a:rPr lang="nl-NL" i="1" dirty="0"/>
              <a:t>bemiddelt </a:t>
            </a:r>
            <a:r>
              <a:rPr lang="nl-NL" dirty="0"/>
              <a:t>en </a:t>
            </a:r>
            <a:r>
              <a:rPr lang="nl-NL" i="1" dirty="0"/>
              <a:t>bepaalt!</a:t>
            </a:r>
            <a:endParaRPr lang="nl-NL" dirty="0"/>
          </a:p>
          <a:p>
            <a:pPr marL="457200" lvl="1"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1484784"/>
            <a:ext cx="3390900"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942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Hegel en zijn tijd</a:t>
            </a:r>
            <a:endParaRPr lang="en-US"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a:t>Was Hegel zelf geen product van zijn tijd?</a:t>
            </a:r>
          </a:p>
          <a:p>
            <a:pPr marL="0" indent="0">
              <a:buNone/>
            </a:pPr>
            <a:r>
              <a:rPr lang="nl-NL" dirty="0"/>
              <a:t>En was daarmee het denken over het denken en het idee these-antithese -&gt; synthese geen gevolg van een langdurige historisch proces?</a:t>
            </a:r>
          </a:p>
          <a:p>
            <a:pPr marL="0" indent="0">
              <a:buNone/>
            </a:pPr>
            <a:r>
              <a:rPr lang="nl-NL" dirty="0"/>
              <a:t>En is dat proces niet verder gegaan na Hegel?</a:t>
            </a:r>
          </a:p>
          <a:p>
            <a:pPr marL="0" indent="0">
              <a:buNone/>
            </a:pPr>
            <a:endParaRPr lang="nl-NL" dirty="0"/>
          </a:p>
          <a:p>
            <a:pPr marL="0" indent="0">
              <a:buNone/>
            </a:pPr>
            <a:r>
              <a:rPr lang="nl-NL" dirty="0"/>
              <a:t>Hegel beschouwde de tijd van de oude Grieken als het begin van het zuivere denken, maar is dit terecht? Waarom begint hij bij de oude Grieken?</a:t>
            </a:r>
            <a:endParaRPr lang="en-US" dirty="0"/>
          </a:p>
        </p:txBody>
      </p:sp>
    </p:spTree>
    <p:extLst>
      <p:ext uri="{BB962C8B-B14F-4D97-AF65-F5344CB8AC3E}">
        <p14:creationId xmlns:p14="http://schemas.microsoft.com/office/powerpoint/2010/main" val="3685942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Toepassing</a:t>
            </a:r>
            <a:endParaRPr lang="en-US" dirty="0"/>
          </a:p>
        </p:txBody>
      </p:sp>
      <p:sp>
        <p:nvSpPr>
          <p:cNvPr id="3" name="Tijdelijke aanduiding voor inhoud 2"/>
          <p:cNvSpPr>
            <a:spLocks noGrp="1"/>
          </p:cNvSpPr>
          <p:nvPr>
            <p:ph idx="1"/>
          </p:nvPr>
        </p:nvSpPr>
        <p:spPr/>
        <p:txBody>
          <a:bodyPr/>
          <a:lstStyle/>
          <a:p>
            <a:pPr marL="0" indent="0">
              <a:buNone/>
            </a:pPr>
            <a:r>
              <a:rPr lang="nl-NL" dirty="0"/>
              <a:t>Systematische, samenhangende filosofie </a:t>
            </a:r>
            <a:r>
              <a:rPr lang="nl-NL" i="1" dirty="0"/>
              <a:t>waarbinnen</a:t>
            </a:r>
            <a:r>
              <a:rPr lang="nl-NL" dirty="0"/>
              <a:t> het denken wordt gedacht is beslissend (en daarmee wellicht een voorwaarde) voor het spreken over </a:t>
            </a:r>
            <a:r>
              <a:rPr lang="nl-NL" i="1" dirty="0"/>
              <a:t>het plaatsvinden van geschiedenis. </a:t>
            </a:r>
          </a:p>
          <a:p>
            <a:pPr marL="0" indent="0">
              <a:buNone/>
            </a:pPr>
            <a:endParaRPr lang="nl-NL" i="1" dirty="0"/>
          </a:p>
          <a:p>
            <a:pPr marL="0" indent="0">
              <a:buNone/>
            </a:pPr>
            <a:r>
              <a:rPr lang="nl-NL" i="1" dirty="0"/>
              <a:t>	</a:t>
            </a:r>
            <a:endParaRPr lang="nl-NL" dirty="0"/>
          </a:p>
          <a:p>
            <a:pPr marL="0" indent="0">
              <a:buNone/>
            </a:pPr>
            <a:endParaRPr lang="nl-NL" dirty="0"/>
          </a:p>
          <a:p>
            <a:pPr marL="0" indent="0">
              <a:buNone/>
            </a:pPr>
            <a:endParaRPr lang="en-US" dirty="0"/>
          </a:p>
        </p:txBody>
      </p:sp>
    </p:spTree>
    <p:extLst>
      <p:ext uri="{BB962C8B-B14F-4D97-AF65-F5344CB8AC3E}">
        <p14:creationId xmlns:p14="http://schemas.microsoft.com/office/powerpoint/2010/main" val="408731519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TotalTime>
  <Words>720</Words>
  <Application>Microsoft Office PowerPoint</Application>
  <PresentationFormat>Diavoorstelling (4:3)</PresentationFormat>
  <Paragraphs>86</Paragraphs>
  <Slides>14</Slides>
  <Notes>0</Notes>
  <HiddenSlides>0</HiddenSlides>
  <MMClips>2</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14</vt:i4>
      </vt:variant>
    </vt:vector>
  </HeadingPairs>
  <TitlesOfParts>
    <vt:vector size="17" baseType="lpstr">
      <vt:lpstr>Arial</vt:lpstr>
      <vt:lpstr>Calibri</vt:lpstr>
      <vt:lpstr>Kantoorthema</vt:lpstr>
      <vt:lpstr>Afrikaanse filosofie</vt:lpstr>
      <vt:lpstr>Centrale bronnen</vt:lpstr>
      <vt:lpstr>Inhoudsopgave</vt:lpstr>
      <vt:lpstr>Hegel (introductiefilmpje)</vt:lpstr>
      <vt:lpstr>Hegels filosofiebegrip</vt:lpstr>
      <vt:lpstr>Maatstaf</vt:lpstr>
      <vt:lpstr>Zuivere Zijn in Wording</vt:lpstr>
      <vt:lpstr>Hegel en zijn tijd</vt:lpstr>
      <vt:lpstr>Toepassing</vt:lpstr>
      <vt:lpstr>Hegels over Afrika</vt:lpstr>
      <vt:lpstr>Hegels Afrika</vt:lpstr>
      <vt:lpstr>Voorwaarden Hegel</vt:lpstr>
      <vt:lpstr>Voorvormen van de wereldgeschiedenis</vt:lpstr>
      <vt:lpstr>Huiswerk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Afrikaanse filosofie</dc:title>
  <dc:creator>RGU</dc:creator>
  <cp:lastModifiedBy>Robert-Jan Gruijthuijzen</cp:lastModifiedBy>
  <cp:revision>14</cp:revision>
  <dcterms:created xsi:type="dcterms:W3CDTF">2016-03-01T18:06:18Z</dcterms:created>
  <dcterms:modified xsi:type="dcterms:W3CDTF">2016-05-08T09:54:50Z</dcterms:modified>
</cp:coreProperties>
</file>