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3228-00C9-4876-860F-8FA09D19C81C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C23-11C3-418A-8240-626B582A5B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937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3228-00C9-4876-860F-8FA09D19C81C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C23-11C3-418A-8240-626B582A5B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50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3228-00C9-4876-860F-8FA09D19C81C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C23-11C3-418A-8240-626B582A5B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66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3228-00C9-4876-860F-8FA09D19C81C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C23-11C3-418A-8240-626B582A5B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55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3228-00C9-4876-860F-8FA09D19C81C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C23-11C3-418A-8240-626B582A5B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423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3228-00C9-4876-860F-8FA09D19C81C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C23-11C3-418A-8240-626B582A5B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02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3228-00C9-4876-860F-8FA09D19C81C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C23-11C3-418A-8240-626B582A5B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98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3228-00C9-4876-860F-8FA09D19C81C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C23-11C3-418A-8240-626B582A5B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974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3228-00C9-4876-860F-8FA09D19C81C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C23-11C3-418A-8240-626B582A5B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736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3228-00C9-4876-860F-8FA09D19C81C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C23-11C3-418A-8240-626B582A5B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43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3228-00C9-4876-860F-8FA09D19C81C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5C23-11C3-418A-8240-626B582A5B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969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83228-00C9-4876-860F-8FA09D19C81C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15C23-11C3-418A-8240-626B582A5B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883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ymologiebank.nl/" TargetMode="External"/><Relationship Id="rId2" Type="http://schemas.openxmlformats.org/officeDocument/2006/relationships/hyperlink" Target="http://www.encyclo.nl/lokaal/1042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l.gegensatz-von.com/sceptisch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losofie.nl/nl/artikel/5045/lucia-de-b-is-onschuldig.html" TargetMode="External"/><Relationship Id="rId2" Type="http://schemas.openxmlformats.org/officeDocument/2006/relationships/hyperlink" Target="https://www.youtube.com/watch?v=ax2sn-JA_l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Inleiding Scepticisme</a:t>
            </a:r>
          </a:p>
        </p:txBody>
      </p:sp>
    </p:spTree>
    <p:extLst>
      <p:ext uri="{BB962C8B-B14F-4D97-AF65-F5344CB8AC3E}">
        <p14:creationId xmlns:p14="http://schemas.microsoft.com/office/powerpoint/2010/main" val="40332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Scepticisme, begripsanalyse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 fontScale="70000" lnSpcReduction="20000"/>
          </a:bodyPr>
          <a:lstStyle/>
          <a:p>
            <a:r>
              <a:rPr lang="nl-NL" sz="2900" i="1" dirty="0">
                <a:solidFill>
                  <a:schemeClr val="bg1"/>
                </a:solidFill>
              </a:rPr>
              <a:t>“Het met behulp van de rede kritisch bezien van overgeleverde waarden door twijfel te koesteren aan de geldigheid ervan.”</a:t>
            </a:r>
            <a:br>
              <a:rPr lang="nl-NL" sz="2900" i="1" dirty="0">
                <a:solidFill>
                  <a:schemeClr val="bg1"/>
                </a:solidFill>
              </a:rPr>
            </a:br>
            <a:r>
              <a:rPr lang="nl-NL" sz="2900" dirty="0">
                <a:solidFill>
                  <a:schemeClr val="bg1"/>
                </a:solidFill>
              </a:rPr>
              <a:t>(</a:t>
            </a:r>
            <a:r>
              <a:rPr lang="nl-NL" sz="2900" dirty="0">
                <a:solidFill>
                  <a:schemeClr val="bg1"/>
                </a:solidFill>
                <a:hlinkClick r:id="rId2"/>
              </a:rPr>
              <a:t>http://www.encyclo.nl/lokaal/10429</a:t>
            </a:r>
            <a:r>
              <a:rPr lang="nl-NL" sz="2900" dirty="0">
                <a:solidFill>
                  <a:schemeClr val="bg1"/>
                </a:solidFill>
              </a:rPr>
              <a:t>)</a:t>
            </a:r>
          </a:p>
          <a:p>
            <a:r>
              <a:rPr lang="nl-NL" sz="2900" i="1" dirty="0">
                <a:solidFill>
                  <a:schemeClr val="bg1"/>
                </a:solidFill>
              </a:rPr>
              <a:t>“scepticisme [twijfelzucht] {</a:t>
            </a:r>
            <a:r>
              <a:rPr lang="nl-NL" sz="2900" i="1" dirty="0" err="1">
                <a:solidFill>
                  <a:schemeClr val="bg1"/>
                </a:solidFill>
              </a:rPr>
              <a:t>scepticismus</a:t>
            </a:r>
            <a:r>
              <a:rPr lang="nl-NL" sz="2900" i="1" dirty="0">
                <a:solidFill>
                  <a:schemeClr val="bg1"/>
                </a:solidFill>
              </a:rPr>
              <a:t> 1824, scepticisme 1844} &lt; frans scepticisme, van </a:t>
            </a:r>
            <a:r>
              <a:rPr lang="nl-NL" sz="2900" i="1" dirty="0" err="1">
                <a:solidFill>
                  <a:schemeClr val="bg1"/>
                </a:solidFill>
              </a:rPr>
              <a:t>sceptique</a:t>
            </a:r>
            <a:r>
              <a:rPr lang="nl-NL" sz="2900" i="1" dirty="0">
                <a:solidFill>
                  <a:schemeClr val="bg1"/>
                </a:solidFill>
              </a:rPr>
              <a:t> [sceptisch] &lt; </a:t>
            </a:r>
            <a:r>
              <a:rPr lang="nl-NL" sz="2900" i="1" dirty="0" err="1">
                <a:solidFill>
                  <a:schemeClr val="bg1"/>
                </a:solidFill>
              </a:rPr>
              <a:t>grieks</a:t>
            </a:r>
            <a:r>
              <a:rPr lang="nl-NL" sz="2900" i="1" dirty="0">
                <a:solidFill>
                  <a:schemeClr val="bg1"/>
                </a:solidFill>
              </a:rPr>
              <a:t> </a:t>
            </a:r>
            <a:r>
              <a:rPr lang="nl-NL" sz="2900" i="1" dirty="0" err="1">
                <a:solidFill>
                  <a:schemeClr val="bg1"/>
                </a:solidFill>
              </a:rPr>
              <a:t>skeptikos</a:t>
            </a:r>
            <a:r>
              <a:rPr lang="nl-NL" sz="2900" i="1" dirty="0">
                <a:solidFill>
                  <a:schemeClr val="bg1"/>
                </a:solidFill>
              </a:rPr>
              <a:t> (vgl. sceptisch).”</a:t>
            </a:r>
          </a:p>
          <a:p>
            <a:pPr marL="0" indent="0">
              <a:buNone/>
            </a:pPr>
            <a:r>
              <a:rPr lang="nl-NL" sz="2900" dirty="0">
                <a:solidFill>
                  <a:schemeClr val="bg1"/>
                </a:solidFill>
              </a:rPr>
              <a:t>       (</a:t>
            </a:r>
            <a:r>
              <a:rPr lang="nl-NL" sz="2900" dirty="0">
                <a:solidFill>
                  <a:schemeClr val="bg1"/>
                </a:solidFill>
                <a:hlinkClick r:id="rId3"/>
              </a:rPr>
              <a:t>www.etymologiebank.nl</a:t>
            </a:r>
            <a:r>
              <a:rPr lang="nl-NL" sz="2900" dirty="0">
                <a:solidFill>
                  <a:schemeClr val="bg1"/>
                </a:solidFill>
              </a:rPr>
              <a:t>) </a:t>
            </a:r>
          </a:p>
          <a:p>
            <a:r>
              <a:rPr lang="nl-NL" sz="2900" i="1" dirty="0">
                <a:solidFill>
                  <a:schemeClr val="bg1"/>
                </a:solidFill>
              </a:rPr>
              <a:t>“Sceptisch: ontleend aan Grieks </a:t>
            </a:r>
            <a:r>
              <a:rPr lang="nl-NL" sz="2900" i="1" dirty="0" err="1">
                <a:solidFill>
                  <a:schemeClr val="bg1"/>
                </a:solidFill>
              </a:rPr>
              <a:t>skeptikós</a:t>
            </a:r>
            <a:r>
              <a:rPr lang="nl-NL" sz="2900" i="1" dirty="0">
                <a:solidFill>
                  <a:schemeClr val="bg1"/>
                </a:solidFill>
              </a:rPr>
              <a:t> ‘verifiërend, overdenkend’, ook ‘sceptisch filosoof’, een afleiding van </a:t>
            </a:r>
            <a:r>
              <a:rPr lang="nl-NL" sz="2900" i="1" dirty="0" err="1">
                <a:solidFill>
                  <a:schemeClr val="bg1"/>
                </a:solidFill>
              </a:rPr>
              <a:t>sképtesthai</a:t>
            </a:r>
            <a:r>
              <a:rPr lang="nl-NL" sz="2900" i="1" dirty="0">
                <a:solidFill>
                  <a:schemeClr val="bg1"/>
                </a:solidFill>
              </a:rPr>
              <a:t> ‘rondkijken, beproeven’, dat verwant is met → spieden. Het filosofisch scepticisme was de leer van </a:t>
            </a:r>
            <a:r>
              <a:rPr lang="nl-NL" sz="2900" i="1" dirty="0" err="1">
                <a:solidFill>
                  <a:schemeClr val="bg1"/>
                </a:solidFill>
              </a:rPr>
              <a:t>Pyrrho</a:t>
            </a:r>
            <a:r>
              <a:rPr lang="nl-NL" sz="2900" i="1" dirty="0">
                <a:solidFill>
                  <a:schemeClr val="bg1"/>
                </a:solidFill>
              </a:rPr>
              <a:t> van </a:t>
            </a:r>
            <a:r>
              <a:rPr lang="nl-NL" sz="2900" i="1" dirty="0" err="1">
                <a:solidFill>
                  <a:schemeClr val="bg1"/>
                </a:solidFill>
              </a:rPr>
              <a:t>Elis</a:t>
            </a:r>
            <a:r>
              <a:rPr lang="nl-NL" sz="2900" i="1" dirty="0">
                <a:solidFill>
                  <a:schemeClr val="bg1"/>
                </a:solidFill>
              </a:rPr>
              <a:t> (360-275 v. Chr.), die stelde dat de mens niets met zekerheid kan weten.”</a:t>
            </a:r>
          </a:p>
          <a:p>
            <a:pPr marL="0" indent="0">
              <a:buNone/>
            </a:pPr>
            <a:r>
              <a:rPr lang="nl-NL" sz="2900" dirty="0">
                <a:solidFill>
                  <a:schemeClr val="bg1"/>
                </a:solidFill>
              </a:rPr>
              <a:t>      (</a:t>
            </a:r>
            <a:r>
              <a:rPr lang="nl-NL" sz="2900" dirty="0">
                <a:solidFill>
                  <a:schemeClr val="bg1"/>
                </a:solidFill>
                <a:hlinkClick r:id="rId3"/>
              </a:rPr>
              <a:t>www.etymologiebank.nl</a:t>
            </a:r>
            <a:r>
              <a:rPr lang="nl-NL" sz="2900" dirty="0">
                <a:solidFill>
                  <a:schemeClr val="bg1"/>
                </a:solidFill>
              </a:rPr>
              <a:t>) </a:t>
            </a:r>
          </a:p>
          <a:p>
            <a:r>
              <a:rPr lang="nl-NL" sz="2900" dirty="0">
                <a:solidFill>
                  <a:schemeClr val="bg1"/>
                </a:solidFill>
              </a:rPr>
              <a:t>Antoniem: “</a:t>
            </a:r>
            <a:r>
              <a:rPr lang="nl-NL" sz="2900" i="1" dirty="0">
                <a:solidFill>
                  <a:schemeClr val="bg1"/>
                </a:solidFill>
              </a:rPr>
              <a:t>vertrouwen, lichtgelovig, te geloven, zeker, bepaalde, bijgelovig, onnozel.” </a:t>
            </a:r>
            <a:r>
              <a:rPr lang="nl-NL" sz="2900" dirty="0">
                <a:solidFill>
                  <a:schemeClr val="bg1"/>
                </a:solidFill>
              </a:rPr>
              <a:t>(</a:t>
            </a:r>
            <a:r>
              <a:rPr lang="nl-NL" sz="2900" dirty="0">
                <a:solidFill>
                  <a:schemeClr val="bg1"/>
                </a:solidFill>
                <a:hlinkClick r:id="rId4"/>
              </a:rPr>
              <a:t>http://nl.gegensatz-von.com/sceptisch.html</a:t>
            </a:r>
            <a:r>
              <a:rPr lang="nl-NL" sz="2900" dirty="0">
                <a:solidFill>
                  <a:schemeClr val="bg1"/>
                </a:solidFill>
              </a:rPr>
              <a:t>) </a:t>
            </a:r>
          </a:p>
          <a:p>
            <a:endParaRPr lang="nl-NL" sz="1900" dirty="0">
              <a:solidFill>
                <a:schemeClr val="bg1"/>
              </a:solidFill>
            </a:endParaRPr>
          </a:p>
          <a:p>
            <a:r>
              <a:rPr lang="nl-NL" sz="3400" dirty="0">
                <a:solidFill>
                  <a:schemeClr val="bg1"/>
                </a:solidFill>
              </a:rPr>
              <a:t>Dus: Rede</a:t>
            </a:r>
            <a:r>
              <a:rPr lang="nl-NL" sz="3400">
                <a:solidFill>
                  <a:schemeClr val="bg1"/>
                </a:solidFill>
              </a:rPr>
              <a:t>, onderzoek, kritisch</a:t>
            </a:r>
            <a:r>
              <a:rPr lang="nl-NL" sz="3400" dirty="0">
                <a:solidFill>
                  <a:schemeClr val="bg1"/>
                </a:solidFill>
              </a:rPr>
              <a:t>, twijfel aan geldigheid, overdenken, rondkijken en beproeven en bespieden. </a:t>
            </a:r>
          </a:p>
          <a:p>
            <a:endParaRPr lang="nl-NL" sz="19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 </a:t>
            </a:r>
          </a:p>
          <a:p>
            <a:endParaRPr lang="nl-NL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3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Advocaat &amp; gerede twijfel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Causaliteit? (oorzaak en gevolg)</a:t>
            </a:r>
          </a:p>
          <a:p>
            <a:r>
              <a:rPr lang="nl-NL" dirty="0">
                <a:solidFill>
                  <a:schemeClr val="bg1"/>
                </a:solidFill>
              </a:rPr>
              <a:t>Oordeel vellen?</a:t>
            </a:r>
          </a:p>
          <a:p>
            <a:r>
              <a:rPr lang="nl-NL" dirty="0">
                <a:solidFill>
                  <a:schemeClr val="bg1"/>
                </a:solidFill>
              </a:rPr>
              <a:t>Eindeloze alternatieve scenario’s?</a:t>
            </a:r>
          </a:p>
          <a:p>
            <a:r>
              <a:rPr lang="nl-NL" dirty="0">
                <a:solidFill>
                  <a:schemeClr val="bg1"/>
                </a:solidFill>
              </a:rPr>
              <a:t>Complottheorieën? (Lees: p.21, Shakespeare)</a:t>
            </a:r>
          </a:p>
          <a:p>
            <a:r>
              <a:rPr lang="nl-NL" dirty="0">
                <a:solidFill>
                  <a:schemeClr val="bg1"/>
                </a:solidFill>
              </a:rPr>
              <a:t>Bekijk filmpje “</a:t>
            </a:r>
            <a:r>
              <a:rPr lang="nl-NL" i="1" dirty="0">
                <a:solidFill>
                  <a:schemeClr val="bg1"/>
                </a:solidFill>
              </a:rPr>
              <a:t>The man </a:t>
            </a:r>
            <a:r>
              <a:rPr lang="nl-NL" i="1" dirty="0" err="1">
                <a:solidFill>
                  <a:schemeClr val="bg1"/>
                </a:solidFill>
              </a:rPr>
              <a:t>who</a:t>
            </a:r>
            <a:r>
              <a:rPr lang="nl-NL" i="1" dirty="0">
                <a:solidFill>
                  <a:schemeClr val="bg1"/>
                </a:solidFill>
              </a:rPr>
              <a:t> </a:t>
            </a:r>
            <a:r>
              <a:rPr lang="nl-NL" i="1" dirty="0" err="1">
                <a:solidFill>
                  <a:schemeClr val="bg1"/>
                </a:solidFill>
              </a:rPr>
              <a:t>wasn’t</a:t>
            </a:r>
            <a:r>
              <a:rPr lang="nl-NL" i="1" dirty="0">
                <a:solidFill>
                  <a:schemeClr val="bg1"/>
                </a:solidFill>
              </a:rPr>
              <a:t> </a:t>
            </a:r>
            <a:r>
              <a:rPr lang="nl-NL" i="1" dirty="0" err="1">
                <a:solidFill>
                  <a:schemeClr val="bg1"/>
                </a:solidFill>
              </a:rPr>
              <a:t>there</a:t>
            </a:r>
            <a:r>
              <a:rPr lang="nl-NL" dirty="0">
                <a:solidFill>
                  <a:schemeClr val="bg1"/>
                </a:solidFill>
              </a:rPr>
              <a:t>”</a:t>
            </a:r>
          </a:p>
          <a:p>
            <a:r>
              <a:rPr lang="nl-NL" sz="2000" u="sng" dirty="0">
                <a:hlinkClick r:id="rId2"/>
              </a:rPr>
              <a:t>https://www.youtube.com/watch?v=ax2sn-JA_lo</a:t>
            </a:r>
            <a:r>
              <a:rPr lang="nl-NL" sz="2000" dirty="0"/>
              <a:t> </a:t>
            </a:r>
          </a:p>
          <a:p>
            <a:r>
              <a:rPr lang="nl-NL" dirty="0">
                <a:solidFill>
                  <a:schemeClr val="bg1"/>
                </a:solidFill>
              </a:rPr>
              <a:t>Gerechtelijke dwaling (zaak Lucie de B.)</a:t>
            </a:r>
          </a:p>
          <a:p>
            <a:r>
              <a:rPr lang="nl-NL" sz="2000" dirty="0">
                <a:hlinkClick r:id="rId3"/>
              </a:rPr>
              <a:t>http://www.filosofie.nl/nl/artikel/5045/lucia-de-b-is-onschuldig.html</a:t>
            </a:r>
            <a:endParaRPr lang="nl-NL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107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Socratisch gesprek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7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7200" i="1" dirty="0">
                <a:solidFill>
                  <a:schemeClr val="bg1"/>
                </a:solidFill>
              </a:rPr>
              <a:t>Wat is gerede twijfel?</a:t>
            </a:r>
          </a:p>
        </p:txBody>
      </p:sp>
    </p:spTree>
    <p:extLst>
      <p:ext uri="{BB962C8B-B14F-4D97-AF65-F5344CB8AC3E}">
        <p14:creationId xmlns:p14="http://schemas.microsoft.com/office/powerpoint/2010/main" val="396528383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111</Words>
  <Application>Microsoft Office PowerPoint</Application>
  <PresentationFormat>Diavoorstelling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Kantoorthema</vt:lpstr>
      <vt:lpstr>PowerPoint-presentatie</vt:lpstr>
      <vt:lpstr>Scepticisme, begripsanalyse</vt:lpstr>
      <vt:lpstr>Advocaat &amp; gerede twijfel</vt:lpstr>
      <vt:lpstr>Socratisch gesprek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46, 6VWO</dc:title>
  <dc:creator>Administrator</dc:creator>
  <cp:lastModifiedBy>Robert-Jan Gruijthuijzen</cp:lastModifiedBy>
  <cp:revision>9</cp:revision>
  <dcterms:created xsi:type="dcterms:W3CDTF">2015-11-10T13:24:09Z</dcterms:created>
  <dcterms:modified xsi:type="dcterms:W3CDTF">2018-08-09T18:07:39Z</dcterms:modified>
</cp:coreProperties>
</file>