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5" r:id="rId10"/>
    <p:sldId id="264" r:id="rId11"/>
    <p:sldId id="267" r:id="rId12"/>
    <p:sldId id="268" r:id="rId13"/>
    <p:sldId id="266" r:id="rId14"/>
    <p:sldId id="270" r:id="rId15"/>
    <p:sldId id="269"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D30B4-0550-46A5-A01F-5004786A176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A480F07-E846-46B7-B8C9-744EEFA1F8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81275B4-0DA1-4F18-A3F1-2E4A35C5E51C}"/>
              </a:ext>
            </a:extLst>
          </p:cNvPr>
          <p:cNvSpPr>
            <a:spLocks noGrp="1"/>
          </p:cNvSpPr>
          <p:nvPr>
            <p:ph type="dt" sz="half" idx="10"/>
          </p:nvPr>
        </p:nvSpPr>
        <p:spPr/>
        <p:txBody>
          <a:bodyPr/>
          <a:lstStyle/>
          <a:p>
            <a:fld id="{D36CBF16-8F5F-4822-B788-9C3837A65552}" type="datetimeFigureOut">
              <a:rPr lang="nl-NL" smtClean="0"/>
              <a:t>27-10-2020</a:t>
            </a:fld>
            <a:endParaRPr lang="nl-NL"/>
          </a:p>
        </p:txBody>
      </p:sp>
      <p:sp>
        <p:nvSpPr>
          <p:cNvPr id="5" name="Tijdelijke aanduiding voor voettekst 4">
            <a:extLst>
              <a:ext uri="{FF2B5EF4-FFF2-40B4-BE49-F238E27FC236}">
                <a16:creationId xmlns:a16="http://schemas.microsoft.com/office/drawing/2014/main" id="{C7C6FF8C-2B0C-4643-AF8B-AEC9A61C76D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856D62B-3E3D-4C16-9772-835273106749}"/>
              </a:ext>
            </a:extLst>
          </p:cNvPr>
          <p:cNvSpPr>
            <a:spLocks noGrp="1"/>
          </p:cNvSpPr>
          <p:nvPr>
            <p:ph type="sldNum" sz="quarter" idx="12"/>
          </p:nvPr>
        </p:nvSpPr>
        <p:spPr/>
        <p:txBody>
          <a:bodyPr/>
          <a:lstStyle/>
          <a:p>
            <a:fld id="{35E89157-AFE7-4EF1-9058-07FE7E6FEDC4}" type="slidenum">
              <a:rPr lang="nl-NL" smtClean="0"/>
              <a:t>‹nr.›</a:t>
            </a:fld>
            <a:endParaRPr lang="nl-NL"/>
          </a:p>
        </p:txBody>
      </p:sp>
    </p:spTree>
    <p:extLst>
      <p:ext uri="{BB962C8B-B14F-4D97-AF65-F5344CB8AC3E}">
        <p14:creationId xmlns:p14="http://schemas.microsoft.com/office/powerpoint/2010/main" val="83443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0EDC3-34F7-4770-954A-5D0BF1D462C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8CCAE09-F64C-4451-B05D-CA22D98C950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AD39322-4D59-474F-BE8B-A73EFD874375}"/>
              </a:ext>
            </a:extLst>
          </p:cNvPr>
          <p:cNvSpPr>
            <a:spLocks noGrp="1"/>
          </p:cNvSpPr>
          <p:nvPr>
            <p:ph type="dt" sz="half" idx="10"/>
          </p:nvPr>
        </p:nvSpPr>
        <p:spPr/>
        <p:txBody>
          <a:bodyPr/>
          <a:lstStyle/>
          <a:p>
            <a:fld id="{D36CBF16-8F5F-4822-B788-9C3837A65552}" type="datetimeFigureOut">
              <a:rPr lang="nl-NL" smtClean="0"/>
              <a:t>27-10-2020</a:t>
            </a:fld>
            <a:endParaRPr lang="nl-NL"/>
          </a:p>
        </p:txBody>
      </p:sp>
      <p:sp>
        <p:nvSpPr>
          <p:cNvPr id="5" name="Tijdelijke aanduiding voor voettekst 4">
            <a:extLst>
              <a:ext uri="{FF2B5EF4-FFF2-40B4-BE49-F238E27FC236}">
                <a16:creationId xmlns:a16="http://schemas.microsoft.com/office/drawing/2014/main" id="{DB45187B-28CE-43AB-BEC2-61FD19D4642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8EAB355-2666-4D9E-BDC9-C0E8B3D9E99E}"/>
              </a:ext>
            </a:extLst>
          </p:cNvPr>
          <p:cNvSpPr>
            <a:spLocks noGrp="1"/>
          </p:cNvSpPr>
          <p:nvPr>
            <p:ph type="sldNum" sz="quarter" idx="12"/>
          </p:nvPr>
        </p:nvSpPr>
        <p:spPr/>
        <p:txBody>
          <a:bodyPr/>
          <a:lstStyle/>
          <a:p>
            <a:fld id="{35E89157-AFE7-4EF1-9058-07FE7E6FEDC4}" type="slidenum">
              <a:rPr lang="nl-NL" smtClean="0"/>
              <a:t>‹nr.›</a:t>
            </a:fld>
            <a:endParaRPr lang="nl-NL"/>
          </a:p>
        </p:txBody>
      </p:sp>
    </p:spTree>
    <p:extLst>
      <p:ext uri="{BB962C8B-B14F-4D97-AF65-F5344CB8AC3E}">
        <p14:creationId xmlns:p14="http://schemas.microsoft.com/office/powerpoint/2010/main" val="1677680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3FB8700-2540-4DE6-A389-20DC00DE071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3080427-91CF-45C0-AD08-486D8D648CE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2E1904-23BE-4979-AD0B-FBDF8EC5C8D8}"/>
              </a:ext>
            </a:extLst>
          </p:cNvPr>
          <p:cNvSpPr>
            <a:spLocks noGrp="1"/>
          </p:cNvSpPr>
          <p:nvPr>
            <p:ph type="dt" sz="half" idx="10"/>
          </p:nvPr>
        </p:nvSpPr>
        <p:spPr/>
        <p:txBody>
          <a:bodyPr/>
          <a:lstStyle/>
          <a:p>
            <a:fld id="{D36CBF16-8F5F-4822-B788-9C3837A65552}" type="datetimeFigureOut">
              <a:rPr lang="nl-NL" smtClean="0"/>
              <a:t>27-10-2020</a:t>
            </a:fld>
            <a:endParaRPr lang="nl-NL"/>
          </a:p>
        </p:txBody>
      </p:sp>
      <p:sp>
        <p:nvSpPr>
          <p:cNvPr id="5" name="Tijdelijke aanduiding voor voettekst 4">
            <a:extLst>
              <a:ext uri="{FF2B5EF4-FFF2-40B4-BE49-F238E27FC236}">
                <a16:creationId xmlns:a16="http://schemas.microsoft.com/office/drawing/2014/main" id="{5306A827-A758-496A-8449-4368EB16133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015F223-76C6-4B82-8988-C20DA6A4C104}"/>
              </a:ext>
            </a:extLst>
          </p:cNvPr>
          <p:cNvSpPr>
            <a:spLocks noGrp="1"/>
          </p:cNvSpPr>
          <p:nvPr>
            <p:ph type="sldNum" sz="quarter" idx="12"/>
          </p:nvPr>
        </p:nvSpPr>
        <p:spPr/>
        <p:txBody>
          <a:bodyPr/>
          <a:lstStyle/>
          <a:p>
            <a:fld id="{35E89157-AFE7-4EF1-9058-07FE7E6FEDC4}" type="slidenum">
              <a:rPr lang="nl-NL" smtClean="0"/>
              <a:t>‹nr.›</a:t>
            </a:fld>
            <a:endParaRPr lang="nl-NL"/>
          </a:p>
        </p:txBody>
      </p:sp>
    </p:spTree>
    <p:extLst>
      <p:ext uri="{BB962C8B-B14F-4D97-AF65-F5344CB8AC3E}">
        <p14:creationId xmlns:p14="http://schemas.microsoft.com/office/powerpoint/2010/main" val="397167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1162E-A63D-4C9B-BCA0-86F67EF4A0F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B6B63E2-EC6B-4BF8-9809-E94C3FECEF3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A488DFD-7854-498E-A802-A882665B518B}"/>
              </a:ext>
            </a:extLst>
          </p:cNvPr>
          <p:cNvSpPr>
            <a:spLocks noGrp="1"/>
          </p:cNvSpPr>
          <p:nvPr>
            <p:ph type="dt" sz="half" idx="10"/>
          </p:nvPr>
        </p:nvSpPr>
        <p:spPr/>
        <p:txBody>
          <a:bodyPr/>
          <a:lstStyle/>
          <a:p>
            <a:fld id="{D36CBF16-8F5F-4822-B788-9C3837A65552}" type="datetimeFigureOut">
              <a:rPr lang="nl-NL" smtClean="0"/>
              <a:t>27-10-2020</a:t>
            </a:fld>
            <a:endParaRPr lang="nl-NL"/>
          </a:p>
        </p:txBody>
      </p:sp>
      <p:sp>
        <p:nvSpPr>
          <p:cNvPr id="5" name="Tijdelijke aanduiding voor voettekst 4">
            <a:extLst>
              <a:ext uri="{FF2B5EF4-FFF2-40B4-BE49-F238E27FC236}">
                <a16:creationId xmlns:a16="http://schemas.microsoft.com/office/drawing/2014/main" id="{096EA916-EDCF-407E-86AA-E246737F01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024CFD7-EF7B-43E4-B37B-5E4CA68D6F11}"/>
              </a:ext>
            </a:extLst>
          </p:cNvPr>
          <p:cNvSpPr>
            <a:spLocks noGrp="1"/>
          </p:cNvSpPr>
          <p:nvPr>
            <p:ph type="sldNum" sz="quarter" idx="12"/>
          </p:nvPr>
        </p:nvSpPr>
        <p:spPr/>
        <p:txBody>
          <a:bodyPr/>
          <a:lstStyle/>
          <a:p>
            <a:fld id="{35E89157-AFE7-4EF1-9058-07FE7E6FEDC4}" type="slidenum">
              <a:rPr lang="nl-NL" smtClean="0"/>
              <a:t>‹nr.›</a:t>
            </a:fld>
            <a:endParaRPr lang="nl-NL"/>
          </a:p>
        </p:txBody>
      </p:sp>
    </p:spTree>
    <p:extLst>
      <p:ext uri="{BB962C8B-B14F-4D97-AF65-F5344CB8AC3E}">
        <p14:creationId xmlns:p14="http://schemas.microsoft.com/office/powerpoint/2010/main" val="346387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38EA67-AFB0-4ABE-9857-3A974C9470C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5BC402A-7EBA-49B8-B288-092E8F9F01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29FE72C-BF60-4903-90EB-E083CD01873D}"/>
              </a:ext>
            </a:extLst>
          </p:cNvPr>
          <p:cNvSpPr>
            <a:spLocks noGrp="1"/>
          </p:cNvSpPr>
          <p:nvPr>
            <p:ph type="dt" sz="half" idx="10"/>
          </p:nvPr>
        </p:nvSpPr>
        <p:spPr/>
        <p:txBody>
          <a:bodyPr/>
          <a:lstStyle/>
          <a:p>
            <a:fld id="{D36CBF16-8F5F-4822-B788-9C3837A65552}" type="datetimeFigureOut">
              <a:rPr lang="nl-NL" smtClean="0"/>
              <a:t>27-10-2020</a:t>
            </a:fld>
            <a:endParaRPr lang="nl-NL"/>
          </a:p>
        </p:txBody>
      </p:sp>
      <p:sp>
        <p:nvSpPr>
          <p:cNvPr id="5" name="Tijdelijke aanduiding voor voettekst 4">
            <a:extLst>
              <a:ext uri="{FF2B5EF4-FFF2-40B4-BE49-F238E27FC236}">
                <a16:creationId xmlns:a16="http://schemas.microsoft.com/office/drawing/2014/main" id="{ADD82F67-EC73-4E1F-BA54-0EE374A9137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87F02B-4C30-4A35-8BD3-42528F3DD59F}"/>
              </a:ext>
            </a:extLst>
          </p:cNvPr>
          <p:cNvSpPr>
            <a:spLocks noGrp="1"/>
          </p:cNvSpPr>
          <p:nvPr>
            <p:ph type="sldNum" sz="quarter" idx="12"/>
          </p:nvPr>
        </p:nvSpPr>
        <p:spPr/>
        <p:txBody>
          <a:bodyPr/>
          <a:lstStyle/>
          <a:p>
            <a:fld id="{35E89157-AFE7-4EF1-9058-07FE7E6FEDC4}" type="slidenum">
              <a:rPr lang="nl-NL" smtClean="0"/>
              <a:t>‹nr.›</a:t>
            </a:fld>
            <a:endParaRPr lang="nl-NL"/>
          </a:p>
        </p:txBody>
      </p:sp>
    </p:spTree>
    <p:extLst>
      <p:ext uri="{BB962C8B-B14F-4D97-AF65-F5344CB8AC3E}">
        <p14:creationId xmlns:p14="http://schemas.microsoft.com/office/powerpoint/2010/main" val="163863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43728-F35E-44F5-BA3E-3F3FD57AF9C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19F9D08-E769-40A8-BB63-05F1608CA68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FB5ABE5-41DB-4A78-8567-65C05E0397E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22CADC6-435F-4DD2-835F-2DA6722392CC}"/>
              </a:ext>
            </a:extLst>
          </p:cNvPr>
          <p:cNvSpPr>
            <a:spLocks noGrp="1"/>
          </p:cNvSpPr>
          <p:nvPr>
            <p:ph type="dt" sz="half" idx="10"/>
          </p:nvPr>
        </p:nvSpPr>
        <p:spPr/>
        <p:txBody>
          <a:bodyPr/>
          <a:lstStyle/>
          <a:p>
            <a:fld id="{D36CBF16-8F5F-4822-B788-9C3837A65552}" type="datetimeFigureOut">
              <a:rPr lang="nl-NL" smtClean="0"/>
              <a:t>27-10-2020</a:t>
            </a:fld>
            <a:endParaRPr lang="nl-NL"/>
          </a:p>
        </p:txBody>
      </p:sp>
      <p:sp>
        <p:nvSpPr>
          <p:cNvPr id="6" name="Tijdelijke aanduiding voor voettekst 5">
            <a:extLst>
              <a:ext uri="{FF2B5EF4-FFF2-40B4-BE49-F238E27FC236}">
                <a16:creationId xmlns:a16="http://schemas.microsoft.com/office/drawing/2014/main" id="{9A26E453-9955-4041-AC6D-0216D0DB1A9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827B36E-8E54-465A-B53A-F2D8B1F32B65}"/>
              </a:ext>
            </a:extLst>
          </p:cNvPr>
          <p:cNvSpPr>
            <a:spLocks noGrp="1"/>
          </p:cNvSpPr>
          <p:nvPr>
            <p:ph type="sldNum" sz="quarter" idx="12"/>
          </p:nvPr>
        </p:nvSpPr>
        <p:spPr/>
        <p:txBody>
          <a:bodyPr/>
          <a:lstStyle/>
          <a:p>
            <a:fld id="{35E89157-AFE7-4EF1-9058-07FE7E6FEDC4}" type="slidenum">
              <a:rPr lang="nl-NL" smtClean="0"/>
              <a:t>‹nr.›</a:t>
            </a:fld>
            <a:endParaRPr lang="nl-NL"/>
          </a:p>
        </p:txBody>
      </p:sp>
    </p:spTree>
    <p:extLst>
      <p:ext uri="{BB962C8B-B14F-4D97-AF65-F5344CB8AC3E}">
        <p14:creationId xmlns:p14="http://schemas.microsoft.com/office/powerpoint/2010/main" val="2519746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3F6E46-2B8A-4944-9F7B-189B45E4ECD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8921C5F-9E38-43C4-940B-ADCE011FE6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3C47D89-17DB-4B31-8AC2-04BC5B594C8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C893F8D-22D1-4926-A732-D9CD974CA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972A4EC-7BCF-4F1C-9EC9-94B2CBE3493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4D5A828-B887-4281-9FDC-4F5557669BC9}"/>
              </a:ext>
            </a:extLst>
          </p:cNvPr>
          <p:cNvSpPr>
            <a:spLocks noGrp="1"/>
          </p:cNvSpPr>
          <p:nvPr>
            <p:ph type="dt" sz="half" idx="10"/>
          </p:nvPr>
        </p:nvSpPr>
        <p:spPr/>
        <p:txBody>
          <a:bodyPr/>
          <a:lstStyle/>
          <a:p>
            <a:fld id="{D36CBF16-8F5F-4822-B788-9C3837A65552}" type="datetimeFigureOut">
              <a:rPr lang="nl-NL" smtClean="0"/>
              <a:t>27-10-2020</a:t>
            </a:fld>
            <a:endParaRPr lang="nl-NL"/>
          </a:p>
        </p:txBody>
      </p:sp>
      <p:sp>
        <p:nvSpPr>
          <p:cNvPr id="8" name="Tijdelijke aanduiding voor voettekst 7">
            <a:extLst>
              <a:ext uri="{FF2B5EF4-FFF2-40B4-BE49-F238E27FC236}">
                <a16:creationId xmlns:a16="http://schemas.microsoft.com/office/drawing/2014/main" id="{807AEC2D-9423-4485-B56A-587C88F6431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F762BC2-0283-46E3-8DDF-FC09186D1684}"/>
              </a:ext>
            </a:extLst>
          </p:cNvPr>
          <p:cNvSpPr>
            <a:spLocks noGrp="1"/>
          </p:cNvSpPr>
          <p:nvPr>
            <p:ph type="sldNum" sz="quarter" idx="12"/>
          </p:nvPr>
        </p:nvSpPr>
        <p:spPr/>
        <p:txBody>
          <a:bodyPr/>
          <a:lstStyle/>
          <a:p>
            <a:fld id="{35E89157-AFE7-4EF1-9058-07FE7E6FEDC4}" type="slidenum">
              <a:rPr lang="nl-NL" smtClean="0"/>
              <a:t>‹nr.›</a:t>
            </a:fld>
            <a:endParaRPr lang="nl-NL"/>
          </a:p>
        </p:txBody>
      </p:sp>
    </p:spTree>
    <p:extLst>
      <p:ext uri="{BB962C8B-B14F-4D97-AF65-F5344CB8AC3E}">
        <p14:creationId xmlns:p14="http://schemas.microsoft.com/office/powerpoint/2010/main" val="1951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C07E5-C2F3-443C-961B-34C5EC3C284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4478365-0435-4319-A925-3CAA18067B02}"/>
              </a:ext>
            </a:extLst>
          </p:cNvPr>
          <p:cNvSpPr>
            <a:spLocks noGrp="1"/>
          </p:cNvSpPr>
          <p:nvPr>
            <p:ph type="dt" sz="half" idx="10"/>
          </p:nvPr>
        </p:nvSpPr>
        <p:spPr/>
        <p:txBody>
          <a:bodyPr/>
          <a:lstStyle/>
          <a:p>
            <a:fld id="{D36CBF16-8F5F-4822-B788-9C3837A65552}" type="datetimeFigureOut">
              <a:rPr lang="nl-NL" smtClean="0"/>
              <a:t>27-10-2020</a:t>
            </a:fld>
            <a:endParaRPr lang="nl-NL"/>
          </a:p>
        </p:txBody>
      </p:sp>
      <p:sp>
        <p:nvSpPr>
          <p:cNvPr id="4" name="Tijdelijke aanduiding voor voettekst 3">
            <a:extLst>
              <a:ext uri="{FF2B5EF4-FFF2-40B4-BE49-F238E27FC236}">
                <a16:creationId xmlns:a16="http://schemas.microsoft.com/office/drawing/2014/main" id="{695CF0BF-25D7-48E2-8800-7339BBDE82F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C5FF318-E553-45BD-B94D-6115A510180E}"/>
              </a:ext>
            </a:extLst>
          </p:cNvPr>
          <p:cNvSpPr>
            <a:spLocks noGrp="1"/>
          </p:cNvSpPr>
          <p:nvPr>
            <p:ph type="sldNum" sz="quarter" idx="12"/>
          </p:nvPr>
        </p:nvSpPr>
        <p:spPr/>
        <p:txBody>
          <a:bodyPr/>
          <a:lstStyle/>
          <a:p>
            <a:fld id="{35E89157-AFE7-4EF1-9058-07FE7E6FEDC4}" type="slidenum">
              <a:rPr lang="nl-NL" smtClean="0"/>
              <a:t>‹nr.›</a:t>
            </a:fld>
            <a:endParaRPr lang="nl-NL"/>
          </a:p>
        </p:txBody>
      </p:sp>
    </p:spTree>
    <p:extLst>
      <p:ext uri="{BB962C8B-B14F-4D97-AF65-F5344CB8AC3E}">
        <p14:creationId xmlns:p14="http://schemas.microsoft.com/office/powerpoint/2010/main" val="2915803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3AD39F4-BAD1-4021-8D3D-CFF5645DE14F}"/>
              </a:ext>
            </a:extLst>
          </p:cNvPr>
          <p:cNvSpPr>
            <a:spLocks noGrp="1"/>
          </p:cNvSpPr>
          <p:nvPr>
            <p:ph type="dt" sz="half" idx="10"/>
          </p:nvPr>
        </p:nvSpPr>
        <p:spPr/>
        <p:txBody>
          <a:bodyPr/>
          <a:lstStyle/>
          <a:p>
            <a:fld id="{D36CBF16-8F5F-4822-B788-9C3837A65552}" type="datetimeFigureOut">
              <a:rPr lang="nl-NL" smtClean="0"/>
              <a:t>27-10-2020</a:t>
            </a:fld>
            <a:endParaRPr lang="nl-NL"/>
          </a:p>
        </p:txBody>
      </p:sp>
      <p:sp>
        <p:nvSpPr>
          <p:cNvPr id="3" name="Tijdelijke aanduiding voor voettekst 2">
            <a:extLst>
              <a:ext uri="{FF2B5EF4-FFF2-40B4-BE49-F238E27FC236}">
                <a16:creationId xmlns:a16="http://schemas.microsoft.com/office/drawing/2014/main" id="{C36887B2-2D6E-4647-9973-260CA4ED183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24551D3-F791-4764-84CD-0E18907C751D}"/>
              </a:ext>
            </a:extLst>
          </p:cNvPr>
          <p:cNvSpPr>
            <a:spLocks noGrp="1"/>
          </p:cNvSpPr>
          <p:nvPr>
            <p:ph type="sldNum" sz="quarter" idx="12"/>
          </p:nvPr>
        </p:nvSpPr>
        <p:spPr/>
        <p:txBody>
          <a:bodyPr/>
          <a:lstStyle/>
          <a:p>
            <a:fld id="{35E89157-AFE7-4EF1-9058-07FE7E6FEDC4}" type="slidenum">
              <a:rPr lang="nl-NL" smtClean="0"/>
              <a:t>‹nr.›</a:t>
            </a:fld>
            <a:endParaRPr lang="nl-NL"/>
          </a:p>
        </p:txBody>
      </p:sp>
    </p:spTree>
    <p:extLst>
      <p:ext uri="{BB962C8B-B14F-4D97-AF65-F5344CB8AC3E}">
        <p14:creationId xmlns:p14="http://schemas.microsoft.com/office/powerpoint/2010/main" val="269314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6839D-6EAF-471E-BE2C-0D82726533A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1DC09B0-E38F-47CF-AC56-0EC9A52572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B00631C-E2BE-4C29-841D-9D3AE7300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AD6B610-EB38-4B6A-9358-38EFED1AEEA4}"/>
              </a:ext>
            </a:extLst>
          </p:cNvPr>
          <p:cNvSpPr>
            <a:spLocks noGrp="1"/>
          </p:cNvSpPr>
          <p:nvPr>
            <p:ph type="dt" sz="half" idx="10"/>
          </p:nvPr>
        </p:nvSpPr>
        <p:spPr/>
        <p:txBody>
          <a:bodyPr/>
          <a:lstStyle/>
          <a:p>
            <a:fld id="{D36CBF16-8F5F-4822-B788-9C3837A65552}" type="datetimeFigureOut">
              <a:rPr lang="nl-NL" smtClean="0"/>
              <a:t>27-10-2020</a:t>
            </a:fld>
            <a:endParaRPr lang="nl-NL"/>
          </a:p>
        </p:txBody>
      </p:sp>
      <p:sp>
        <p:nvSpPr>
          <p:cNvPr id="6" name="Tijdelijke aanduiding voor voettekst 5">
            <a:extLst>
              <a:ext uri="{FF2B5EF4-FFF2-40B4-BE49-F238E27FC236}">
                <a16:creationId xmlns:a16="http://schemas.microsoft.com/office/drawing/2014/main" id="{19719F86-CB69-447F-8F9C-DA4A2C8188B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BA568E8-D337-428B-A798-09EAB3769CDF}"/>
              </a:ext>
            </a:extLst>
          </p:cNvPr>
          <p:cNvSpPr>
            <a:spLocks noGrp="1"/>
          </p:cNvSpPr>
          <p:nvPr>
            <p:ph type="sldNum" sz="quarter" idx="12"/>
          </p:nvPr>
        </p:nvSpPr>
        <p:spPr/>
        <p:txBody>
          <a:bodyPr/>
          <a:lstStyle/>
          <a:p>
            <a:fld id="{35E89157-AFE7-4EF1-9058-07FE7E6FEDC4}" type="slidenum">
              <a:rPr lang="nl-NL" smtClean="0"/>
              <a:t>‹nr.›</a:t>
            </a:fld>
            <a:endParaRPr lang="nl-NL"/>
          </a:p>
        </p:txBody>
      </p:sp>
    </p:spTree>
    <p:extLst>
      <p:ext uri="{BB962C8B-B14F-4D97-AF65-F5344CB8AC3E}">
        <p14:creationId xmlns:p14="http://schemas.microsoft.com/office/powerpoint/2010/main" val="211670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B12FB9-106F-4DFD-895F-3C3D56899AF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B4A000D-45CE-4361-9608-DD5C2E6E46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ABB9616-4F49-402B-9267-BF4F08A841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13E3168-6CC2-4F18-8BCF-4ABBF0928369}"/>
              </a:ext>
            </a:extLst>
          </p:cNvPr>
          <p:cNvSpPr>
            <a:spLocks noGrp="1"/>
          </p:cNvSpPr>
          <p:nvPr>
            <p:ph type="dt" sz="half" idx="10"/>
          </p:nvPr>
        </p:nvSpPr>
        <p:spPr/>
        <p:txBody>
          <a:bodyPr/>
          <a:lstStyle/>
          <a:p>
            <a:fld id="{D36CBF16-8F5F-4822-B788-9C3837A65552}" type="datetimeFigureOut">
              <a:rPr lang="nl-NL" smtClean="0"/>
              <a:t>27-10-2020</a:t>
            </a:fld>
            <a:endParaRPr lang="nl-NL"/>
          </a:p>
        </p:txBody>
      </p:sp>
      <p:sp>
        <p:nvSpPr>
          <p:cNvPr id="6" name="Tijdelijke aanduiding voor voettekst 5">
            <a:extLst>
              <a:ext uri="{FF2B5EF4-FFF2-40B4-BE49-F238E27FC236}">
                <a16:creationId xmlns:a16="http://schemas.microsoft.com/office/drawing/2014/main" id="{72FC5799-BD80-468B-9C4F-A0AEDE8C5C6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096A567-DF2A-442B-9367-F3CBD00E50AF}"/>
              </a:ext>
            </a:extLst>
          </p:cNvPr>
          <p:cNvSpPr>
            <a:spLocks noGrp="1"/>
          </p:cNvSpPr>
          <p:nvPr>
            <p:ph type="sldNum" sz="quarter" idx="12"/>
          </p:nvPr>
        </p:nvSpPr>
        <p:spPr/>
        <p:txBody>
          <a:bodyPr/>
          <a:lstStyle/>
          <a:p>
            <a:fld id="{35E89157-AFE7-4EF1-9058-07FE7E6FEDC4}" type="slidenum">
              <a:rPr lang="nl-NL" smtClean="0"/>
              <a:t>‹nr.›</a:t>
            </a:fld>
            <a:endParaRPr lang="nl-NL"/>
          </a:p>
        </p:txBody>
      </p:sp>
    </p:spTree>
    <p:extLst>
      <p:ext uri="{BB962C8B-B14F-4D97-AF65-F5344CB8AC3E}">
        <p14:creationId xmlns:p14="http://schemas.microsoft.com/office/powerpoint/2010/main" val="91581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0623FEB-724A-46F3-84A0-239AB56EA4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230D854-5C8B-4683-B4D1-C538F616D0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2D8594-2B74-4DD6-B1CA-4283D680BA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CBF16-8F5F-4822-B788-9C3837A65552}" type="datetimeFigureOut">
              <a:rPr lang="nl-NL" smtClean="0"/>
              <a:t>27-10-2020</a:t>
            </a:fld>
            <a:endParaRPr lang="nl-NL"/>
          </a:p>
        </p:txBody>
      </p:sp>
      <p:sp>
        <p:nvSpPr>
          <p:cNvPr id="5" name="Tijdelijke aanduiding voor voettekst 4">
            <a:extLst>
              <a:ext uri="{FF2B5EF4-FFF2-40B4-BE49-F238E27FC236}">
                <a16:creationId xmlns:a16="http://schemas.microsoft.com/office/drawing/2014/main" id="{19E972AB-9B65-442C-92D3-934C110505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53A2FC3-C555-4B7B-B9EB-67E48B562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89157-AFE7-4EF1-9058-07FE7E6FEDC4}" type="slidenum">
              <a:rPr lang="nl-NL" smtClean="0"/>
              <a:t>‹nr.›</a:t>
            </a:fld>
            <a:endParaRPr lang="nl-NL"/>
          </a:p>
        </p:txBody>
      </p:sp>
    </p:spTree>
    <p:extLst>
      <p:ext uri="{BB962C8B-B14F-4D97-AF65-F5344CB8AC3E}">
        <p14:creationId xmlns:p14="http://schemas.microsoft.com/office/powerpoint/2010/main" val="434324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3">
            <a:extLst>
              <a:ext uri="{FF2B5EF4-FFF2-40B4-BE49-F238E27FC236}">
                <a16:creationId xmlns:a16="http://schemas.microsoft.com/office/drawing/2014/main" id="{71ADC11C-959B-4BAC-B9D1-2B2C95858886}"/>
              </a:ext>
            </a:extLst>
          </p:cNvPr>
          <p:cNvSpPr>
            <a:spLocks noGrp="1"/>
          </p:cNvSpPr>
          <p:nvPr>
            <p:ph type="title"/>
          </p:nvPr>
        </p:nvSpPr>
        <p:spPr>
          <a:xfrm>
            <a:off x="804671" y="640263"/>
            <a:ext cx="3284331" cy="5254510"/>
          </a:xfrm>
        </p:spPr>
        <p:txBody>
          <a:bodyPr>
            <a:normAutofit/>
          </a:bodyPr>
          <a:lstStyle/>
          <a:p>
            <a:r>
              <a:rPr lang="nl-NL" sz="2400" b="1" i="0">
                <a:effectLst/>
                <a:latin typeface="Roboto"/>
              </a:rPr>
              <a:t>23. De kandidaten kunnen de opvatting dat de vrije markt gepaard gaat met dehumanisering, ecologische uitputting en financiële verstikking weergeven, toepassen, evalueren en hiervan eigen voorbeelden geven.</a:t>
            </a:r>
            <a:endParaRPr lang="nl-NL" sz="2400"/>
          </a:p>
        </p:txBody>
      </p:sp>
      <p:sp>
        <p:nvSpPr>
          <p:cNvPr id="5" name="Tijdelijke aanduiding voor inhoud 4">
            <a:extLst>
              <a:ext uri="{FF2B5EF4-FFF2-40B4-BE49-F238E27FC236}">
                <a16:creationId xmlns:a16="http://schemas.microsoft.com/office/drawing/2014/main" id="{EA72DD33-A96E-4E52-96B3-617EDA2DE825}"/>
              </a:ext>
            </a:extLst>
          </p:cNvPr>
          <p:cNvSpPr>
            <a:spLocks noGrp="1"/>
          </p:cNvSpPr>
          <p:nvPr>
            <p:ph idx="1"/>
          </p:nvPr>
        </p:nvSpPr>
        <p:spPr>
          <a:xfrm>
            <a:off x="5358384" y="640263"/>
            <a:ext cx="6028944" cy="5254510"/>
          </a:xfrm>
        </p:spPr>
        <p:txBody>
          <a:bodyPr anchor="ctr">
            <a:normAutofit/>
          </a:bodyPr>
          <a:lstStyle/>
          <a:p>
            <a:r>
              <a:rPr lang="nl-NL" sz="2200" dirty="0">
                <a:solidFill>
                  <a:schemeClr val="bg1"/>
                </a:solidFill>
              </a:rPr>
              <a:t>Hoofdstuk 6, par. 4</a:t>
            </a:r>
          </a:p>
          <a:p>
            <a:r>
              <a:rPr lang="nl-NL" sz="2200" dirty="0">
                <a:solidFill>
                  <a:schemeClr val="bg1"/>
                </a:solidFill>
              </a:rPr>
              <a:t>Eerste breuklijn: Dehumanisering</a:t>
            </a:r>
          </a:p>
          <a:p>
            <a:pPr lvl="1"/>
            <a:r>
              <a:rPr lang="nl-NL" sz="2200" dirty="0">
                <a:solidFill>
                  <a:schemeClr val="bg1"/>
                </a:solidFill>
              </a:rPr>
              <a:t>Marx</a:t>
            </a:r>
          </a:p>
          <a:p>
            <a:pPr lvl="1"/>
            <a:r>
              <a:rPr lang="nl-NL" sz="2200" dirty="0">
                <a:solidFill>
                  <a:schemeClr val="bg1"/>
                </a:solidFill>
              </a:rPr>
              <a:t>Vervreemding</a:t>
            </a:r>
          </a:p>
          <a:p>
            <a:pPr lvl="2"/>
            <a:r>
              <a:rPr lang="nl-NL" sz="2200" dirty="0">
                <a:solidFill>
                  <a:schemeClr val="bg1"/>
                </a:solidFill>
              </a:rPr>
              <a:t>Juridisch (eigendomsrechten (Locke) / Wie bezit wat? -&gt; rijken worden rijker)</a:t>
            </a:r>
          </a:p>
          <a:p>
            <a:pPr lvl="2"/>
            <a:r>
              <a:rPr lang="nl-NL" sz="2200" dirty="0">
                <a:solidFill>
                  <a:schemeClr val="bg1"/>
                </a:solidFill>
              </a:rPr>
              <a:t>Menselijk (betekenis voor het individu)</a:t>
            </a:r>
          </a:p>
          <a:p>
            <a:pPr lvl="1"/>
            <a:endParaRPr lang="nl-NL" sz="2200" dirty="0">
              <a:solidFill>
                <a:schemeClr val="bg1"/>
              </a:solidFill>
            </a:endParaRPr>
          </a:p>
        </p:txBody>
      </p:sp>
    </p:spTree>
    <p:extLst>
      <p:ext uri="{BB962C8B-B14F-4D97-AF65-F5344CB8AC3E}">
        <p14:creationId xmlns:p14="http://schemas.microsoft.com/office/powerpoint/2010/main" val="205399295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4CC79-3B53-457C-A9E3-718D8EE2C768}"/>
              </a:ext>
            </a:extLst>
          </p:cNvPr>
          <p:cNvSpPr>
            <a:spLocks noGrp="1"/>
          </p:cNvSpPr>
          <p:nvPr>
            <p:ph type="title"/>
          </p:nvPr>
        </p:nvSpPr>
        <p:spPr/>
        <p:txBody>
          <a:bodyPr>
            <a:noAutofit/>
          </a:bodyPr>
          <a:lstStyle/>
          <a:p>
            <a:r>
              <a:rPr lang="nl-NL" sz="1600" b="1" i="0" dirty="0">
                <a:solidFill>
                  <a:srgbClr val="444545"/>
                </a:solidFill>
                <a:effectLst/>
                <a:latin typeface="Roboto"/>
              </a:rPr>
              <a:t>24. De kandidaten kunnen uitleggen dat er met de invoering van de vrije markt een scheiding plaatsvindt tussen de private en de publieke sfeer, waarbij ook de politiek beperkt en bepaald wordt door het economisch discours. </a:t>
            </a:r>
            <a:br>
              <a:rPr lang="nl-NL" sz="1600" b="1" i="0" dirty="0">
                <a:solidFill>
                  <a:srgbClr val="444545"/>
                </a:solidFill>
                <a:effectLst/>
                <a:latin typeface="Roboto"/>
              </a:rPr>
            </a:br>
            <a:r>
              <a:rPr lang="nl-NL" sz="1600" b="1" i="0" dirty="0">
                <a:solidFill>
                  <a:srgbClr val="444545"/>
                </a:solidFill>
                <a:effectLst/>
                <a:latin typeface="Roboto"/>
              </a:rPr>
              <a:t>Ze kunnen daarbij uitleggen: </a:t>
            </a:r>
            <a:br>
              <a:rPr lang="nl-NL" sz="1600" b="1" i="0" dirty="0">
                <a:solidFill>
                  <a:srgbClr val="444545"/>
                </a:solidFill>
                <a:effectLst/>
                <a:latin typeface="Roboto"/>
              </a:rPr>
            </a:br>
            <a:r>
              <a:rPr lang="nl-NL" sz="1600" b="1" i="0" dirty="0">
                <a:solidFill>
                  <a:srgbClr val="444545"/>
                </a:solidFill>
                <a:effectLst/>
                <a:latin typeface="Roboto"/>
              </a:rPr>
              <a:t>– dat dit volgens </a:t>
            </a:r>
            <a:r>
              <a:rPr lang="nl-NL" sz="1600" b="1" i="0" dirty="0" err="1">
                <a:solidFill>
                  <a:srgbClr val="444545"/>
                </a:solidFill>
                <a:effectLst/>
                <a:latin typeface="Roboto"/>
              </a:rPr>
              <a:t>Tronto</a:t>
            </a:r>
            <a:r>
              <a:rPr lang="nl-NL" sz="1600" b="1" i="0" dirty="0">
                <a:solidFill>
                  <a:srgbClr val="444545"/>
                </a:solidFill>
                <a:effectLst/>
                <a:latin typeface="Roboto"/>
              </a:rPr>
              <a:t> leidt tot een verschraling van het morele debat in het publieke domein; </a:t>
            </a:r>
            <a:br>
              <a:rPr lang="nl-NL" sz="1600" b="1" i="0" dirty="0">
                <a:solidFill>
                  <a:srgbClr val="444545"/>
                </a:solidFill>
                <a:effectLst/>
                <a:latin typeface="Roboto"/>
              </a:rPr>
            </a:br>
            <a:r>
              <a:rPr lang="nl-NL" sz="1600" b="1" i="0" dirty="0">
                <a:solidFill>
                  <a:srgbClr val="444545"/>
                </a:solidFill>
                <a:effectLst/>
                <a:latin typeface="Roboto"/>
              </a:rPr>
              <a:t>– dat zorg volgens </a:t>
            </a:r>
            <a:r>
              <a:rPr lang="nl-NL" sz="1600" b="1" i="0" dirty="0" err="1">
                <a:solidFill>
                  <a:srgbClr val="444545"/>
                </a:solidFill>
                <a:effectLst/>
                <a:latin typeface="Roboto"/>
              </a:rPr>
              <a:t>Tronto</a:t>
            </a:r>
            <a:r>
              <a:rPr lang="nl-NL" sz="1600" b="1" i="0" dirty="0">
                <a:solidFill>
                  <a:srgbClr val="444545"/>
                </a:solidFill>
                <a:effectLst/>
                <a:latin typeface="Roboto"/>
              </a:rPr>
              <a:t> een publieke taak is en daarom onderwerp is van politiek.</a:t>
            </a:r>
            <a:endParaRPr lang="nl-NL" sz="1600" dirty="0"/>
          </a:p>
        </p:txBody>
      </p:sp>
      <p:sp>
        <p:nvSpPr>
          <p:cNvPr id="3" name="Tijdelijke aanduiding voor inhoud 2">
            <a:extLst>
              <a:ext uri="{FF2B5EF4-FFF2-40B4-BE49-F238E27FC236}">
                <a16:creationId xmlns:a16="http://schemas.microsoft.com/office/drawing/2014/main" id="{FCD6CCD5-355E-4AD8-99A3-4E6533EB45FC}"/>
              </a:ext>
            </a:extLst>
          </p:cNvPr>
          <p:cNvSpPr>
            <a:spLocks noGrp="1"/>
          </p:cNvSpPr>
          <p:nvPr>
            <p:ph idx="1"/>
          </p:nvPr>
        </p:nvSpPr>
        <p:spPr/>
        <p:txBody>
          <a:bodyPr/>
          <a:lstStyle/>
          <a:p>
            <a:r>
              <a:rPr lang="nl-NL" b="1" dirty="0"/>
              <a:t>Hoofdstuk 6, par. 5</a:t>
            </a:r>
          </a:p>
          <a:p>
            <a:pPr marL="457200" lvl="1" indent="0">
              <a:buNone/>
            </a:pPr>
            <a:r>
              <a:rPr lang="nl-NL" b="1" dirty="0" err="1"/>
              <a:t>Tronto</a:t>
            </a:r>
            <a:r>
              <a:rPr lang="nl-NL" b="1" dirty="0"/>
              <a:t>: drie begrenzingen van politieke macht</a:t>
            </a:r>
          </a:p>
          <a:p>
            <a:pPr marL="457200" lvl="1" indent="0">
              <a:buNone/>
            </a:pPr>
            <a:r>
              <a:rPr lang="nl-NL" b="1" dirty="0"/>
              <a:t>	1. Scheiding tussen moraal en politiek</a:t>
            </a:r>
          </a:p>
          <a:p>
            <a:pPr marL="457200" lvl="1" indent="0">
              <a:buNone/>
            </a:pPr>
            <a:r>
              <a:rPr lang="nl-NL" b="1" dirty="0"/>
              <a:t>	2. Scheiding tussen abstracte moraal en toegepaste moraal</a:t>
            </a:r>
          </a:p>
          <a:p>
            <a:pPr marL="457200" lvl="1" indent="0">
              <a:buNone/>
            </a:pPr>
            <a:r>
              <a:rPr lang="nl-NL" b="1" dirty="0"/>
              <a:t>	3. Scheiding tussen publieke en private sfeer. </a:t>
            </a:r>
          </a:p>
          <a:p>
            <a:pPr marL="457200" lvl="1" indent="0">
              <a:buNone/>
            </a:pPr>
            <a:r>
              <a:rPr lang="nl-NL" b="1" dirty="0"/>
              <a:t>	</a:t>
            </a:r>
          </a:p>
        </p:txBody>
      </p:sp>
    </p:spTree>
    <p:extLst>
      <p:ext uri="{BB962C8B-B14F-4D97-AF65-F5344CB8AC3E}">
        <p14:creationId xmlns:p14="http://schemas.microsoft.com/office/powerpoint/2010/main" val="1871821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FCD60-1C71-4DF3-97B0-FA9A0C66795B}"/>
              </a:ext>
            </a:extLst>
          </p:cNvPr>
          <p:cNvSpPr>
            <a:spLocks noGrp="1"/>
          </p:cNvSpPr>
          <p:nvPr>
            <p:ph type="title"/>
          </p:nvPr>
        </p:nvSpPr>
        <p:spPr/>
        <p:txBody>
          <a:bodyPr/>
          <a:lstStyle/>
          <a:p>
            <a:r>
              <a:rPr lang="nl-NL" dirty="0"/>
              <a:t>1. Scheiding tussen moraal en politiek </a:t>
            </a:r>
          </a:p>
        </p:txBody>
      </p:sp>
      <p:sp>
        <p:nvSpPr>
          <p:cNvPr id="3" name="Tijdelijke aanduiding voor inhoud 2">
            <a:extLst>
              <a:ext uri="{FF2B5EF4-FFF2-40B4-BE49-F238E27FC236}">
                <a16:creationId xmlns:a16="http://schemas.microsoft.com/office/drawing/2014/main" id="{1B8D8DFE-D33D-4D6C-867E-A16C275D9D59}"/>
              </a:ext>
            </a:extLst>
          </p:cNvPr>
          <p:cNvSpPr>
            <a:spLocks noGrp="1"/>
          </p:cNvSpPr>
          <p:nvPr>
            <p:ph idx="1"/>
          </p:nvPr>
        </p:nvSpPr>
        <p:spPr/>
        <p:txBody>
          <a:bodyPr/>
          <a:lstStyle/>
          <a:p>
            <a:pPr marL="0" indent="0">
              <a:buNone/>
            </a:pPr>
            <a:r>
              <a:rPr lang="nl-NL" dirty="0" err="1"/>
              <a:t>Tronto</a:t>
            </a:r>
            <a:r>
              <a:rPr lang="nl-NL" dirty="0"/>
              <a:t>: </a:t>
            </a:r>
            <a:br>
              <a:rPr lang="nl-NL" dirty="0"/>
            </a:br>
            <a:br>
              <a:rPr lang="nl-NL" dirty="0"/>
            </a:br>
            <a:r>
              <a:rPr lang="nl-NL" dirty="0"/>
              <a:t>Mannelijke logica van de zakelijkheid en vrije markt. </a:t>
            </a:r>
          </a:p>
          <a:p>
            <a:pPr marL="0" indent="0">
              <a:buNone/>
            </a:pPr>
            <a:r>
              <a:rPr lang="nl-NL" dirty="0"/>
              <a:t>Moraliteit (wat goed is om te doen) hoort niet thuis in de politiek.</a:t>
            </a:r>
          </a:p>
          <a:p>
            <a:pPr marL="0" indent="0">
              <a:buNone/>
            </a:pPr>
            <a:r>
              <a:rPr lang="nl-NL" dirty="0"/>
              <a:t>Politici moeten zakelijke en efficiënte keuzes maken. </a:t>
            </a:r>
          </a:p>
          <a:p>
            <a:pPr marL="0" indent="0">
              <a:buNone/>
            </a:pPr>
            <a:r>
              <a:rPr lang="nl-NL" dirty="0"/>
              <a:t>Politici moeten gericht zijn op verbetering</a:t>
            </a:r>
          </a:p>
          <a:p>
            <a:pPr marL="0" indent="0">
              <a:buNone/>
            </a:pPr>
            <a:endParaRPr lang="nl-NL" dirty="0"/>
          </a:p>
        </p:txBody>
      </p:sp>
    </p:spTree>
    <p:extLst>
      <p:ext uri="{BB962C8B-B14F-4D97-AF65-F5344CB8AC3E}">
        <p14:creationId xmlns:p14="http://schemas.microsoft.com/office/powerpoint/2010/main" val="1957238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FCD60-1C71-4DF3-97B0-FA9A0C66795B}"/>
              </a:ext>
            </a:extLst>
          </p:cNvPr>
          <p:cNvSpPr>
            <a:spLocks noGrp="1"/>
          </p:cNvSpPr>
          <p:nvPr>
            <p:ph type="title"/>
          </p:nvPr>
        </p:nvSpPr>
        <p:spPr/>
        <p:txBody>
          <a:bodyPr/>
          <a:lstStyle/>
          <a:p>
            <a:r>
              <a:rPr lang="nl-NL" dirty="0"/>
              <a:t>1. Scheiding tussen moraal en politiek </a:t>
            </a:r>
          </a:p>
        </p:txBody>
      </p:sp>
      <p:sp>
        <p:nvSpPr>
          <p:cNvPr id="3" name="Tijdelijke aanduiding voor inhoud 2">
            <a:extLst>
              <a:ext uri="{FF2B5EF4-FFF2-40B4-BE49-F238E27FC236}">
                <a16:creationId xmlns:a16="http://schemas.microsoft.com/office/drawing/2014/main" id="{1B8D8DFE-D33D-4D6C-867E-A16C275D9D59}"/>
              </a:ext>
            </a:extLst>
          </p:cNvPr>
          <p:cNvSpPr>
            <a:spLocks noGrp="1"/>
          </p:cNvSpPr>
          <p:nvPr>
            <p:ph idx="1"/>
          </p:nvPr>
        </p:nvSpPr>
        <p:spPr/>
        <p:txBody>
          <a:bodyPr/>
          <a:lstStyle/>
          <a:p>
            <a:pPr marL="0" indent="0">
              <a:buNone/>
            </a:pPr>
            <a:r>
              <a:rPr lang="nl-NL" dirty="0" err="1"/>
              <a:t>Tronto</a:t>
            </a:r>
            <a:r>
              <a:rPr lang="nl-NL" dirty="0"/>
              <a:t>: </a:t>
            </a:r>
            <a:br>
              <a:rPr lang="nl-NL" dirty="0"/>
            </a:br>
            <a:br>
              <a:rPr lang="nl-NL" dirty="0"/>
            </a:br>
            <a:r>
              <a:rPr lang="nl-NL" dirty="0"/>
              <a:t>Vrouwelijke logica van de zorg</a:t>
            </a:r>
          </a:p>
          <a:p>
            <a:pPr marL="0" indent="0">
              <a:buNone/>
            </a:pPr>
            <a:r>
              <a:rPr lang="nl-NL" dirty="0"/>
              <a:t>Politici moeten zich bezighouden met de vraag wat goed burgerschap is, wat goede zorg is, wat een deugdzaam leven inhoudt. </a:t>
            </a:r>
          </a:p>
          <a:p>
            <a:pPr marL="0" indent="0">
              <a:buNone/>
            </a:pPr>
            <a:br>
              <a:rPr lang="nl-NL" dirty="0"/>
            </a:br>
            <a:r>
              <a:rPr lang="nl-NL" dirty="0"/>
              <a:t>De mens is niet louter een zakelijke rekenmachine die zijn keuzes afweegt op een zakelijke en rationele wijze. De mens is ook een zorgend wezen wat voor anderen wil zorgen. (Zie dia 9)</a:t>
            </a:r>
          </a:p>
          <a:p>
            <a:pPr marL="0" indent="0">
              <a:buNone/>
            </a:pPr>
            <a:endParaRPr lang="nl-NL" dirty="0"/>
          </a:p>
        </p:txBody>
      </p:sp>
    </p:spTree>
    <p:extLst>
      <p:ext uri="{BB962C8B-B14F-4D97-AF65-F5344CB8AC3E}">
        <p14:creationId xmlns:p14="http://schemas.microsoft.com/office/powerpoint/2010/main" val="2896022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B0A2C-244E-4677-BBF0-09B11FC5023A}"/>
              </a:ext>
            </a:extLst>
          </p:cNvPr>
          <p:cNvSpPr>
            <a:spLocks noGrp="1"/>
          </p:cNvSpPr>
          <p:nvPr>
            <p:ph type="title"/>
          </p:nvPr>
        </p:nvSpPr>
        <p:spPr/>
        <p:txBody>
          <a:bodyPr/>
          <a:lstStyle/>
          <a:p>
            <a:r>
              <a:rPr lang="nl-NL" dirty="0"/>
              <a:t>Vrije markt &amp; zorg</a:t>
            </a:r>
          </a:p>
        </p:txBody>
      </p:sp>
      <p:sp>
        <p:nvSpPr>
          <p:cNvPr id="4" name="Tijdelijke aanduiding voor tekst 3">
            <a:extLst>
              <a:ext uri="{FF2B5EF4-FFF2-40B4-BE49-F238E27FC236}">
                <a16:creationId xmlns:a16="http://schemas.microsoft.com/office/drawing/2014/main" id="{96321045-CB36-48F1-9E42-B6EF0001C9F2}"/>
              </a:ext>
            </a:extLst>
          </p:cNvPr>
          <p:cNvSpPr>
            <a:spLocks noGrp="1"/>
          </p:cNvSpPr>
          <p:nvPr>
            <p:ph type="body" idx="1"/>
          </p:nvPr>
        </p:nvSpPr>
        <p:spPr/>
        <p:txBody>
          <a:bodyPr>
            <a:normAutofit/>
          </a:bodyPr>
          <a:lstStyle/>
          <a:p>
            <a:br>
              <a:rPr lang="nl-NL" dirty="0"/>
            </a:br>
            <a:r>
              <a:rPr lang="nl-NL" dirty="0"/>
              <a:t>Logica van de vrije markt</a:t>
            </a:r>
          </a:p>
        </p:txBody>
      </p:sp>
      <p:sp>
        <p:nvSpPr>
          <p:cNvPr id="3" name="Tijdelijke aanduiding voor inhoud 2">
            <a:extLst>
              <a:ext uri="{FF2B5EF4-FFF2-40B4-BE49-F238E27FC236}">
                <a16:creationId xmlns:a16="http://schemas.microsoft.com/office/drawing/2014/main" id="{17E025F6-5E3E-4DF0-A37A-8E970B0BEA44}"/>
              </a:ext>
            </a:extLst>
          </p:cNvPr>
          <p:cNvSpPr>
            <a:spLocks noGrp="1"/>
          </p:cNvSpPr>
          <p:nvPr>
            <p:ph sz="half" idx="2"/>
          </p:nvPr>
        </p:nvSpPr>
        <p:spPr/>
        <p:txBody>
          <a:bodyPr>
            <a:normAutofit fontScale="92500" lnSpcReduction="10000"/>
          </a:bodyPr>
          <a:lstStyle/>
          <a:p>
            <a:pPr marL="0" indent="0">
              <a:buNone/>
            </a:pPr>
            <a:r>
              <a:rPr lang="nl-NL" dirty="0"/>
              <a:t>Scheiding tussen private en publieke sfeer</a:t>
            </a:r>
          </a:p>
          <a:p>
            <a:pPr lvl="1"/>
            <a:r>
              <a:rPr lang="nl-NL" dirty="0"/>
              <a:t>Private sfeer: wat je thuis doet in de privésfeer is aan jezelf. </a:t>
            </a:r>
          </a:p>
          <a:p>
            <a:pPr lvl="1"/>
            <a:r>
              <a:rPr lang="nl-NL" dirty="0"/>
              <a:t>Publieke sfeer: de plekken waar we samen leven met elkaar en verschillende mensen elkaar kunnen ontmoeten moet zo efficiënt en zakelijk mogelijk georganiseerd worden.</a:t>
            </a:r>
          </a:p>
          <a:p>
            <a:pPr marL="0" indent="0">
              <a:buNone/>
            </a:pPr>
            <a:r>
              <a:rPr lang="nl-NL" dirty="0"/>
              <a:t>Logica van het eigenbelang</a:t>
            </a:r>
          </a:p>
          <a:p>
            <a:endParaRPr lang="nl-NL" dirty="0"/>
          </a:p>
        </p:txBody>
      </p:sp>
      <p:sp>
        <p:nvSpPr>
          <p:cNvPr id="5" name="Tijdelijke aanduiding voor tekst 4">
            <a:extLst>
              <a:ext uri="{FF2B5EF4-FFF2-40B4-BE49-F238E27FC236}">
                <a16:creationId xmlns:a16="http://schemas.microsoft.com/office/drawing/2014/main" id="{5A74D5E2-DC78-4E1A-9EC2-EB07D74AE60F}"/>
              </a:ext>
            </a:extLst>
          </p:cNvPr>
          <p:cNvSpPr>
            <a:spLocks noGrp="1"/>
          </p:cNvSpPr>
          <p:nvPr>
            <p:ph type="body" sz="quarter" idx="3"/>
          </p:nvPr>
        </p:nvSpPr>
        <p:spPr/>
        <p:txBody>
          <a:bodyPr>
            <a:normAutofit/>
          </a:bodyPr>
          <a:lstStyle/>
          <a:p>
            <a:r>
              <a:rPr lang="nl-NL" dirty="0"/>
              <a:t>Logica van de zorg</a:t>
            </a:r>
          </a:p>
        </p:txBody>
      </p:sp>
      <p:sp>
        <p:nvSpPr>
          <p:cNvPr id="6" name="Tijdelijke aanduiding voor inhoud 5">
            <a:extLst>
              <a:ext uri="{FF2B5EF4-FFF2-40B4-BE49-F238E27FC236}">
                <a16:creationId xmlns:a16="http://schemas.microsoft.com/office/drawing/2014/main" id="{94CBE790-A701-4451-A284-CB6BCF2406CB}"/>
              </a:ext>
            </a:extLst>
          </p:cNvPr>
          <p:cNvSpPr>
            <a:spLocks noGrp="1"/>
          </p:cNvSpPr>
          <p:nvPr>
            <p:ph sz="quarter" idx="4"/>
          </p:nvPr>
        </p:nvSpPr>
        <p:spPr/>
        <p:txBody>
          <a:bodyPr>
            <a:normAutofit fontScale="92500" lnSpcReduction="10000"/>
          </a:bodyPr>
          <a:lstStyle/>
          <a:p>
            <a:r>
              <a:rPr lang="nl-NL" dirty="0"/>
              <a:t>Geen scheiding tussen private en publieke sfeer</a:t>
            </a:r>
          </a:p>
          <a:p>
            <a:r>
              <a:rPr lang="nl-NL" dirty="0"/>
              <a:t>Publiek debat over de zorg en het goede leven</a:t>
            </a:r>
          </a:p>
          <a:p>
            <a:r>
              <a:rPr lang="nl-NL" dirty="0"/>
              <a:t>Zorg boven zakelijkheid</a:t>
            </a:r>
          </a:p>
          <a:p>
            <a:r>
              <a:rPr lang="nl-NL" dirty="0"/>
              <a:t>Liefde boven efficiëntie</a:t>
            </a:r>
          </a:p>
          <a:p>
            <a:r>
              <a:rPr lang="nl-NL" dirty="0"/>
              <a:t>Logica van het vertrouwen</a:t>
            </a:r>
          </a:p>
        </p:txBody>
      </p:sp>
    </p:spTree>
    <p:extLst>
      <p:ext uri="{BB962C8B-B14F-4D97-AF65-F5344CB8AC3E}">
        <p14:creationId xmlns:p14="http://schemas.microsoft.com/office/powerpoint/2010/main" val="1710139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078EB4F0-E9C3-471F-9EE6-00782A6F624D}"/>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2500" dirty="0" err="1"/>
              <a:t>Voorbeeld</a:t>
            </a:r>
            <a:r>
              <a:rPr lang="en-US" sz="2500" dirty="0"/>
              <a:t>: </a:t>
            </a:r>
            <a:r>
              <a:rPr lang="en-US" sz="2500" dirty="0" err="1"/>
              <a:t>Uitputting</a:t>
            </a:r>
            <a:r>
              <a:rPr lang="en-US" sz="2500" dirty="0"/>
              <a:t> en </a:t>
            </a:r>
            <a:r>
              <a:rPr lang="en-US" sz="2500" dirty="0" err="1"/>
              <a:t>kwetsbaarheid</a:t>
            </a:r>
            <a:br>
              <a:rPr lang="en-US" sz="2500" dirty="0"/>
            </a:br>
            <a:endParaRPr lang="en-US" sz="2500" dirty="0"/>
          </a:p>
        </p:txBody>
      </p:sp>
      <p:sp>
        <p:nvSpPr>
          <p:cNvPr id="126"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Shape 181">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Tijdelijke aanduiding voor inhoud 4">
            <a:extLst>
              <a:ext uri="{FF2B5EF4-FFF2-40B4-BE49-F238E27FC236}">
                <a16:creationId xmlns:a16="http://schemas.microsoft.com/office/drawing/2014/main" id="{2C57D897-4DAC-400F-BAF3-928F5BF29038}"/>
              </a:ext>
            </a:extLst>
          </p:cNvPr>
          <p:cNvPicPr>
            <a:picLocks noGrp="1" noChangeAspect="1"/>
          </p:cNvPicPr>
          <p:nvPr>
            <p:ph idx="1"/>
          </p:nvPr>
        </p:nvPicPr>
        <p:blipFill rotWithShape="1">
          <a:blip r:embed="rId2"/>
          <a:srcRect t="21681" r="1" b="96"/>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96141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27C0E179-07FD-4261-969E-4223006FD0D6}"/>
              </a:ext>
            </a:extLst>
          </p:cNvPr>
          <p:cNvSpPr>
            <a:spLocks noGrp="1"/>
          </p:cNvSpPr>
          <p:nvPr>
            <p:ph type="title"/>
          </p:nvPr>
        </p:nvSpPr>
        <p:spPr/>
        <p:txBody>
          <a:bodyPr>
            <a:noAutofit/>
          </a:bodyPr>
          <a:lstStyle/>
          <a:p>
            <a:r>
              <a:rPr lang="nl-NL" sz="1600" b="1" i="0" dirty="0">
                <a:solidFill>
                  <a:srgbClr val="444545"/>
                </a:solidFill>
                <a:effectLst/>
                <a:latin typeface="Roboto"/>
              </a:rPr>
              <a:t>Primaire tekst</a:t>
            </a:r>
            <a:br>
              <a:rPr lang="nl-NL" sz="1600" b="1" i="0" dirty="0">
                <a:solidFill>
                  <a:srgbClr val="444545"/>
                </a:solidFill>
                <a:effectLst/>
                <a:latin typeface="Roboto"/>
              </a:rPr>
            </a:br>
            <a:r>
              <a:rPr lang="nl-NL" sz="1600" b="1" i="0" dirty="0">
                <a:solidFill>
                  <a:srgbClr val="444545"/>
                </a:solidFill>
                <a:effectLst/>
                <a:latin typeface="Roboto"/>
              </a:rPr>
              <a:t>(4): Joan </a:t>
            </a:r>
            <a:r>
              <a:rPr lang="nl-NL" sz="1600" b="1" i="0" dirty="0" err="1">
                <a:solidFill>
                  <a:srgbClr val="444545"/>
                </a:solidFill>
                <a:effectLst/>
                <a:latin typeface="Roboto"/>
              </a:rPr>
              <a:t>Tronto</a:t>
            </a:r>
            <a:r>
              <a:rPr lang="nl-NL" sz="1600" b="1" i="0" dirty="0">
                <a:solidFill>
                  <a:srgbClr val="444545"/>
                </a:solidFill>
                <a:effectLst/>
                <a:latin typeface="Roboto"/>
              </a:rPr>
              <a:t> – </a:t>
            </a:r>
            <a:r>
              <a:rPr lang="nl-NL" sz="1600" b="1" i="0" dirty="0" err="1">
                <a:solidFill>
                  <a:srgbClr val="444545"/>
                </a:solidFill>
                <a:effectLst/>
                <a:latin typeface="Roboto"/>
              </a:rPr>
              <a:t>Caring</a:t>
            </a:r>
            <a:r>
              <a:rPr lang="nl-NL" sz="1600" b="1" i="0" dirty="0">
                <a:solidFill>
                  <a:srgbClr val="444545"/>
                </a:solidFill>
                <a:effectLst/>
                <a:latin typeface="Roboto"/>
              </a:rPr>
              <a:t> </a:t>
            </a:r>
            <a:r>
              <a:rPr lang="nl-NL" sz="1600" b="1" i="0" dirty="0" err="1">
                <a:solidFill>
                  <a:srgbClr val="444545"/>
                </a:solidFill>
                <a:effectLst/>
                <a:latin typeface="Roboto"/>
              </a:rPr>
              <a:t>democracy</a:t>
            </a:r>
            <a:r>
              <a:rPr lang="nl-NL" sz="1600" b="1" i="0" dirty="0">
                <a:solidFill>
                  <a:srgbClr val="444545"/>
                </a:solidFill>
                <a:effectLst/>
                <a:latin typeface="Roboto"/>
              </a:rPr>
              <a:t>, Markets, </a:t>
            </a:r>
            <a:r>
              <a:rPr lang="nl-NL" sz="1600" b="1" i="0" dirty="0" err="1">
                <a:solidFill>
                  <a:srgbClr val="444545"/>
                </a:solidFill>
                <a:effectLst/>
                <a:latin typeface="Roboto"/>
              </a:rPr>
              <a:t>Equality</a:t>
            </a:r>
            <a:r>
              <a:rPr lang="nl-NL" sz="1600" b="1" i="0" dirty="0">
                <a:solidFill>
                  <a:srgbClr val="444545"/>
                </a:solidFill>
                <a:effectLst/>
                <a:latin typeface="Roboto"/>
              </a:rPr>
              <a:t> </a:t>
            </a:r>
            <a:r>
              <a:rPr lang="nl-NL" sz="1600" b="1" i="0" dirty="0" err="1">
                <a:solidFill>
                  <a:srgbClr val="444545"/>
                </a:solidFill>
                <a:effectLst/>
                <a:latin typeface="Roboto"/>
              </a:rPr>
              <a:t>and</a:t>
            </a:r>
            <a:r>
              <a:rPr lang="nl-NL" sz="1600" b="1" i="0" dirty="0">
                <a:solidFill>
                  <a:srgbClr val="444545"/>
                </a:solidFill>
                <a:effectLst/>
                <a:latin typeface="Roboto"/>
              </a:rPr>
              <a:t> </a:t>
            </a:r>
            <a:r>
              <a:rPr lang="nl-NL" sz="1600" b="1" i="0" dirty="0" err="1">
                <a:solidFill>
                  <a:srgbClr val="444545"/>
                </a:solidFill>
                <a:effectLst/>
                <a:latin typeface="Roboto"/>
              </a:rPr>
              <a:t>Justice</a:t>
            </a:r>
            <a:r>
              <a:rPr lang="nl-NL" sz="1600" b="1" i="0" dirty="0">
                <a:solidFill>
                  <a:srgbClr val="444545"/>
                </a:solidFill>
                <a:effectLst/>
                <a:latin typeface="Roboto"/>
              </a:rPr>
              <a:t> </a:t>
            </a:r>
            <a:br>
              <a:rPr lang="nl-NL" sz="1600" b="1" i="0" dirty="0">
                <a:solidFill>
                  <a:srgbClr val="444545"/>
                </a:solidFill>
                <a:effectLst/>
                <a:latin typeface="Roboto"/>
              </a:rPr>
            </a:br>
            <a:r>
              <a:rPr lang="nl-NL" sz="1600" b="1" i="0" dirty="0">
                <a:solidFill>
                  <a:srgbClr val="444545"/>
                </a:solidFill>
                <a:effectLst/>
                <a:latin typeface="Roboto"/>
              </a:rPr>
              <a:t>25. De kandidaten kunnen de neoklassieke (economische) visie dat de kwaliteit van zorg beter wordt door de vrije markt en de tegenovergestelde visie dat de vrije markt schadelijk is voor de kwaliteit van de zorg verdedigen. Daarbij kunnen zij van beide visies voorbeelden geven en de politieke implicaties van deze visies weergeven, toepassen en evalueren.</a:t>
            </a:r>
            <a:endParaRPr lang="nl-NL" sz="1600" dirty="0"/>
          </a:p>
        </p:txBody>
      </p:sp>
      <p:sp>
        <p:nvSpPr>
          <p:cNvPr id="13" name="Tijdelijke aanduiding voor tekst 12">
            <a:extLst>
              <a:ext uri="{FF2B5EF4-FFF2-40B4-BE49-F238E27FC236}">
                <a16:creationId xmlns:a16="http://schemas.microsoft.com/office/drawing/2014/main" id="{D3DC946C-8B98-4B9C-B66D-4078BE821665}"/>
              </a:ext>
            </a:extLst>
          </p:cNvPr>
          <p:cNvSpPr>
            <a:spLocks noGrp="1"/>
          </p:cNvSpPr>
          <p:nvPr>
            <p:ph type="body" idx="1"/>
          </p:nvPr>
        </p:nvSpPr>
        <p:spPr/>
        <p:txBody>
          <a:bodyPr/>
          <a:lstStyle/>
          <a:p>
            <a:r>
              <a:rPr lang="nl-NL" dirty="0"/>
              <a:t>Argumenten tegen zorglogica</a:t>
            </a:r>
          </a:p>
        </p:txBody>
      </p:sp>
      <p:sp>
        <p:nvSpPr>
          <p:cNvPr id="14" name="Tijdelijke aanduiding voor inhoud 13">
            <a:extLst>
              <a:ext uri="{FF2B5EF4-FFF2-40B4-BE49-F238E27FC236}">
                <a16:creationId xmlns:a16="http://schemas.microsoft.com/office/drawing/2014/main" id="{26D94D29-3225-4EB6-B2C4-1A106BC3D657}"/>
              </a:ext>
            </a:extLst>
          </p:cNvPr>
          <p:cNvSpPr>
            <a:spLocks noGrp="1"/>
          </p:cNvSpPr>
          <p:nvPr>
            <p:ph sz="half" idx="2"/>
          </p:nvPr>
        </p:nvSpPr>
        <p:spPr/>
        <p:txBody>
          <a:bodyPr>
            <a:normAutofit fontScale="85000" lnSpcReduction="20000"/>
          </a:bodyPr>
          <a:lstStyle/>
          <a:p>
            <a:pPr marL="514350" indent="-514350">
              <a:buAutoNum type="arabicPeriod"/>
            </a:pPr>
            <a:r>
              <a:rPr lang="nl-NL" dirty="0"/>
              <a:t>Zorg is iets natuurlijks</a:t>
            </a:r>
          </a:p>
          <a:p>
            <a:pPr marL="514350" indent="-514350">
              <a:buAutoNum type="arabicPeriod"/>
            </a:pPr>
            <a:endParaRPr lang="nl-NL" dirty="0"/>
          </a:p>
          <a:p>
            <a:pPr marL="514350" indent="-514350">
              <a:buAutoNum type="arabicPeriod"/>
            </a:pPr>
            <a:endParaRPr lang="nl-NL" dirty="0"/>
          </a:p>
          <a:p>
            <a:pPr marL="514350" indent="-514350">
              <a:buAutoNum type="arabicPeriod"/>
            </a:pPr>
            <a:r>
              <a:rPr lang="nl-NL" dirty="0"/>
              <a:t>Zorg is een product van de vrije markt</a:t>
            </a:r>
          </a:p>
          <a:p>
            <a:pPr marL="514350" indent="-514350">
              <a:buAutoNum type="arabicPeriod"/>
            </a:pPr>
            <a:endParaRPr lang="nl-NL" dirty="0"/>
          </a:p>
          <a:p>
            <a:pPr marL="514350" indent="-514350">
              <a:buAutoNum type="arabicPeriod"/>
            </a:pPr>
            <a:endParaRPr lang="nl-NL" dirty="0"/>
          </a:p>
          <a:p>
            <a:pPr marL="514350" indent="-514350">
              <a:buAutoNum type="arabicPeriod"/>
            </a:pPr>
            <a:r>
              <a:rPr lang="nl-NL" dirty="0"/>
              <a:t>Zorgmedewerkers uit andere landen (globalisering)</a:t>
            </a:r>
          </a:p>
        </p:txBody>
      </p:sp>
      <p:sp>
        <p:nvSpPr>
          <p:cNvPr id="15" name="Tijdelijke aanduiding voor tekst 14">
            <a:extLst>
              <a:ext uri="{FF2B5EF4-FFF2-40B4-BE49-F238E27FC236}">
                <a16:creationId xmlns:a16="http://schemas.microsoft.com/office/drawing/2014/main" id="{1E13A4F4-C4A9-4DB1-B192-E15470A82CB7}"/>
              </a:ext>
            </a:extLst>
          </p:cNvPr>
          <p:cNvSpPr>
            <a:spLocks noGrp="1"/>
          </p:cNvSpPr>
          <p:nvPr>
            <p:ph type="body" sz="quarter" idx="3"/>
          </p:nvPr>
        </p:nvSpPr>
        <p:spPr/>
        <p:txBody>
          <a:bodyPr/>
          <a:lstStyle/>
          <a:p>
            <a:r>
              <a:rPr lang="nl-NL" dirty="0"/>
              <a:t>Cultiveren van zorg</a:t>
            </a:r>
          </a:p>
        </p:txBody>
      </p:sp>
      <p:sp>
        <p:nvSpPr>
          <p:cNvPr id="16" name="Tijdelijke aanduiding voor inhoud 15">
            <a:extLst>
              <a:ext uri="{FF2B5EF4-FFF2-40B4-BE49-F238E27FC236}">
                <a16:creationId xmlns:a16="http://schemas.microsoft.com/office/drawing/2014/main" id="{A69D86FC-53B3-4C7D-806A-DF6885258E14}"/>
              </a:ext>
            </a:extLst>
          </p:cNvPr>
          <p:cNvSpPr>
            <a:spLocks noGrp="1"/>
          </p:cNvSpPr>
          <p:nvPr>
            <p:ph sz="quarter" idx="4"/>
          </p:nvPr>
        </p:nvSpPr>
        <p:spPr/>
        <p:txBody>
          <a:bodyPr>
            <a:normAutofit fontScale="85000" lnSpcReduction="20000"/>
          </a:bodyPr>
          <a:lstStyle/>
          <a:p>
            <a:r>
              <a:rPr lang="nl-NL" dirty="0"/>
              <a:t>Geen debat over zorg/corona lost ons zorgprobleem niet op in de zorg, onderwijs en eigenlijk overal. </a:t>
            </a:r>
            <a:br>
              <a:rPr lang="nl-NL" dirty="0"/>
            </a:br>
            <a:endParaRPr lang="nl-NL" dirty="0"/>
          </a:p>
          <a:p>
            <a:r>
              <a:rPr lang="nl-NL" dirty="0"/>
              <a:t>De markt investeert niet in bijvoorbeeld een robuust zorgsysteem met voldoende spullen en mensen “voor in het geval dat”. Marktwerking werkt niet altijd.</a:t>
            </a:r>
          </a:p>
          <a:p>
            <a:r>
              <a:rPr lang="nl-NL" dirty="0"/>
              <a:t>Mensen en robots lossen het probleem van de aandacht en de zorg niet op.  </a:t>
            </a:r>
          </a:p>
          <a:p>
            <a:endParaRPr lang="nl-NL" dirty="0"/>
          </a:p>
        </p:txBody>
      </p:sp>
    </p:spTree>
    <p:extLst>
      <p:ext uri="{BB962C8B-B14F-4D97-AF65-F5344CB8AC3E}">
        <p14:creationId xmlns:p14="http://schemas.microsoft.com/office/powerpoint/2010/main" val="1155368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donker, nacht, licht, verlicht&#10;&#10;Automatisch gegenereerde beschrijving">
            <a:extLst>
              <a:ext uri="{FF2B5EF4-FFF2-40B4-BE49-F238E27FC236}">
                <a16:creationId xmlns:a16="http://schemas.microsoft.com/office/drawing/2014/main" id="{27901E21-E0C0-4CC7-B24C-A5F9FA2B6FD3}"/>
              </a:ext>
            </a:extLst>
          </p:cNvPr>
          <p:cNvPicPr>
            <a:picLocks noGrp="1" noChangeAspect="1"/>
          </p:cNvPicPr>
          <p:nvPr>
            <p:ph sz="half" idx="1"/>
          </p:nvPr>
        </p:nvPicPr>
        <p:blipFill rotWithShape="1">
          <a:blip r:embed="rId2">
            <a:alphaModFix/>
            <a:extLst>
              <a:ext uri="{28A0092B-C50C-407E-A947-70E740481C1C}">
                <a14:useLocalDpi xmlns:a14="http://schemas.microsoft.com/office/drawing/2010/main" val="0"/>
              </a:ext>
            </a:extLst>
          </a:blip>
          <a:srcRect r="19560" b="1"/>
          <a:stretch/>
        </p:blipFill>
        <p:spPr>
          <a:xfrm rot="5400000">
            <a:off x="5565619" y="231924"/>
            <a:ext cx="6858000" cy="6394152"/>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el 1">
            <a:extLst>
              <a:ext uri="{FF2B5EF4-FFF2-40B4-BE49-F238E27FC236}">
                <a16:creationId xmlns:a16="http://schemas.microsoft.com/office/drawing/2014/main" id="{9A15FD68-DEFB-412F-A7FA-B13C2B03F53C}"/>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sz="3400">
                <a:solidFill>
                  <a:srgbClr val="000000"/>
                </a:solidFill>
              </a:rPr>
              <a:t>Voorbeeld: Appartement in Griekenland</a:t>
            </a:r>
          </a:p>
        </p:txBody>
      </p:sp>
      <p:sp>
        <p:nvSpPr>
          <p:cNvPr id="6" name="Tijdelijke aanduiding voor inhoud 5">
            <a:extLst>
              <a:ext uri="{FF2B5EF4-FFF2-40B4-BE49-F238E27FC236}">
                <a16:creationId xmlns:a16="http://schemas.microsoft.com/office/drawing/2014/main" id="{724D3724-8571-463D-86C9-1D4148ED0872}"/>
              </a:ext>
            </a:extLst>
          </p:cNvPr>
          <p:cNvSpPr>
            <a:spLocks noGrp="1"/>
          </p:cNvSpPr>
          <p:nvPr>
            <p:ph sz="half" idx="2"/>
          </p:nvPr>
        </p:nvSpPr>
        <p:spPr>
          <a:xfrm>
            <a:off x="804997" y="2272143"/>
            <a:ext cx="4706803" cy="3788830"/>
          </a:xfrm>
        </p:spPr>
        <p:txBody>
          <a:bodyPr vert="horz" lIns="91440" tIns="45720" rIns="91440" bIns="45720" rtlCol="0" anchor="ctr">
            <a:normAutofit/>
          </a:bodyPr>
          <a:lstStyle/>
          <a:p>
            <a:r>
              <a:rPr lang="en-US" sz="2000" dirty="0" err="1">
                <a:solidFill>
                  <a:srgbClr val="000000"/>
                </a:solidFill>
              </a:rPr>
              <a:t>Juridisch</a:t>
            </a:r>
            <a:r>
              <a:rPr lang="en-US" sz="2000" dirty="0">
                <a:solidFill>
                  <a:srgbClr val="000000"/>
                </a:solidFill>
              </a:rPr>
              <a:t> </a:t>
            </a:r>
            <a:r>
              <a:rPr lang="en-US" sz="2000" dirty="0" err="1">
                <a:solidFill>
                  <a:srgbClr val="000000"/>
                </a:solidFill>
              </a:rPr>
              <a:t>eigendom</a:t>
            </a:r>
            <a:endParaRPr lang="en-US" sz="2000" dirty="0">
              <a:solidFill>
                <a:srgbClr val="000000"/>
              </a:solidFill>
            </a:endParaRPr>
          </a:p>
          <a:p>
            <a:r>
              <a:rPr lang="en-US" sz="2000" dirty="0" err="1">
                <a:solidFill>
                  <a:srgbClr val="000000"/>
                </a:solidFill>
              </a:rPr>
              <a:t>Kapitaal</a:t>
            </a:r>
            <a:r>
              <a:rPr lang="en-US" sz="2000" dirty="0">
                <a:solidFill>
                  <a:srgbClr val="000000"/>
                </a:solidFill>
              </a:rPr>
              <a:t> </a:t>
            </a:r>
            <a:r>
              <a:rPr lang="en-US" sz="2000" dirty="0" err="1">
                <a:solidFill>
                  <a:srgbClr val="000000"/>
                </a:solidFill>
              </a:rPr>
              <a:t>creëert</a:t>
            </a:r>
            <a:r>
              <a:rPr lang="en-US" sz="2000" dirty="0">
                <a:solidFill>
                  <a:srgbClr val="000000"/>
                </a:solidFill>
              </a:rPr>
              <a:t> </a:t>
            </a:r>
            <a:r>
              <a:rPr lang="en-US" sz="2000" dirty="0" err="1">
                <a:solidFill>
                  <a:srgbClr val="000000"/>
                </a:solidFill>
              </a:rPr>
              <a:t>kapitaal</a:t>
            </a:r>
            <a:endParaRPr lang="en-US" sz="2000" dirty="0">
              <a:solidFill>
                <a:srgbClr val="000000"/>
              </a:solidFill>
            </a:endParaRPr>
          </a:p>
          <a:p>
            <a:r>
              <a:rPr lang="en-US" sz="2000" dirty="0" err="1">
                <a:solidFill>
                  <a:srgbClr val="000000"/>
                </a:solidFill>
              </a:rPr>
              <a:t>Betekenis</a:t>
            </a:r>
            <a:r>
              <a:rPr lang="en-US" sz="2000" dirty="0">
                <a:solidFill>
                  <a:srgbClr val="000000"/>
                </a:solidFill>
              </a:rPr>
              <a:t> -&gt; </a:t>
            </a:r>
            <a:r>
              <a:rPr lang="en-US" sz="2000" dirty="0" err="1">
                <a:solidFill>
                  <a:srgbClr val="000000"/>
                </a:solidFill>
              </a:rPr>
              <a:t>consumptie</a:t>
            </a:r>
            <a:endParaRPr lang="en-US" sz="2000" dirty="0">
              <a:solidFill>
                <a:srgbClr val="000000"/>
              </a:solidFill>
            </a:endParaRPr>
          </a:p>
          <a:p>
            <a:r>
              <a:rPr lang="en-US" sz="2000" dirty="0" err="1">
                <a:solidFill>
                  <a:srgbClr val="000000"/>
                </a:solidFill>
              </a:rPr>
              <a:t>Vervreemding</a:t>
            </a:r>
            <a:endParaRPr lang="en-US" sz="2000" dirty="0">
              <a:solidFill>
                <a:srgbClr val="000000"/>
              </a:solidFill>
            </a:endParaRPr>
          </a:p>
          <a:p>
            <a:pPr lvl="1"/>
            <a:r>
              <a:rPr lang="en-US" sz="2000" dirty="0" err="1">
                <a:solidFill>
                  <a:srgbClr val="000000"/>
                </a:solidFill>
              </a:rPr>
              <a:t>Vervreemding</a:t>
            </a:r>
            <a:r>
              <a:rPr lang="en-US" sz="2000" dirty="0">
                <a:solidFill>
                  <a:srgbClr val="000000"/>
                </a:solidFill>
              </a:rPr>
              <a:t> door </a:t>
            </a:r>
            <a:r>
              <a:rPr lang="en-US" sz="2000" dirty="0" err="1">
                <a:solidFill>
                  <a:srgbClr val="000000"/>
                </a:solidFill>
              </a:rPr>
              <a:t>buitenlanders</a:t>
            </a:r>
            <a:endParaRPr lang="en-US" sz="2000" dirty="0">
              <a:solidFill>
                <a:srgbClr val="000000"/>
              </a:solidFill>
            </a:endParaRPr>
          </a:p>
          <a:p>
            <a:pPr lvl="1"/>
            <a:r>
              <a:rPr lang="en-US" sz="2000" dirty="0" err="1">
                <a:solidFill>
                  <a:srgbClr val="000000"/>
                </a:solidFill>
              </a:rPr>
              <a:t>Vervreemding</a:t>
            </a:r>
            <a:r>
              <a:rPr lang="en-US" sz="2000" dirty="0">
                <a:solidFill>
                  <a:srgbClr val="000000"/>
                </a:solidFill>
              </a:rPr>
              <a:t> door </a:t>
            </a:r>
            <a:r>
              <a:rPr lang="en-US" sz="2000" dirty="0" err="1">
                <a:solidFill>
                  <a:srgbClr val="000000"/>
                </a:solidFill>
              </a:rPr>
              <a:t>bezit</a:t>
            </a:r>
            <a:endParaRPr lang="en-US" sz="2000" dirty="0">
              <a:solidFill>
                <a:srgbClr val="000000"/>
              </a:solidFill>
            </a:endParaRPr>
          </a:p>
          <a:p>
            <a:pPr lvl="1"/>
            <a:r>
              <a:rPr lang="en-US" sz="2000" dirty="0">
                <a:solidFill>
                  <a:srgbClr val="000000"/>
                </a:solidFill>
              </a:rPr>
              <a:t>Wie </a:t>
            </a:r>
            <a:r>
              <a:rPr lang="en-US" sz="2000" dirty="0" err="1">
                <a:solidFill>
                  <a:srgbClr val="000000"/>
                </a:solidFill>
              </a:rPr>
              <a:t>creëert</a:t>
            </a:r>
            <a:r>
              <a:rPr lang="en-US" sz="2000" dirty="0">
                <a:solidFill>
                  <a:srgbClr val="000000"/>
                </a:solidFill>
              </a:rPr>
              <a:t> </a:t>
            </a:r>
            <a:r>
              <a:rPr lang="en-US" sz="2000" dirty="0" err="1">
                <a:solidFill>
                  <a:srgbClr val="000000"/>
                </a:solidFill>
              </a:rPr>
              <a:t>deze</a:t>
            </a:r>
            <a:r>
              <a:rPr lang="en-US" sz="2000" dirty="0">
                <a:solidFill>
                  <a:srgbClr val="000000"/>
                </a:solidFill>
              </a:rPr>
              <a:t> </a:t>
            </a:r>
            <a:r>
              <a:rPr lang="en-US" sz="2000" dirty="0" err="1">
                <a:solidFill>
                  <a:srgbClr val="000000"/>
                </a:solidFill>
              </a:rPr>
              <a:t>mogenlijheid</a:t>
            </a:r>
            <a:r>
              <a:rPr lang="en-US" sz="2000" dirty="0">
                <a:solidFill>
                  <a:srgbClr val="000000"/>
                </a:solidFill>
              </a:rPr>
              <a:t> tot </a:t>
            </a:r>
            <a:r>
              <a:rPr lang="en-US" sz="2000" dirty="0" err="1">
                <a:solidFill>
                  <a:srgbClr val="000000"/>
                </a:solidFill>
              </a:rPr>
              <a:t>koop</a:t>
            </a:r>
            <a:r>
              <a:rPr lang="en-US" sz="2000" dirty="0">
                <a:solidFill>
                  <a:srgbClr val="000000"/>
                </a:solidFill>
              </a:rPr>
              <a:t>? </a:t>
            </a:r>
            <a:r>
              <a:rPr lang="en-US" sz="2000" dirty="0" err="1">
                <a:solidFill>
                  <a:srgbClr val="000000"/>
                </a:solidFill>
              </a:rPr>
              <a:t>Kapitaal</a:t>
            </a:r>
            <a:r>
              <a:rPr lang="en-US" sz="2000" dirty="0">
                <a:solidFill>
                  <a:srgbClr val="000000"/>
                </a:solidFill>
              </a:rPr>
              <a:t>.</a:t>
            </a:r>
          </a:p>
        </p:txBody>
      </p:sp>
    </p:spTree>
    <p:extLst>
      <p:ext uri="{BB962C8B-B14F-4D97-AF65-F5344CB8AC3E}">
        <p14:creationId xmlns:p14="http://schemas.microsoft.com/office/powerpoint/2010/main" val="224137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3">
            <a:extLst>
              <a:ext uri="{FF2B5EF4-FFF2-40B4-BE49-F238E27FC236}">
                <a16:creationId xmlns:a16="http://schemas.microsoft.com/office/drawing/2014/main" id="{71ADC11C-959B-4BAC-B9D1-2B2C95858886}"/>
              </a:ext>
            </a:extLst>
          </p:cNvPr>
          <p:cNvSpPr>
            <a:spLocks noGrp="1"/>
          </p:cNvSpPr>
          <p:nvPr>
            <p:ph type="title"/>
          </p:nvPr>
        </p:nvSpPr>
        <p:spPr>
          <a:xfrm>
            <a:off x="804671" y="640263"/>
            <a:ext cx="3284331" cy="5254510"/>
          </a:xfrm>
        </p:spPr>
        <p:txBody>
          <a:bodyPr>
            <a:normAutofit/>
          </a:bodyPr>
          <a:lstStyle/>
          <a:p>
            <a:r>
              <a:rPr lang="nl-NL" sz="2400" b="1" i="0">
                <a:effectLst/>
                <a:latin typeface="Roboto"/>
              </a:rPr>
              <a:t>23. De kandidaten kunnen de opvatting dat de vrije markt gepaard gaat met dehumanisering, ecologische uitputting en financiële verstikking weergeven, toepassen, evalueren en hiervan eigen voorbeelden geven.</a:t>
            </a:r>
            <a:endParaRPr lang="nl-NL" sz="2400"/>
          </a:p>
        </p:txBody>
      </p:sp>
      <p:sp>
        <p:nvSpPr>
          <p:cNvPr id="5" name="Tijdelijke aanduiding voor inhoud 4">
            <a:extLst>
              <a:ext uri="{FF2B5EF4-FFF2-40B4-BE49-F238E27FC236}">
                <a16:creationId xmlns:a16="http://schemas.microsoft.com/office/drawing/2014/main" id="{EA72DD33-A96E-4E52-96B3-617EDA2DE825}"/>
              </a:ext>
            </a:extLst>
          </p:cNvPr>
          <p:cNvSpPr>
            <a:spLocks noGrp="1"/>
          </p:cNvSpPr>
          <p:nvPr>
            <p:ph idx="1"/>
          </p:nvPr>
        </p:nvSpPr>
        <p:spPr>
          <a:xfrm>
            <a:off x="5358384" y="640263"/>
            <a:ext cx="6028944" cy="5254510"/>
          </a:xfrm>
        </p:spPr>
        <p:txBody>
          <a:bodyPr anchor="ctr">
            <a:normAutofit/>
          </a:bodyPr>
          <a:lstStyle/>
          <a:p>
            <a:r>
              <a:rPr lang="nl-NL" sz="2200" dirty="0">
                <a:solidFill>
                  <a:schemeClr val="bg1"/>
                </a:solidFill>
              </a:rPr>
              <a:t>Hoofdstuk 6, par. 4.</a:t>
            </a:r>
          </a:p>
          <a:p>
            <a:r>
              <a:rPr lang="nl-NL" sz="2200" dirty="0">
                <a:solidFill>
                  <a:schemeClr val="bg1"/>
                </a:solidFill>
              </a:rPr>
              <a:t>Tweede breuklijn: ecologische uitputting</a:t>
            </a:r>
          </a:p>
          <a:p>
            <a:pPr lvl="1"/>
            <a:r>
              <a:rPr lang="nl-NL" sz="1800" dirty="0">
                <a:solidFill>
                  <a:schemeClr val="bg1"/>
                </a:solidFill>
              </a:rPr>
              <a:t>Natuur als grenzeloos theater</a:t>
            </a:r>
          </a:p>
          <a:p>
            <a:pPr lvl="1"/>
            <a:r>
              <a:rPr lang="nl-NL" sz="1800" dirty="0">
                <a:solidFill>
                  <a:schemeClr val="bg1"/>
                </a:solidFill>
              </a:rPr>
              <a:t>Vrij spel / vrije markt</a:t>
            </a:r>
          </a:p>
          <a:p>
            <a:pPr lvl="1"/>
            <a:r>
              <a:rPr lang="nl-NL" sz="1800" dirty="0">
                <a:solidFill>
                  <a:schemeClr val="bg1"/>
                </a:solidFill>
              </a:rPr>
              <a:t>Efficiëntie / concurrentie </a:t>
            </a:r>
          </a:p>
          <a:p>
            <a:pPr lvl="1"/>
            <a:endParaRPr lang="nl-NL" sz="1800" dirty="0">
              <a:solidFill>
                <a:schemeClr val="bg1"/>
              </a:solidFill>
            </a:endParaRPr>
          </a:p>
          <a:p>
            <a:pPr lvl="1"/>
            <a:endParaRPr lang="nl-NL" sz="2200" dirty="0">
              <a:solidFill>
                <a:schemeClr val="bg1"/>
              </a:solidFill>
            </a:endParaRPr>
          </a:p>
          <a:p>
            <a:pPr lvl="1"/>
            <a:endParaRPr lang="nl-NL" sz="2200" dirty="0">
              <a:solidFill>
                <a:schemeClr val="bg1"/>
              </a:solidFill>
            </a:endParaRPr>
          </a:p>
        </p:txBody>
      </p:sp>
    </p:spTree>
    <p:extLst>
      <p:ext uri="{BB962C8B-B14F-4D97-AF65-F5344CB8AC3E}">
        <p14:creationId xmlns:p14="http://schemas.microsoft.com/office/powerpoint/2010/main" val="412073063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078EB4F0-E9C3-471F-9EE6-00782A6F624D}"/>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a:t>Voorbeeld 1: Ruimtevaart</a:t>
            </a: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026" name="Picture 2" descr="Waarom lijkt de aarde zo klein vanaf de maan? | wibnet.nl">
            <a:extLst>
              <a:ext uri="{FF2B5EF4-FFF2-40B4-BE49-F238E27FC236}">
                <a16:creationId xmlns:a16="http://schemas.microsoft.com/office/drawing/2014/main" id="{CE4F6D90-404A-4B75-8459-0FC3286F292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29"/>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08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078EB4F0-E9C3-471F-9EE6-00782A6F624D}"/>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a:t>Voorbeeld</a:t>
            </a:r>
            <a:r>
              <a:rPr lang="en-US" sz="4000" dirty="0"/>
              <a:t> 2: </a:t>
            </a:r>
            <a:r>
              <a:rPr lang="en-US" sz="4000"/>
              <a:t>Intensieve</a:t>
            </a:r>
            <a:r>
              <a:rPr lang="en-US" sz="4000" dirty="0"/>
              <a:t> </a:t>
            </a:r>
            <a:r>
              <a:rPr lang="en-US" sz="4000"/>
              <a:t>veeteelt</a:t>
            </a:r>
            <a:endParaRPr lang="en-US" sz="4000" dirty="0"/>
          </a:p>
        </p:txBody>
      </p:sp>
      <p:sp>
        <p:nvSpPr>
          <p:cNvPr id="22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Freeform: Shape 22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050" name="Picture 2" descr="Intensieve veehouderij | World Animal Protection">
            <a:extLst>
              <a:ext uri="{FF2B5EF4-FFF2-40B4-BE49-F238E27FC236}">
                <a16:creationId xmlns:a16="http://schemas.microsoft.com/office/drawing/2014/main" id="{58B39D16-6AF5-4EFE-8DD3-160D8422B91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32" r="-2" b="-2"/>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86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078EB4F0-E9C3-471F-9EE6-00782A6F624D}"/>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a:t>Voorbeeld</a:t>
            </a:r>
            <a:r>
              <a:rPr lang="en-US" sz="4000" dirty="0"/>
              <a:t> 2: </a:t>
            </a:r>
            <a:r>
              <a:rPr lang="en-US" sz="4000"/>
              <a:t>Intensief</a:t>
            </a:r>
            <a:r>
              <a:rPr lang="en-US" sz="4000" dirty="0"/>
              <a:t> onderwijs </a:t>
            </a:r>
          </a:p>
        </p:txBody>
      </p:sp>
      <p:sp>
        <p:nvSpPr>
          <p:cNvPr id="157"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Shape 160">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074" name="Picture 2" descr="The problem with the factory setting | Oddly Said | Mobile Version">
            <a:extLst>
              <a:ext uri="{FF2B5EF4-FFF2-40B4-BE49-F238E27FC236}">
                <a16:creationId xmlns:a16="http://schemas.microsoft.com/office/drawing/2014/main" id="{71EFA8D6-8E18-4791-A0B7-99AD5812CBB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520" r="1" b="14658"/>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920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078EB4F0-E9C3-471F-9EE6-00782A6F624D}"/>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dirty="0" err="1"/>
              <a:t>Voorbeeld</a:t>
            </a:r>
            <a:r>
              <a:rPr lang="en-US" sz="4000" dirty="0"/>
              <a:t> 2: </a:t>
            </a:r>
            <a:r>
              <a:rPr lang="en-US" sz="4000" dirty="0" err="1"/>
              <a:t>Intensieve</a:t>
            </a:r>
            <a:r>
              <a:rPr lang="en-US" sz="4000" dirty="0"/>
              <a:t> </a:t>
            </a:r>
            <a:r>
              <a:rPr lang="en-US" sz="4000" dirty="0" err="1"/>
              <a:t>steden</a:t>
            </a:r>
            <a:endParaRPr lang="en-US" sz="4000" dirty="0"/>
          </a:p>
        </p:txBody>
      </p:sp>
      <p:sp>
        <p:nvSpPr>
          <p:cNvPr id="107"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Shape 110">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098" name="Picture 2" descr="Stunning images of Hong Kong 'living cubicles' that look just like Borg  cubes | Daily Mail Online">
            <a:extLst>
              <a:ext uri="{FF2B5EF4-FFF2-40B4-BE49-F238E27FC236}">
                <a16:creationId xmlns:a16="http://schemas.microsoft.com/office/drawing/2014/main" id="{E661DD3F-E1D1-4434-A927-DAFA0AADFFC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729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485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3">
            <a:extLst>
              <a:ext uri="{FF2B5EF4-FFF2-40B4-BE49-F238E27FC236}">
                <a16:creationId xmlns:a16="http://schemas.microsoft.com/office/drawing/2014/main" id="{71ADC11C-959B-4BAC-B9D1-2B2C95858886}"/>
              </a:ext>
            </a:extLst>
          </p:cNvPr>
          <p:cNvSpPr>
            <a:spLocks noGrp="1"/>
          </p:cNvSpPr>
          <p:nvPr>
            <p:ph type="title"/>
          </p:nvPr>
        </p:nvSpPr>
        <p:spPr>
          <a:xfrm>
            <a:off x="804671" y="640263"/>
            <a:ext cx="3284331" cy="5254510"/>
          </a:xfrm>
        </p:spPr>
        <p:txBody>
          <a:bodyPr>
            <a:normAutofit/>
          </a:bodyPr>
          <a:lstStyle/>
          <a:p>
            <a:r>
              <a:rPr lang="nl-NL" sz="2400" b="1" i="0">
                <a:effectLst/>
                <a:latin typeface="Roboto"/>
              </a:rPr>
              <a:t>23. De kandidaten kunnen de opvatting dat de vrije markt gepaard gaat met dehumanisering, ecologische uitputting en financiële verstikking weergeven, toepassen, evalueren en hiervan eigen voorbeelden geven.</a:t>
            </a:r>
            <a:endParaRPr lang="nl-NL" sz="2400"/>
          </a:p>
        </p:txBody>
      </p:sp>
      <p:sp>
        <p:nvSpPr>
          <p:cNvPr id="5" name="Tijdelijke aanduiding voor inhoud 4">
            <a:extLst>
              <a:ext uri="{FF2B5EF4-FFF2-40B4-BE49-F238E27FC236}">
                <a16:creationId xmlns:a16="http://schemas.microsoft.com/office/drawing/2014/main" id="{EA72DD33-A96E-4E52-96B3-617EDA2DE825}"/>
              </a:ext>
            </a:extLst>
          </p:cNvPr>
          <p:cNvSpPr>
            <a:spLocks noGrp="1"/>
          </p:cNvSpPr>
          <p:nvPr>
            <p:ph idx="1"/>
          </p:nvPr>
        </p:nvSpPr>
        <p:spPr>
          <a:xfrm>
            <a:off x="5358384" y="640263"/>
            <a:ext cx="6028944" cy="5254510"/>
          </a:xfrm>
        </p:spPr>
        <p:txBody>
          <a:bodyPr anchor="ctr">
            <a:normAutofit/>
          </a:bodyPr>
          <a:lstStyle/>
          <a:p>
            <a:r>
              <a:rPr lang="nl-NL" sz="2200" dirty="0">
                <a:solidFill>
                  <a:schemeClr val="bg1"/>
                </a:solidFill>
              </a:rPr>
              <a:t>Hoofdstuk 6, par. 4.</a:t>
            </a:r>
          </a:p>
          <a:p>
            <a:r>
              <a:rPr lang="nl-NL" sz="2200" dirty="0">
                <a:solidFill>
                  <a:schemeClr val="bg1"/>
                </a:solidFill>
              </a:rPr>
              <a:t>Derde breuklijn: Financiële verstikking</a:t>
            </a:r>
          </a:p>
          <a:p>
            <a:pPr lvl="1"/>
            <a:r>
              <a:rPr lang="nl-NL" sz="1400" dirty="0">
                <a:solidFill>
                  <a:schemeClr val="bg1"/>
                </a:solidFill>
              </a:rPr>
              <a:t>Vertrekpunt = financieel gewin</a:t>
            </a:r>
          </a:p>
          <a:p>
            <a:pPr lvl="1"/>
            <a:r>
              <a:rPr lang="nl-NL" sz="1400" dirty="0">
                <a:solidFill>
                  <a:schemeClr val="bg1"/>
                </a:solidFill>
              </a:rPr>
              <a:t>Alles wordt een investering</a:t>
            </a:r>
          </a:p>
          <a:p>
            <a:pPr lvl="1"/>
            <a:r>
              <a:rPr lang="nl-NL" sz="1400" dirty="0" err="1">
                <a:solidFill>
                  <a:schemeClr val="bg1"/>
                </a:solidFill>
              </a:rPr>
              <a:t>What’s</a:t>
            </a:r>
            <a:r>
              <a:rPr lang="nl-NL" sz="1400" dirty="0">
                <a:solidFill>
                  <a:schemeClr val="bg1"/>
                </a:solidFill>
              </a:rPr>
              <a:t> in </a:t>
            </a:r>
            <a:r>
              <a:rPr lang="nl-NL" sz="1400" dirty="0" err="1">
                <a:solidFill>
                  <a:schemeClr val="bg1"/>
                </a:solidFill>
              </a:rPr>
              <a:t>it</a:t>
            </a:r>
            <a:r>
              <a:rPr lang="nl-NL" sz="1400" dirty="0">
                <a:solidFill>
                  <a:schemeClr val="bg1"/>
                </a:solidFill>
              </a:rPr>
              <a:t> </a:t>
            </a:r>
            <a:r>
              <a:rPr lang="nl-NL" sz="1400" dirty="0" err="1">
                <a:solidFill>
                  <a:schemeClr val="bg1"/>
                </a:solidFill>
              </a:rPr>
              <a:t>for</a:t>
            </a:r>
            <a:r>
              <a:rPr lang="nl-NL" sz="1400" dirty="0">
                <a:solidFill>
                  <a:schemeClr val="bg1"/>
                </a:solidFill>
              </a:rPr>
              <a:t> me?</a:t>
            </a:r>
          </a:p>
          <a:p>
            <a:pPr lvl="1"/>
            <a:r>
              <a:rPr lang="nl-NL" sz="1400" dirty="0">
                <a:solidFill>
                  <a:schemeClr val="bg1"/>
                </a:solidFill>
              </a:rPr>
              <a:t>Menselijke maat? </a:t>
            </a:r>
          </a:p>
          <a:p>
            <a:pPr lvl="1"/>
            <a:endParaRPr lang="nl-NL" sz="1800" dirty="0">
              <a:solidFill>
                <a:schemeClr val="bg1"/>
              </a:solidFill>
            </a:endParaRPr>
          </a:p>
          <a:p>
            <a:pPr lvl="1"/>
            <a:endParaRPr lang="nl-NL" sz="2200" dirty="0">
              <a:solidFill>
                <a:schemeClr val="bg1"/>
              </a:solidFill>
            </a:endParaRPr>
          </a:p>
          <a:p>
            <a:pPr lvl="1"/>
            <a:endParaRPr lang="nl-NL" sz="2200" dirty="0">
              <a:solidFill>
                <a:schemeClr val="bg1"/>
              </a:solidFill>
            </a:endParaRPr>
          </a:p>
        </p:txBody>
      </p:sp>
    </p:spTree>
    <p:extLst>
      <p:ext uri="{BB962C8B-B14F-4D97-AF65-F5344CB8AC3E}">
        <p14:creationId xmlns:p14="http://schemas.microsoft.com/office/powerpoint/2010/main" val="7686764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078EB4F0-E9C3-471F-9EE6-00782A6F624D}"/>
              </a:ext>
            </a:extLst>
          </p:cNvPr>
          <p:cNvSpPr>
            <a:spLocks noGrp="1"/>
          </p:cNvSpPr>
          <p:nvPr>
            <p:ph type="title"/>
          </p:nvPr>
        </p:nvSpPr>
        <p:spPr>
          <a:xfrm>
            <a:off x="8842248" y="1481328"/>
            <a:ext cx="2926080" cy="2468880"/>
          </a:xfrm>
        </p:spPr>
        <p:txBody>
          <a:bodyPr vert="horz" lIns="91440" tIns="45720" rIns="91440" bIns="45720" rtlCol="0" anchor="b">
            <a:normAutofit fontScale="90000"/>
          </a:bodyPr>
          <a:lstStyle/>
          <a:p>
            <a:r>
              <a:rPr lang="en-US" sz="4000" dirty="0" err="1"/>
              <a:t>Voorbeeld</a:t>
            </a:r>
            <a:r>
              <a:rPr lang="en-US" sz="4000" dirty="0"/>
              <a:t>: Money driven!</a:t>
            </a:r>
            <a:br>
              <a:rPr lang="en-US" sz="4000" dirty="0"/>
            </a:br>
            <a:br>
              <a:rPr lang="en-US" sz="4000" dirty="0"/>
            </a:br>
            <a:r>
              <a:rPr lang="en-US" sz="2700" dirty="0"/>
              <a:t>(</a:t>
            </a:r>
            <a:r>
              <a:rPr lang="en-US" sz="2700" dirty="0" err="1"/>
              <a:t>Transactionalisme</a:t>
            </a:r>
            <a:r>
              <a:rPr lang="en-US" sz="2700" dirty="0"/>
              <a:t>) </a:t>
            </a:r>
          </a:p>
        </p:txBody>
      </p:sp>
      <p:sp>
        <p:nvSpPr>
          <p:cNvPr id="159"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Shape 162">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124" name="Picture 4">
            <a:extLst>
              <a:ext uri="{FF2B5EF4-FFF2-40B4-BE49-F238E27FC236}">
                <a16:creationId xmlns:a16="http://schemas.microsoft.com/office/drawing/2014/main" id="{2DEB1C67-D7AF-462D-9915-A2998814B9B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726" r="5479"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38192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754</Words>
  <Application>Microsoft Office PowerPoint</Application>
  <PresentationFormat>Breedbeeld</PresentationFormat>
  <Paragraphs>77</Paragraphs>
  <Slides>15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Calibri Light</vt:lpstr>
      <vt:lpstr>Roboto</vt:lpstr>
      <vt:lpstr>Rockwell</vt:lpstr>
      <vt:lpstr>Kantoorthema</vt:lpstr>
      <vt:lpstr>23. De kandidaten kunnen de opvatting dat de vrije markt gepaard gaat met dehumanisering, ecologische uitputting en financiële verstikking weergeven, toepassen, evalueren en hiervan eigen voorbeelden geven.</vt:lpstr>
      <vt:lpstr>Voorbeeld: Appartement in Griekenland</vt:lpstr>
      <vt:lpstr>23. De kandidaten kunnen de opvatting dat de vrije markt gepaard gaat met dehumanisering, ecologische uitputting en financiële verstikking weergeven, toepassen, evalueren en hiervan eigen voorbeelden geven.</vt:lpstr>
      <vt:lpstr>Voorbeeld 1: Ruimtevaart</vt:lpstr>
      <vt:lpstr>Voorbeeld 2: Intensieve veeteelt</vt:lpstr>
      <vt:lpstr>Voorbeeld 2: Intensief onderwijs </vt:lpstr>
      <vt:lpstr>Voorbeeld 2: Intensieve steden</vt:lpstr>
      <vt:lpstr>23. De kandidaten kunnen de opvatting dat de vrije markt gepaard gaat met dehumanisering, ecologische uitputting en financiële verstikking weergeven, toepassen, evalueren en hiervan eigen voorbeelden geven.</vt:lpstr>
      <vt:lpstr>Voorbeeld: Money driven!  (Transactionalisme) </vt:lpstr>
      <vt:lpstr>24. De kandidaten kunnen uitleggen dat er met de invoering van de vrije markt een scheiding plaatsvindt tussen de private en de publieke sfeer, waarbij ook de politiek beperkt en bepaald wordt door het economisch discours.  Ze kunnen daarbij uitleggen:  – dat dit volgens Tronto leidt tot een verschraling van het morele debat in het publieke domein;  – dat zorg volgens Tronto een publieke taak is en daarom onderwerp is van politiek.</vt:lpstr>
      <vt:lpstr>1. Scheiding tussen moraal en politiek </vt:lpstr>
      <vt:lpstr>1. Scheiding tussen moraal en politiek </vt:lpstr>
      <vt:lpstr>Vrije markt &amp; zorg</vt:lpstr>
      <vt:lpstr>Voorbeeld: Uitputting en kwetsbaarheid </vt:lpstr>
      <vt:lpstr>Primaire tekst (4): Joan Tronto – Caring democracy, Markets, Equality and Justice  25. De kandidaten kunnen de neoklassieke (economische) visie dat de kwaliteit van zorg beter wordt door de vrije markt en de tegenovergestelde visie dat de vrije markt schadelijk is voor de kwaliteit van de zorg verdedigen. Daarbij kunnen zij van beide visies voorbeelden geven en de politieke implicaties van deze visies weergeven, toepassen en evalueren.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 De kandidaten kunnen de opvatting dat de vrije markt gepaard gaat met dehumanisering, ecologische uitputting en financiële verstikking weergeven, toepassen, evalueren en hiervan eigen voorbeelden geven.</dc:title>
  <dc:creator>Robert-Jan Gruijthuijzen</dc:creator>
  <cp:lastModifiedBy>Robert-Jan Gruijthuijzen</cp:lastModifiedBy>
  <cp:revision>2</cp:revision>
  <dcterms:created xsi:type="dcterms:W3CDTF">2020-10-27T09:12:08Z</dcterms:created>
  <dcterms:modified xsi:type="dcterms:W3CDTF">2020-10-27T09:19:18Z</dcterms:modified>
</cp:coreProperties>
</file>