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5F2BA9-2AA1-4437-8AAB-A691BE20F3A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68865D2-0BE7-4F90-9A1E-52C1F2F0C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2A3CDAC-3FC9-4302-B634-CC39D0F4C8C5}"/>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5" name="Tijdelijke aanduiding voor voettekst 4">
            <a:extLst>
              <a:ext uri="{FF2B5EF4-FFF2-40B4-BE49-F238E27FC236}">
                <a16:creationId xmlns:a16="http://schemas.microsoft.com/office/drawing/2014/main" id="{A957FB9D-131B-416B-83A7-18DCD6B8240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B1084EE-280A-4717-97D0-02E5A6C4740D}"/>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68192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B1EDBA-9A71-4E63-A414-A8D5D986ADE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DFF0067-FCE5-4DC6-B4C1-D5DF4189A91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B429A22-35A8-407C-A20E-B93CD2058CE3}"/>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5" name="Tijdelijke aanduiding voor voettekst 4">
            <a:extLst>
              <a:ext uri="{FF2B5EF4-FFF2-40B4-BE49-F238E27FC236}">
                <a16:creationId xmlns:a16="http://schemas.microsoft.com/office/drawing/2014/main" id="{A93F133B-2294-47A5-BA34-EF1694BD28E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7C8F18-0633-4848-BD7A-79F1F5FD8943}"/>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29141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7FF7C95-9D55-4CCD-B708-FC591CA8091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AE2AD1A-2E53-4542-A8D6-D66A00AF65F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069E6F2-5FBF-431A-87F8-0688EBD44848}"/>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5" name="Tijdelijke aanduiding voor voettekst 4">
            <a:extLst>
              <a:ext uri="{FF2B5EF4-FFF2-40B4-BE49-F238E27FC236}">
                <a16:creationId xmlns:a16="http://schemas.microsoft.com/office/drawing/2014/main" id="{E49C23AD-FC0A-4E5D-BBCF-BA8F5FB13A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670325C-B91D-40B4-B2E0-DD9562DA847D}"/>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42484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75F015-C3A2-49F3-BFF0-7D6A1552FB3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B671264-674F-4383-83C5-52180666AC2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AFB8CA-277C-411B-8435-1A62182E2DAE}"/>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5" name="Tijdelijke aanduiding voor voettekst 4">
            <a:extLst>
              <a:ext uri="{FF2B5EF4-FFF2-40B4-BE49-F238E27FC236}">
                <a16:creationId xmlns:a16="http://schemas.microsoft.com/office/drawing/2014/main" id="{686E879C-95EA-40C0-9D85-C423C6DC73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B21716F-172D-46E6-9D60-A37295250214}"/>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194089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915571-7DFD-4A33-823D-55A351B66FC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7A627BF-44DB-4DA1-A6A9-EE5EB16D2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0D2FF8D-B571-4B31-BB56-AE3CBEFC8767}"/>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5" name="Tijdelijke aanduiding voor voettekst 4">
            <a:extLst>
              <a:ext uri="{FF2B5EF4-FFF2-40B4-BE49-F238E27FC236}">
                <a16:creationId xmlns:a16="http://schemas.microsoft.com/office/drawing/2014/main" id="{F2B691DA-9062-4403-9276-FA7334C93AA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8DD3B8-AABB-4B94-9F26-3AC91D8106AD}"/>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133997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C3CA1F-1B90-4744-8769-447F8303AA5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4A0D892-38DA-472B-8C48-943B3E3F7F4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096EDA2-079A-4FEB-933E-F4A080A3C08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51DD705-AA5C-4A1E-B391-FB27A3EF954C}"/>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6" name="Tijdelijke aanduiding voor voettekst 5">
            <a:extLst>
              <a:ext uri="{FF2B5EF4-FFF2-40B4-BE49-F238E27FC236}">
                <a16:creationId xmlns:a16="http://schemas.microsoft.com/office/drawing/2014/main" id="{FA9AC8A0-629A-4313-A5F2-41DC6DC6A2A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7C52B83-AC89-48E2-9D65-EE103DED6F55}"/>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43190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FAD561-51F3-4C3C-997E-2AB6614FB20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8682E2D-4FF8-4760-AE2E-4E32DB8DD4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8733CBA-D995-4576-82A9-280AB2BF2B1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9D2DD87-ED1E-4BBD-A7E3-CECC55FD27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3439EEA-9DA6-4030-88A6-7AD0335B189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5CCF0D2-7D29-44BA-9A7F-D6542A4C0DBE}"/>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8" name="Tijdelijke aanduiding voor voettekst 7">
            <a:extLst>
              <a:ext uri="{FF2B5EF4-FFF2-40B4-BE49-F238E27FC236}">
                <a16:creationId xmlns:a16="http://schemas.microsoft.com/office/drawing/2014/main" id="{C1C49499-3F80-4CB0-A596-F2D2A1B11EB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D9CB982-511F-48C2-8C0B-5704AB0F88F0}"/>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74900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9D71C2-D380-4F1A-AD56-859B3770DF9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AB48318-B9A3-4E4F-B043-45566AE9C028}"/>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4" name="Tijdelijke aanduiding voor voettekst 3">
            <a:extLst>
              <a:ext uri="{FF2B5EF4-FFF2-40B4-BE49-F238E27FC236}">
                <a16:creationId xmlns:a16="http://schemas.microsoft.com/office/drawing/2014/main" id="{0695AC2B-205C-4151-88C1-A96F7DDBE86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A6B9016-792B-4D40-A82F-FE5299A74BAB}"/>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69511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4A629C0-0E57-4C79-A9C6-08BE68B22E0D}"/>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3" name="Tijdelijke aanduiding voor voettekst 2">
            <a:extLst>
              <a:ext uri="{FF2B5EF4-FFF2-40B4-BE49-F238E27FC236}">
                <a16:creationId xmlns:a16="http://schemas.microsoft.com/office/drawing/2014/main" id="{B5A62A29-38B4-40B5-8D24-50FF58C877A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B3309D5-AE2E-4E2D-8516-BF9EE9ADB569}"/>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15687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F1F97-EF1D-45A1-ABD4-3C131822918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1346C5E-4B26-4900-BA7F-43DB16C66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69387C3-2052-4845-AD24-94320F2598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DB0CA3B-3557-4315-80AE-0FDED552645D}"/>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6" name="Tijdelijke aanduiding voor voettekst 5">
            <a:extLst>
              <a:ext uri="{FF2B5EF4-FFF2-40B4-BE49-F238E27FC236}">
                <a16:creationId xmlns:a16="http://schemas.microsoft.com/office/drawing/2014/main" id="{714C87E5-4F7C-483C-A549-4F440A64137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C7CAFE4-2188-4289-9B5B-64C9F08B433A}"/>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31041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1FEAAF-BADF-4C76-A8AE-B1EEA376916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1E8C426-B080-42F6-857D-EBFE3573DB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36BDA0F-5F7B-473E-B896-F04634059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93EF9EC-3B56-4D6C-BF1F-B4A482DCF69D}"/>
              </a:ext>
            </a:extLst>
          </p:cNvPr>
          <p:cNvSpPr>
            <a:spLocks noGrp="1"/>
          </p:cNvSpPr>
          <p:nvPr>
            <p:ph type="dt" sz="half" idx="10"/>
          </p:nvPr>
        </p:nvSpPr>
        <p:spPr/>
        <p:txBody>
          <a:bodyPr/>
          <a:lstStyle/>
          <a:p>
            <a:fld id="{F5EB4016-FE8D-4804-85C9-4C48F72236CC}" type="datetimeFigureOut">
              <a:rPr lang="nl-NL" smtClean="0"/>
              <a:t>16-11-2020</a:t>
            </a:fld>
            <a:endParaRPr lang="nl-NL"/>
          </a:p>
        </p:txBody>
      </p:sp>
      <p:sp>
        <p:nvSpPr>
          <p:cNvPr id="6" name="Tijdelijke aanduiding voor voettekst 5">
            <a:extLst>
              <a:ext uri="{FF2B5EF4-FFF2-40B4-BE49-F238E27FC236}">
                <a16:creationId xmlns:a16="http://schemas.microsoft.com/office/drawing/2014/main" id="{547CB1C7-0C02-41F0-B617-031872721ED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B2F3DB9-2A12-4DFC-8E73-A7C45186A64E}"/>
              </a:ext>
            </a:extLst>
          </p:cNvPr>
          <p:cNvSpPr>
            <a:spLocks noGrp="1"/>
          </p:cNvSpPr>
          <p:nvPr>
            <p:ph type="sldNum" sz="quarter" idx="12"/>
          </p:nvPr>
        </p:nvSpPr>
        <p:spPr/>
        <p:txBody>
          <a:bodyPr/>
          <a:lstStyle/>
          <a:p>
            <a:fld id="{59E48328-086C-4CAB-AA23-3C07AA22179F}" type="slidenum">
              <a:rPr lang="nl-NL" smtClean="0"/>
              <a:t>‹nr.›</a:t>
            </a:fld>
            <a:endParaRPr lang="nl-NL"/>
          </a:p>
        </p:txBody>
      </p:sp>
    </p:spTree>
    <p:extLst>
      <p:ext uri="{BB962C8B-B14F-4D97-AF65-F5344CB8AC3E}">
        <p14:creationId xmlns:p14="http://schemas.microsoft.com/office/powerpoint/2010/main" val="268725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B490E11-2A9C-4AA3-8AD0-B7C0BAAAF9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148543B-6C4D-4212-8CD6-B2D84F9429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1A5BFA2-BBCA-4DDA-B7E6-6DE8125F4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B4016-FE8D-4804-85C9-4C48F72236CC}" type="datetimeFigureOut">
              <a:rPr lang="nl-NL" smtClean="0"/>
              <a:t>16-11-2020</a:t>
            </a:fld>
            <a:endParaRPr lang="nl-NL"/>
          </a:p>
        </p:txBody>
      </p:sp>
      <p:sp>
        <p:nvSpPr>
          <p:cNvPr id="5" name="Tijdelijke aanduiding voor voettekst 4">
            <a:extLst>
              <a:ext uri="{FF2B5EF4-FFF2-40B4-BE49-F238E27FC236}">
                <a16:creationId xmlns:a16="http://schemas.microsoft.com/office/drawing/2014/main" id="{95CB93CA-5C3C-4D75-8DE7-D628DED908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A6A879B-535A-408B-A427-5CA37C8361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48328-086C-4CAB-AA23-3C07AA22179F}" type="slidenum">
              <a:rPr lang="nl-NL" smtClean="0"/>
              <a:t>‹nr.›</a:t>
            </a:fld>
            <a:endParaRPr lang="nl-NL"/>
          </a:p>
        </p:txBody>
      </p:sp>
    </p:spTree>
    <p:extLst>
      <p:ext uri="{BB962C8B-B14F-4D97-AF65-F5344CB8AC3E}">
        <p14:creationId xmlns:p14="http://schemas.microsoft.com/office/powerpoint/2010/main" val="144525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0A1C335-B279-49D4-854F-E27BB4460973}"/>
              </a:ext>
            </a:extLst>
          </p:cNvPr>
          <p:cNvSpPr>
            <a:spLocks noGrp="1"/>
          </p:cNvSpPr>
          <p:nvPr>
            <p:ph type="title"/>
          </p:nvPr>
        </p:nvSpPr>
        <p:spPr>
          <a:xfrm>
            <a:off x="838201" y="624568"/>
            <a:ext cx="3351755" cy="5412920"/>
          </a:xfrm>
        </p:spPr>
        <p:txBody>
          <a:bodyPr>
            <a:normAutofit/>
          </a:bodyPr>
          <a:lstStyle/>
          <a:p>
            <a:r>
              <a:rPr lang="nl-NL" sz="2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33. De kandidaten kunnen uitleggen dat MacIntyre het deugdbegrip actualiseert met behulp van de begrippen practice, internal goods en external goods. Daarbij kunnen zij dit deugdbegrip toepassen op praktijken zoals sport, bedrijfsleven, media en onderwijs.</a:t>
            </a:r>
            <a:br>
              <a:rPr lang="nl-NL" sz="22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nl-NL" sz="2200">
              <a:solidFill>
                <a:schemeClr val="bg1"/>
              </a:solidFill>
            </a:endParaRPr>
          </a:p>
        </p:txBody>
      </p:sp>
      <p:sp>
        <p:nvSpPr>
          <p:cNvPr id="4" name="Tijdelijke aanduiding voor inhoud 3">
            <a:extLst>
              <a:ext uri="{FF2B5EF4-FFF2-40B4-BE49-F238E27FC236}">
                <a16:creationId xmlns:a16="http://schemas.microsoft.com/office/drawing/2014/main" id="{F6A1D743-9888-48AB-967A-00475ADE2724}"/>
              </a:ext>
            </a:extLst>
          </p:cNvPr>
          <p:cNvSpPr>
            <a:spLocks noGrp="1"/>
          </p:cNvSpPr>
          <p:nvPr>
            <p:ph idx="1"/>
          </p:nvPr>
        </p:nvSpPr>
        <p:spPr>
          <a:xfrm>
            <a:off x="5257800" y="542925"/>
            <a:ext cx="6096000" cy="5634038"/>
          </a:xfrm>
        </p:spPr>
        <p:txBody>
          <a:bodyPr>
            <a:normAutofit/>
          </a:bodyPr>
          <a:lstStyle/>
          <a:p>
            <a:pPr marL="514350" indent="-514350">
              <a:buAutoNum type="arabicPeriod"/>
            </a:pPr>
            <a:r>
              <a:rPr lang="nl-NL" sz="4800" dirty="0"/>
              <a:t>Deugdbegrip</a:t>
            </a:r>
          </a:p>
          <a:p>
            <a:pPr marL="514350" indent="-514350">
              <a:buAutoNum type="arabicPeriod"/>
            </a:pPr>
            <a:r>
              <a:rPr lang="nl-NL" sz="4800" dirty="0"/>
              <a:t>Praktijk</a:t>
            </a:r>
          </a:p>
          <a:p>
            <a:pPr marL="514350" indent="-514350">
              <a:buAutoNum type="arabicPeriod"/>
            </a:pPr>
            <a:r>
              <a:rPr lang="nl-NL" sz="4800" dirty="0" err="1"/>
              <a:t>Internal</a:t>
            </a:r>
            <a:r>
              <a:rPr lang="nl-NL" sz="4800" dirty="0"/>
              <a:t> </a:t>
            </a:r>
            <a:r>
              <a:rPr lang="nl-NL" sz="4800" dirty="0" err="1"/>
              <a:t>goods</a:t>
            </a:r>
            <a:endParaRPr lang="nl-NL" sz="4800" dirty="0"/>
          </a:p>
          <a:p>
            <a:pPr marL="514350" indent="-514350">
              <a:buAutoNum type="arabicPeriod"/>
            </a:pPr>
            <a:r>
              <a:rPr lang="nl-NL" sz="4800" dirty="0" err="1"/>
              <a:t>External</a:t>
            </a:r>
            <a:r>
              <a:rPr lang="nl-NL" sz="4800" dirty="0"/>
              <a:t> </a:t>
            </a:r>
            <a:r>
              <a:rPr lang="nl-NL" sz="4800" dirty="0" err="1"/>
              <a:t>goods</a:t>
            </a:r>
            <a:endParaRPr lang="nl-NL" sz="4800" dirty="0"/>
          </a:p>
          <a:p>
            <a:pPr marL="514350" indent="-514350">
              <a:buAutoNum type="arabicPeriod"/>
            </a:pPr>
            <a:r>
              <a:rPr lang="nl-NL" sz="4800" dirty="0"/>
              <a:t>Toepassing</a:t>
            </a:r>
          </a:p>
        </p:txBody>
      </p:sp>
    </p:spTree>
    <p:extLst>
      <p:ext uri="{BB962C8B-B14F-4D97-AF65-F5344CB8AC3E}">
        <p14:creationId xmlns:p14="http://schemas.microsoft.com/office/powerpoint/2010/main" val="231964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A44CB4EE-83AD-4C56-872E-1E3F03E70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9255E12D-D5B1-4FC4-8749-1071889607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2164" y="-1"/>
            <a:ext cx="759618" cy="6858000"/>
          </a:xfrm>
          <a:custGeom>
            <a:avLst/>
            <a:gdLst>
              <a:gd name="connsiteX0" fmla="*/ 2273 w 759618"/>
              <a:gd name="connsiteY0" fmla="*/ 0 h 6858000"/>
              <a:gd name="connsiteX1" fmla="*/ 759617 w 759618"/>
              <a:gd name="connsiteY1" fmla="*/ 0 h 6858000"/>
              <a:gd name="connsiteX2" fmla="*/ 759617 w 759618"/>
              <a:gd name="connsiteY2" fmla="*/ 1613807 h 6858000"/>
              <a:gd name="connsiteX3" fmla="*/ 759618 w 759618"/>
              <a:gd name="connsiteY3" fmla="*/ 1613808 h 6858000"/>
              <a:gd name="connsiteX4" fmla="*/ 759618 w 759618"/>
              <a:gd name="connsiteY4" fmla="*/ 6858000 h 6858000"/>
              <a:gd name="connsiteX5" fmla="*/ 0 w 759618"/>
              <a:gd name="connsiteY5" fmla="*/ 6391227 h 6858000"/>
              <a:gd name="connsiteX6" fmla="*/ 0 w 759618"/>
              <a:gd name="connsiteY6" fmla="*/ 1147035 h 6858000"/>
              <a:gd name="connsiteX7" fmla="*/ 2273 w 759618"/>
              <a:gd name="connsiteY7" fmla="*/ 11484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618" h="6858000">
                <a:moveTo>
                  <a:pt x="2273" y="0"/>
                </a:moveTo>
                <a:lnTo>
                  <a:pt x="759617" y="0"/>
                </a:lnTo>
                <a:lnTo>
                  <a:pt x="759617" y="1613807"/>
                </a:lnTo>
                <a:lnTo>
                  <a:pt x="759618" y="1613808"/>
                </a:lnTo>
                <a:lnTo>
                  <a:pt x="759618" y="6858000"/>
                </a:lnTo>
                <a:lnTo>
                  <a:pt x="0" y="6391227"/>
                </a:lnTo>
                <a:lnTo>
                  <a:pt x="0" y="1147035"/>
                </a:lnTo>
                <a:lnTo>
                  <a:pt x="2273" y="1148432"/>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39" name="Freeform 7">
            <a:extLst>
              <a:ext uri="{FF2B5EF4-FFF2-40B4-BE49-F238E27FC236}">
                <a16:creationId xmlns:a16="http://schemas.microsoft.com/office/drawing/2014/main" id="{9B20A794-0515-443F-9764-44A6569EC3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879652"/>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1026" name="Picture 2" descr="Aristoteles - Wikipedia">
            <a:extLst>
              <a:ext uri="{FF2B5EF4-FFF2-40B4-BE49-F238E27FC236}">
                <a16:creationId xmlns:a16="http://schemas.microsoft.com/office/drawing/2014/main" id="{F7CCD169-2F2B-44BE-9C84-648E2CCA7E8A}"/>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r="3" b="958"/>
          <a:stretch/>
        </p:blipFill>
        <p:spPr bwMode="auto">
          <a:xfrm>
            <a:off x="1" y="1"/>
            <a:ext cx="4634682" cy="6141008"/>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8">
            <a:extLst>
              <a:ext uri="{FF2B5EF4-FFF2-40B4-BE49-F238E27FC236}">
                <a16:creationId xmlns:a16="http://schemas.microsoft.com/office/drawing/2014/main" id="{A9CE15CA-2228-4197-93B9-E41A1DC42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
            <a:ext cx="7287170" cy="6857999"/>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78C2F56E-23B9-415A-B0EC-0125601A319E}"/>
              </a:ext>
            </a:extLst>
          </p:cNvPr>
          <p:cNvSpPr>
            <a:spLocks noGrp="1"/>
          </p:cNvSpPr>
          <p:nvPr>
            <p:ph type="title"/>
          </p:nvPr>
        </p:nvSpPr>
        <p:spPr>
          <a:xfrm>
            <a:off x="5552841" y="643465"/>
            <a:ext cx="5840770" cy="1779626"/>
          </a:xfrm>
        </p:spPr>
        <p:txBody>
          <a:bodyPr vert="horz" lIns="91440" tIns="45720" rIns="91440" bIns="45720" rtlCol="0" anchor="ctr">
            <a:normAutofit/>
          </a:bodyPr>
          <a:lstStyle/>
          <a:p>
            <a:r>
              <a:rPr lang="en-US" sz="4000">
                <a:solidFill>
                  <a:srgbClr val="FFFFFF"/>
                </a:solidFill>
              </a:rPr>
              <a:t>1. Deugdbegrip</a:t>
            </a:r>
          </a:p>
        </p:txBody>
      </p:sp>
      <p:sp>
        <p:nvSpPr>
          <p:cNvPr id="5" name="Tijdelijke aanduiding voor inhoud 4">
            <a:extLst>
              <a:ext uri="{FF2B5EF4-FFF2-40B4-BE49-F238E27FC236}">
                <a16:creationId xmlns:a16="http://schemas.microsoft.com/office/drawing/2014/main" id="{3C40DEB7-112B-40C0-9207-4DCB3BC6A499}"/>
              </a:ext>
            </a:extLst>
          </p:cNvPr>
          <p:cNvSpPr>
            <a:spLocks noGrp="1"/>
          </p:cNvSpPr>
          <p:nvPr>
            <p:ph sz="half" idx="2"/>
          </p:nvPr>
        </p:nvSpPr>
        <p:spPr>
          <a:xfrm>
            <a:off x="5552840" y="2518012"/>
            <a:ext cx="5840770" cy="3622997"/>
          </a:xfrm>
        </p:spPr>
        <p:txBody>
          <a:bodyPr vert="horz" lIns="91440" tIns="45720" rIns="91440" bIns="45720" rtlCol="0" anchor="t">
            <a:normAutofit/>
          </a:bodyPr>
          <a:lstStyle/>
          <a:p>
            <a:pPr marL="0"/>
            <a:r>
              <a:rPr lang="en-US" sz="1700">
                <a:solidFill>
                  <a:srgbClr val="FEFFFF"/>
                </a:solidFill>
              </a:rPr>
              <a:t>Doel: gericht op het algemeen belang</a:t>
            </a:r>
          </a:p>
          <a:p>
            <a:pPr marL="0"/>
            <a:r>
              <a:rPr lang="en-US" sz="1700">
                <a:solidFill>
                  <a:srgbClr val="FEFFFF"/>
                </a:solidFill>
              </a:rPr>
              <a:t>Middenpositie</a:t>
            </a:r>
          </a:p>
          <a:p>
            <a:pPr marL="0"/>
            <a:r>
              <a:rPr lang="en-US" sz="1700">
                <a:solidFill>
                  <a:srgbClr val="FEFFFF"/>
                </a:solidFill>
              </a:rPr>
              <a:t>Zoeken naar het juiste midden</a:t>
            </a:r>
          </a:p>
          <a:p>
            <a:pPr marL="0"/>
            <a:r>
              <a:rPr lang="en-US" sz="1700">
                <a:solidFill>
                  <a:srgbClr val="FEFFFF"/>
                </a:solidFill>
              </a:rPr>
              <a:t>Contextafhankelijk </a:t>
            </a:r>
          </a:p>
          <a:p>
            <a:pPr marL="0"/>
            <a:endParaRPr lang="en-US" sz="1700">
              <a:solidFill>
                <a:srgbClr val="FEFFFF"/>
              </a:solidFill>
            </a:endParaRPr>
          </a:p>
          <a:p>
            <a:pPr marL="0"/>
            <a:r>
              <a:rPr lang="en-US" sz="1700" i="1">
                <a:solidFill>
                  <a:srgbClr val="FEFFFF"/>
                </a:solidFill>
                <a:effectLst/>
              </a:rPr>
              <a:t>“De deugd is een intentionele houding (waarin we ons handelingen voornemen), die in het midden ligt voor onszelf, en wel een midden zoals dat redelijk wordt bepaald, dat wil zeggen volgens een redelijkheid waarmee iemand met praktische wijsheid dat zou doen”</a:t>
            </a:r>
            <a:r>
              <a:rPr lang="en-US" sz="1700">
                <a:solidFill>
                  <a:srgbClr val="FEFFFF"/>
                </a:solidFill>
                <a:effectLst/>
              </a:rPr>
              <a:t> (Aristoteles)</a:t>
            </a:r>
            <a:br>
              <a:rPr lang="en-US" sz="1700">
                <a:solidFill>
                  <a:srgbClr val="FEFFFF"/>
                </a:solidFill>
                <a:effectLst/>
              </a:rPr>
            </a:br>
            <a:r>
              <a:rPr lang="en-US" sz="1700">
                <a:solidFill>
                  <a:srgbClr val="FEFFFF"/>
                </a:solidFill>
                <a:effectLst/>
              </a:rPr>
              <a:t>(EN 1106b36-1107a2) (p. 69 uit HGL)</a:t>
            </a:r>
            <a:br>
              <a:rPr lang="en-US" sz="1700">
                <a:solidFill>
                  <a:srgbClr val="FEFFFF"/>
                </a:solidFill>
                <a:effectLst/>
              </a:rPr>
            </a:br>
            <a:endParaRPr lang="en-US" sz="1700">
              <a:solidFill>
                <a:srgbClr val="FEFFFF"/>
              </a:solidFill>
            </a:endParaRPr>
          </a:p>
        </p:txBody>
      </p:sp>
    </p:spTree>
    <p:extLst>
      <p:ext uri="{BB962C8B-B14F-4D97-AF65-F5344CB8AC3E}">
        <p14:creationId xmlns:p14="http://schemas.microsoft.com/office/powerpoint/2010/main" val="4202824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4499DFD-A269-4EDA-82DE-EBD50D0047BA}"/>
              </a:ext>
            </a:extLst>
          </p:cNvPr>
          <p:cNvSpPr>
            <a:spLocks noGrp="1"/>
          </p:cNvSpPr>
          <p:nvPr>
            <p:ph type="title"/>
          </p:nvPr>
        </p:nvSpPr>
        <p:spPr/>
        <p:txBody>
          <a:bodyPr/>
          <a:lstStyle/>
          <a:p>
            <a:r>
              <a:rPr lang="nl-NL" dirty="0"/>
              <a:t>2. Praktijk (1/2)</a:t>
            </a:r>
          </a:p>
        </p:txBody>
      </p:sp>
      <p:sp>
        <p:nvSpPr>
          <p:cNvPr id="7" name="Tijdelijke aanduiding voor tekst 6">
            <a:extLst>
              <a:ext uri="{FF2B5EF4-FFF2-40B4-BE49-F238E27FC236}">
                <a16:creationId xmlns:a16="http://schemas.microsoft.com/office/drawing/2014/main" id="{20B46108-E688-46FB-A611-38DA31E6A06C}"/>
              </a:ext>
            </a:extLst>
          </p:cNvPr>
          <p:cNvSpPr>
            <a:spLocks noGrp="1"/>
          </p:cNvSpPr>
          <p:nvPr>
            <p:ph type="body" idx="1"/>
          </p:nvPr>
        </p:nvSpPr>
        <p:spPr/>
        <p:txBody>
          <a:bodyPr/>
          <a:lstStyle/>
          <a:p>
            <a:r>
              <a:rPr lang="nl-NL" dirty="0"/>
              <a:t>Kant</a:t>
            </a:r>
          </a:p>
        </p:txBody>
      </p:sp>
      <p:sp>
        <p:nvSpPr>
          <p:cNvPr id="6" name="Tijdelijke aanduiding voor inhoud 5">
            <a:extLst>
              <a:ext uri="{FF2B5EF4-FFF2-40B4-BE49-F238E27FC236}">
                <a16:creationId xmlns:a16="http://schemas.microsoft.com/office/drawing/2014/main" id="{E87D5D76-EBCC-4E60-A708-445816F78782}"/>
              </a:ext>
            </a:extLst>
          </p:cNvPr>
          <p:cNvSpPr>
            <a:spLocks noGrp="1"/>
          </p:cNvSpPr>
          <p:nvPr>
            <p:ph sz="half" idx="2"/>
          </p:nvPr>
        </p:nvSpPr>
        <p:spPr/>
        <p:txBody>
          <a:bodyPr>
            <a:normAutofit lnSpcReduction="10000"/>
          </a:bodyPr>
          <a:lstStyle/>
          <a:p>
            <a:r>
              <a:rPr lang="nl-NL" dirty="0"/>
              <a:t>Contextafhankelijk. </a:t>
            </a:r>
          </a:p>
          <a:p>
            <a:r>
              <a:rPr lang="nl-NL" dirty="0"/>
              <a:t>Iedere context heeft een eigen “juiste midden”. </a:t>
            </a:r>
          </a:p>
          <a:p>
            <a:r>
              <a:rPr lang="nl-NL" dirty="0" err="1"/>
              <a:t>Kantiaanse</a:t>
            </a:r>
            <a:r>
              <a:rPr lang="nl-NL" dirty="0"/>
              <a:t> categorische imperatief is een product van de moderniteit</a:t>
            </a:r>
          </a:p>
          <a:p>
            <a:r>
              <a:rPr lang="nl-NL" dirty="0"/>
              <a:t>Categorische imperatief is niet universeel, maar tijd-/plaats-/contextafhankelijk.</a:t>
            </a:r>
          </a:p>
          <a:p>
            <a:endParaRPr lang="nl-NL" dirty="0"/>
          </a:p>
        </p:txBody>
      </p:sp>
      <p:sp>
        <p:nvSpPr>
          <p:cNvPr id="8" name="Tijdelijke aanduiding voor tekst 7">
            <a:extLst>
              <a:ext uri="{FF2B5EF4-FFF2-40B4-BE49-F238E27FC236}">
                <a16:creationId xmlns:a16="http://schemas.microsoft.com/office/drawing/2014/main" id="{B863A61F-6C7F-47C5-8F13-EFCEA0757318}"/>
              </a:ext>
            </a:extLst>
          </p:cNvPr>
          <p:cNvSpPr>
            <a:spLocks noGrp="1"/>
          </p:cNvSpPr>
          <p:nvPr>
            <p:ph type="body" sz="quarter" idx="3"/>
          </p:nvPr>
        </p:nvSpPr>
        <p:spPr/>
        <p:txBody>
          <a:bodyPr/>
          <a:lstStyle/>
          <a:p>
            <a:r>
              <a:rPr lang="nl-NL" dirty="0"/>
              <a:t>Aristoteles/</a:t>
            </a:r>
            <a:r>
              <a:rPr lang="nl-NL" dirty="0" err="1"/>
              <a:t>MacIntyre</a:t>
            </a:r>
            <a:endParaRPr lang="nl-NL" dirty="0"/>
          </a:p>
        </p:txBody>
      </p:sp>
      <p:sp>
        <p:nvSpPr>
          <p:cNvPr id="9" name="Tijdelijke aanduiding voor inhoud 8">
            <a:extLst>
              <a:ext uri="{FF2B5EF4-FFF2-40B4-BE49-F238E27FC236}">
                <a16:creationId xmlns:a16="http://schemas.microsoft.com/office/drawing/2014/main" id="{A2D68427-05C9-484C-AC65-CC88C1B3AF6D}"/>
              </a:ext>
            </a:extLst>
          </p:cNvPr>
          <p:cNvSpPr>
            <a:spLocks noGrp="1"/>
          </p:cNvSpPr>
          <p:nvPr>
            <p:ph sz="quarter" idx="4"/>
          </p:nvPr>
        </p:nvSpPr>
        <p:spPr/>
        <p:txBody>
          <a:bodyPr>
            <a:normAutofit lnSpcReduction="10000"/>
          </a:bodyPr>
          <a:lstStyle/>
          <a:p>
            <a:r>
              <a:rPr lang="nl-NL" dirty="0"/>
              <a:t>Kritiek op categorisch imperatief (handel zodanig dat je handeling een algemene wet zou kunnen zijn). </a:t>
            </a:r>
          </a:p>
          <a:p>
            <a:pPr lvl="1"/>
            <a:r>
              <a:rPr lang="nl-NL" dirty="0"/>
              <a:t>Ik ben diegene die handelt en deze handeling is dus subjectief (geen basis voor een algemene wet)</a:t>
            </a:r>
          </a:p>
          <a:p>
            <a:pPr lvl="1"/>
            <a:r>
              <a:rPr lang="nl-NL" dirty="0"/>
              <a:t>De algemene wet is meer een technisch gegeven: Als ik weet wat juist is, dan moet dat een algemene wet worden. </a:t>
            </a:r>
          </a:p>
        </p:txBody>
      </p:sp>
    </p:spTree>
    <p:extLst>
      <p:ext uri="{BB962C8B-B14F-4D97-AF65-F5344CB8AC3E}">
        <p14:creationId xmlns:p14="http://schemas.microsoft.com/office/powerpoint/2010/main" val="692940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4499DFD-A269-4EDA-82DE-EBD50D0047BA}"/>
              </a:ext>
            </a:extLst>
          </p:cNvPr>
          <p:cNvSpPr>
            <a:spLocks noGrp="1"/>
          </p:cNvSpPr>
          <p:nvPr>
            <p:ph type="title"/>
          </p:nvPr>
        </p:nvSpPr>
        <p:spPr/>
        <p:txBody>
          <a:bodyPr/>
          <a:lstStyle/>
          <a:p>
            <a:r>
              <a:rPr lang="nl-NL" dirty="0"/>
              <a:t>2. Praktijk (2/2)</a:t>
            </a:r>
          </a:p>
        </p:txBody>
      </p:sp>
      <p:sp>
        <p:nvSpPr>
          <p:cNvPr id="8" name="Tijdelijke aanduiding voor tekst 7">
            <a:extLst>
              <a:ext uri="{FF2B5EF4-FFF2-40B4-BE49-F238E27FC236}">
                <a16:creationId xmlns:a16="http://schemas.microsoft.com/office/drawing/2014/main" id="{B863A61F-6C7F-47C5-8F13-EFCEA0757318}"/>
              </a:ext>
            </a:extLst>
          </p:cNvPr>
          <p:cNvSpPr>
            <a:spLocks noGrp="1"/>
          </p:cNvSpPr>
          <p:nvPr>
            <p:ph type="body" sz="quarter" idx="3"/>
          </p:nvPr>
        </p:nvSpPr>
        <p:spPr/>
        <p:txBody>
          <a:bodyPr/>
          <a:lstStyle/>
          <a:p>
            <a:r>
              <a:rPr lang="nl-NL" dirty="0"/>
              <a:t>Mens</a:t>
            </a:r>
          </a:p>
        </p:txBody>
      </p:sp>
      <p:sp>
        <p:nvSpPr>
          <p:cNvPr id="9" name="Tijdelijke aanduiding voor inhoud 8">
            <a:extLst>
              <a:ext uri="{FF2B5EF4-FFF2-40B4-BE49-F238E27FC236}">
                <a16:creationId xmlns:a16="http://schemas.microsoft.com/office/drawing/2014/main" id="{A2D68427-05C9-484C-AC65-CC88C1B3AF6D}"/>
              </a:ext>
            </a:extLst>
          </p:cNvPr>
          <p:cNvSpPr>
            <a:spLocks noGrp="1"/>
          </p:cNvSpPr>
          <p:nvPr>
            <p:ph sz="quarter" idx="4"/>
          </p:nvPr>
        </p:nvSpPr>
        <p:spPr/>
        <p:txBody>
          <a:bodyPr>
            <a:normAutofit/>
          </a:bodyPr>
          <a:lstStyle/>
          <a:p>
            <a:r>
              <a:rPr lang="nl-NL" dirty="0"/>
              <a:t>Staat in de praktijk</a:t>
            </a:r>
          </a:p>
          <a:p>
            <a:r>
              <a:rPr lang="nl-NL" dirty="0"/>
              <a:t>In ruimte </a:t>
            </a:r>
          </a:p>
          <a:p>
            <a:r>
              <a:rPr lang="nl-NL" dirty="0"/>
              <a:t>In tijd</a:t>
            </a:r>
          </a:p>
          <a:p>
            <a:r>
              <a:rPr lang="nl-NL" dirty="0"/>
              <a:t>Oefenen in ruimte en tijd</a:t>
            </a:r>
          </a:p>
          <a:p>
            <a:r>
              <a:rPr lang="nl-NL" dirty="0"/>
              <a:t>Praktische wijsheid</a:t>
            </a:r>
          </a:p>
        </p:txBody>
      </p:sp>
      <p:sp>
        <p:nvSpPr>
          <p:cNvPr id="7" name="Tijdelijke aanduiding voor tekst 6">
            <a:extLst>
              <a:ext uri="{FF2B5EF4-FFF2-40B4-BE49-F238E27FC236}">
                <a16:creationId xmlns:a16="http://schemas.microsoft.com/office/drawing/2014/main" id="{20B46108-E688-46FB-A611-38DA31E6A06C}"/>
              </a:ext>
            </a:extLst>
          </p:cNvPr>
          <p:cNvSpPr>
            <a:spLocks noGrp="1"/>
          </p:cNvSpPr>
          <p:nvPr>
            <p:ph type="body" idx="1"/>
          </p:nvPr>
        </p:nvSpPr>
        <p:spPr/>
        <p:txBody>
          <a:bodyPr/>
          <a:lstStyle/>
          <a:p>
            <a:r>
              <a:rPr lang="nl-NL" dirty="0"/>
              <a:t>Context</a:t>
            </a:r>
          </a:p>
        </p:txBody>
      </p:sp>
      <p:sp>
        <p:nvSpPr>
          <p:cNvPr id="6" name="Tijdelijke aanduiding voor inhoud 5">
            <a:extLst>
              <a:ext uri="{FF2B5EF4-FFF2-40B4-BE49-F238E27FC236}">
                <a16:creationId xmlns:a16="http://schemas.microsoft.com/office/drawing/2014/main" id="{E87D5D76-EBCC-4E60-A708-445816F78782}"/>
              </a:ext>
            </a:extLst>
          </p:cNvPr>
          <p:cNvSpPr>
            <a:spLocks noGrp="1"/>
          </p:cNvSpPr>
          <p:nvPr>
            <p:ph sz="half" idx="2"/>
          </p:nvPr>
        </p:nvSpPr>
        <p:spPr/>
        <p:txBody>
          <a:bodyPr>
            <a:normAutofit/>
          </a:bodyPr>
          <a:lstStyle/>
          <a:p>
            <a:r>
              <a:rPr lang="nl-NL" dirty="0"/>
              <a:t>Oefenen</a:t>
            </a:r>
          </a:p>
          <a:p>
            <a:r>
              <a:rPr lang="nl-NL" dirty="0"/>
              <a:t>Moreel kompas (geeft richting)</a:t>
            </a:r>
          </a:p>
          <a:p>
            <a:r>
              <a:rPr lang="nl-NL" dirty="0"/>
              <a:t>Oefenen altijd in een context </a:t>
            </a:r>
          </a:p>
          <a:p>
            <a:r>
              <a:rPr lang="nl-NL" dirty="0"/>
              <a:t>Ruimte</a:t>
            </a:r>
          </a:p>
          <a:p>
            <a:r>
              <a:rPr lang="nl-NL" dirty="0"/>
              <a:t>Tijd</a:t>
            </a:r>
          </a:p>
        </p:txBody>
      </p:sp>
    </p:spTree>
    <p:extLst>
      <p:ext uri="{BB962C8B-B14F-4D97-AF65-F5344CB8AC3E}">
        <p14:creationId xmlns:p14="http://schemas.microsoft.com/office/powerpoint/2010/main" val="140164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2B7C1A0-D9BD-422C-BC89-001588072D18}"/>
              </a:ext>
            </a:extLst>
          </p:cNvPr>
          <p:cNvSpPr>
            <a:spLocks noGrp="1"/>
          </p:cNvSpPr>
          <p:nvPr>
            <p:ph type="title"/>
          </p:nvPr>
        </p:nvSpPr>
        <p:spPr>
          <a:xfrm>
            <a:off x="838200" y="1412488"/>
            <a:ext cx="2899189" cy="4363844"/>
          </a:xfrm>
        </p:spPr>
        <p:txBody>
          <a:bodyPr anchor="t">
            <a:normAutofit/>
          </a:bodyPr>
          <a:lstStyle/>
          <a:p>
            <a:r>
              <a:rPr lang="nl-NL" sz="4000">
                <a:solidFill>
                  <a:srgbClr val="FFFFFF"/>
                </a:solidFill>
              </a:rPr>
              <a:t>3. Internal goods</a:t>
            </a:r>
          </a:p>
        </p:txBody>
      </p:sp>
      <p:sp>
        <p:nvSpPr>
          <p:cNvPr id="7" name="Tijdelijke aanduiding voor inhoud 6">
            <a:extLst>
              <a:ext uri="{FF2B5EF4-FFF2-40B4-BE49-F238E27FC236}">
                <a16:creationId xmlns:a16="http://schemas.microsoft.com/office/drawing/2014/main" id="{BD6CE287-B942-4FAA-9681-2F49DBC4A80F}"/>
              </a:ext>
            </a:extLst>
          </p:cNvPr>
          <p:cNvSpPr>
            <a:spLocks noGrp="1"/>
          </p:cNvSpPr>
          <p:nvPr>
            <p:ph sz="half" idx="1"/>
          </p:nvPr>
        </p:nvSpPr>
        <p:spPr>
          <a:xfrm>
            <a:off x="4380855" y="1412489"/>
            <a:ext cx="3427283" cy="4363844"/>
          </a:xfrm>
        </p:spPr>
        <p:txBody>
          <a:bodyPr>
            <a:normAutofit/>
          </a:bodyPr>
          <a:lstStyle/>
          <a:p>
            <a:r>
              <a:rPr lang="nl-NL" sz="2000"/>
              <a:t>Oefening baart kunst</a:t>
            </a:r>
          </a:p>
          <a:p>
            <a:r>
              <a:rPr lang="nl-NL" sz="2000"/>
              <a:t>Oefenen in het zoeken naar het juiste midden is de weg waardoor mensen steeds dichter bij het juiste midden komen.</a:t>
            </a:r>
          </a:p>
          <a:p>
            <a:endParaRPr lang="nl-NL" sz="2000"/>
          </a:p>
          <a:p>
            <a:endParaRPr lang="nl-NL" sz="2000"/>
          </a:p>
          <a:p>
            <a:r>
              <a:rPr lang="nl-NL" sz="2000"/>
              <a:t>Deugd: gericht op het goede als algemeen belang!!  </a:t>
            </a:r>
          </a:p>
          <a:p>
            <a:endParaRPr lang="nl-NL" sz="2000"/>
          </a:p>
        </p:txBody>
      </p:sp>
      <p:cxnSp>
        <p:nvCxnSpPr>
          <p:cNvPr id="15" name="Straight Connector 14">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Tijdelijke aanduiding voor inhoud 7">
            <a:extLst>
              <a:ext uri="{FF2B5EF4-FFF2-40B4-BE49-F238E27FC236}">
                <a16:creationId xmlns:a16="http://schemas.microsoft.com/office/drawing/2014/main" id="{5495D9B3-4334-436A-8286-075290E81583}"/>
              </a:ext>
            </a:extLst>
          </p:cNvPr>
          <p:cNvSpPr>
            <a:spLocks noGrp="1"/>
          </p:cNvSpPr>
          <p:nvPr>
            <p:ph sz="half" idx="2"/>
          </p:nvPr>
        </p:nvSpPr>
        <p:spPr>
          <a:xfrm>
            <a:off x="8451604" y="1412489"/>
            <a:ext cx="3197701" cy="4363844"/>
          </a:xfrm>
        </p:spPr>
        <p:txBody>
          <a:bodyPr>
            <a:normAutofit/>
          </a:bodyPr>
          <a:lstStyle/>
          <a:p>
            <a:r>
              <a:rPr lang="nl-NL" sz="2000" dirty="0"/>
              <a:t>Vertrouwen ontwikkelen</a:t>
            </a:r>
          </a:p>
          <a:p>
            <a:r>
              <a:rPr lang="nl-NL" sz="2000" dirty="0"/>
              <a:t>Ervaring ontwikkelen</a:t>
            </a:r>
          </a:p>
          <a:p>
            <a:r>
              <a:rPr lang="nl-NL" sz="2000" dirty="0"/>
              <a:t>Van binnenuit (</a:t>
            </a:r>
            <a:r>
              <a:rPr lang="nl-NL" sz="2000" dirty="0" err="1"/>
              <a:t>internal</a:t>
            </a:r>
            <a:r>
              <a:rPr lang="nl-NL" sz="2000" dirty="0"/>
              <a:t>)</a:t>
            </a:r>
          </a:p>
          <a:p>
            <a:r>
              <a:rPr lang="nl-NL" sz="2000" dirty="0"/>
              <a:t>Expertise groeit </a:t>
            </a:r>
          </a:p>
          <a:p>
            <a:r>
              <a:rPr lang="nl-NL" sz="2000" dirty="0"/>
              <a:t>Experts bepalen kwaliteitseisen</a:t>
            </a:r>
          </a:p>
          <a:p>
            <a:endParaRPr lang="nl-NL" sz="2000" dirty="0"/>
          </a:p>
          <a:p>
            <a:r>
              <a:rPr lang="nl-NL" sz="2000" dirty="0"/>
              <a:t>Experts zoeken naar de goede kwaliteitseisen voor iedereen in de context!</a:t>
            </a:r>
          </a:p>
        </p:txBody>
      </p:sp>
    </p:spTree>
    <p:extLst>
      <p:ext uri="{BB962C8B-B14F-4D97-AF65-F5344CB8AC3E}">
        <p14:creationId xmlns:p14="http://schemas.microsoft.com/office/powerpoint/2010/main" val="3949044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15">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64A58E18-B3F7-4E8C-91F0-B457484B4048}"/>
              </a:ext>
            </a:extLst>
          </p:cNvPr>
          <p:cNvSpPr>
            <a:spLocks noGrp="1"/>
          </p:cNvSpPr>
          <p:nvPr>
            <p:ph type="title"/>
          </p:nvPr>
        </p:nvSpPr>
        <p:spPr>
          <a:xfrm>
            <a:off x="934872" y="982272"/>
            <a:ext cx="3388419" cy="4560970"/>
          </a:xfrm>
        </p:spPr>
        <p:txBody>
          <a:bodyPr>
            <a:normAutofit/>
          </a:bodyPr>
          <a:lstStyle/>
          <a:p>
            <a:r>
              <a:rPr lang="nl-NL" sz="4000">
                <a:solidFill>
                  <a:srgbClr val="FFFFFF"/>
                </a:solidFill>
              </a:rPr>
              <a:t>4. External goods</a:t>
            </a:r>
          </a:p>
        </p:txBody>
      </p:sp>
      <p:sp>
        <p:nvSpPr>
          <p:cNvPr id="2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ijdelijke aanduiding voor inhoud 4">
            <a:extLst>
              <a:ext uri="{FF2B5EF4-FFF2-40B4-BE49-F238E27FC236}">
                <a16:creationId xmlns:a16="http://schemas.microsoft.com/office/drawing/2014/main" id="{257D2DCB-9AC8-4D5C-85A3-951D99EC09AF}"/>
              </a:ext>
            </a:extLst>
          </p:cNvPr>
          <p:cNvSpPr>
            <a:spLocks noGrp="1"/>
          </p:cNvSpPr>
          <p:nvPr>
            <p:ph idx="1"/>
          </p:nvPr>
        </p:nvSpPr>
        <p:spPr>
          <a:xfrm>
            <a:off x="5221862" y="1719618"/>
            <a:ext cx="5948831" cy="4334629"/>
          </a:xfrm>
        </p:spPr>
        <p:txBody>
          <a:bodyPr anchor="ctr">
            <a:normAutofit/>
          </a:bodyPr>
          <a:lstStyle/>
          <a:p>
            <a:r>
              <a:rPr lang="nl-NL" sz="2400" dirty="0">
                <a:solidFill>
                  <a:srgbClr val="FEFFFF"/>
                </a:solidFill>
              </a:rPr>
              <a:t>Niet gericht op het goede in het algemeen belang</a:t>
            </a:r>
          </a:p>
          <a:p>
            <a:r>
              <a:rPr lang="nl-NL" sz="2400" dirty="0" err="1">
                <a:solidFill>
                  <a:srgbClr val="FEFFFF"/>
                </a:solidFill>
              </a:rPr>
              <a:t>Goods</a:t>
            </a:r>
            <a:r>
              <a:rPr lang="nl-NL" sz="2400" dirty="0">
                <a:solidFill>
                  <a:srgbClr val="FEFFFF"/>
                </a:solidFill>
              </a:rPr>
              <a:t> die buiten de context vallen:</a:t>
            </a:r>
          </a:p>
          <a:p>
            <a:pPr lvl="1"/>
            <a:r>
              <a:rPr lang="nl-NL" dirty="0">
                <a:solidFill>
                  <a:srgbClr val="FEFFFF"/>
                </a:solidFill>
              </a:rPr>
              <a:t>Geld</a:t>
            </a:r>
          </a:p>
          <a:p>
            <a:pPr lvl="1"/>
            <a:r>
              <a:rPr lang="nl-NL" dirty="0">
                <a:solidFill>
                  <a:srgbClr val="FEFFFF"/>
                </a:solidFill>
              </a:rPr>
              <a:t>Middelen</a:t>
            </a:r>
          </a:p>
          <a:p>
            <a:pPr lvl="1"/>
            <a:r>
              <a:rPr lang="nl-NL" dirty="0">
                <a:solidFill>
                  <a:srgbClr val="FEFFFF"/>
                </a:solidFill>
              </a:rPr>
              <a:t>Waardering</a:t>
            </a:r>
          </a:p>
          <a:p>
            <a:pPr lvl="1"/>
            <a:r>
              <a:rPr lang="nl-NL" dirty="0">
                <a:solidFill>
                  <a:srgbClr val="FEFFFF"/>
                </a:solidFill>
              </a:rPr>
              <a:t>Hoge punten</a:t>
            </a:r>
          </a:p>
          <a:p>
            <a:pPr lvl="1"/>
            <a:endParaRPr lang="nl-NL" dirty="0">
              <a:solidFill>
                <a:srgbClr val="FEFFFF"/>
              </a:solidFill>
            </a:endParaRPr>
          </a:p>
        </p:txBody>
      </p:sp>
    </p:spTree>
    <p:extLst>
      <p:ext uri="{BB962C8B-B14F-4D97-AF65-F5344CB8AC3E}">
        <p14:creationId xmlns:p14="http://schemas.microsoft.com/office/powerpoint/2010/main" val="236074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845F589-C3D0-4FD3-B7EF-FBEAD4FA3205}"/>
              </a:ext>
            </a:extLst>
          </p:cNvPr>
          <p:cNvSpPr>
            <a:spLocks noGrp="1"/>
          </p:cNvSpPr>
          <p:nvPr>
            <p:ph type="title"/>
          </p:nvPr>
        </p:nvSpPr>
        <p:spPr>
          <a:xfrm>
            <a:off x="838200" y="562271"/>
            <a:ext cx="10515600" cy="1128417"/>
          </a:xfrm>
        </p:spPr>
        <p:txBody>
          <a:bodyPr vert="horz" lIns="91440" tIns="45720" rIns="91440" bIns="45720" rtlCol="0" anchor="ctr">
            <a:normAutofit/>
          </a:bodyPr>
          <a:lstStyle/>
          <a:p>
            <a:r>
              <a:rPr lang="en-US" sz="5200"/>
              <a:t>5. Toepassing</a:t>
            </a:r>
          </a:p>
        </p:txBody>
      </p:sp>
      <p:pic>
        <p:nvPicPr>
          <p:cNvPr id="2050" name="Picture 2">
            <a:extLst>
              <a:ext uri="{FF2B5EF4-FFF2-40B4-BE49-F238E27FC236}">
                <a16:creationId xmlns:a16="http://schemas.microsoft.com/office/drawing/2014/main" id="{77F6475C-D638-4649-B1F8-8A792B246D7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8504" r="1" b="1"/>
          <a:stretch/>
        </p:blipFill>
        <p:spPr bwMode="auto">
          <a:xfrm>
            <a:off x="838200" y="1845426"/>
            <a:ext cx="10512547" cy="445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8960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361</Words>
  <Application>Microsoft Office PowerPoint</Application>
  <PresentationFormat>Breedbeeld</PresentationFormat>
  <Paragraphs>57</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33. De kandidaten kunnen uitleggen dat MacIntyre het deugdbegrip actualiseert met behulp van de begrippen practice, internal goods en external goods. Daarbij kunnen zij dit deugdbegrip toepassen op praktijken zoals sport, bedrijfsleven, media en onderwijs. </vt:lpstr>
      <vt:lpstr>1. Deugdbegrip</vt:lpstr>
      <vt:lpstr>2. Praktijk (1/2)</vt:lpstr>
      <vt:lpstr>2. Praktijk (2/2)</vt:lpstr>
      <vt:lpstr>3. Internal goods</vt:lpstr>
      <vt:lpstr>4. External goods</vt:lpstr>
      <vt:lpstr>5. Toepassing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De kandidaten kunnen uitleggen dat MacIntyre het deugdbegrip actualiseert met behulp van de begrippen practice, internal goods en external goods. Daarbij kunnen zij dit deugdbegrip toepassen op praktijken zoals sport, bedrijfsleven, media en onderwijs. </dc:title>
  <dc:creator>Robert-Jan Gruijthuijzen</dc:creator>
  <cp:lastModifiedBy>Robert-Jan Gruijthuijzen</cp:lastModifiedBy>
  <cp:revision>2</cp:revision>
  <dcterms:created xsi:type="dcterms:W3CDTF">2020-11-16T16:47:33Z</dcterms:created>
  <dcterms:modified xsi:type="dcterms:W3CDTF">2020-11-16T16:53:25Z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140200</vt:lpwstr>
  </property>
  <property fmtid="{D5CDD505-2E9C-101B-9397-08002B2CF9AE}" pid="3" name="NXPowerLiteSettings">
    <vt:lpwstr>C7000400038000</vt:lpwstr>
  </property>
  <property fmtid="{D5CDD505-2E9C-101B-9397-08002B2CF9AE}" pid="4" name="NXPowerLiteVersion">
    <vt:lpwstr>S9.0.1</vt:lpwstr>
  </property>
</Properties>
</file>