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69" r:id="rId4"/>
    <p:sldId id="284" r:id="rId5"/>
    <p:sldId id="257" r:id="rId6"/>
    <p:sldId id="262" r:id="rId7"/>
    <p:sldId id="268" r:id="rId8"/>
    <p:sldId id="259" r:id="rId9"/>
    <p:sldId id="258" r:id="rId10"/>
    <p:sldId id="261" r:id="rId11"/>
    <p:sldId id="264" r:id="rId12"/>
    <p:sldId id="265" r:id="rId13"/>
    <p:sldId id="288" r:id="rId14"/>
    <p:sldId id="289" r:id="rId15"/>
    <p:sldId id="290" r:id="rId16"/>
    <p:sldId id="267" r:id="rId17"/>
    <p:sldId id="266" r:id="rId18"/>
    <p:sldId id="291" r:id="rId19"/>
    <p:sldId id="292" r:id="rId20"/>
    <p:sldId id="293" r:id="rId21"/>
    <p:sldId id="294" r:id="rId22"/>
    <p:sldId id="296" r:id="rId23"/>
    <p:sldId id="270" r:id="rId24"/>
    <p:sldId id="295" r:id="rId25"/>
    <p:sldId id="272" r:id="rId26"/>
    <p:sldId id="280" r:id="rId27"/>
    <p:sldId id="282" r:id="rId28"/>
    <p:sldId id="2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svg"/><Relationship Id="rId1" Type="http://schemas.openxmlformats.org/officeDocument/2006/relationships/image" Target="../media/image36.png"/><Relationship Id="rId6" Type="http://schemas.openxmlformats.org/officeDocument/2006/relationships/image" Target="../media/image23.svg"/><Relationship Id="rId5" Type="http://schemas.openxmlformats.org/officeDocument/2006/relationships/image" Target="../media/image3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svg"/><Relationship Id="rId1"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6.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svg"/><Relationship Id="rId1"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6.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0D121-1BDB-493A-95E1-3E80DA64099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672FC2-977B-4539-A0CE-1F59FF808B93}">
      <dgm:prSet/>
      <dgm:spPr/>
      <dgm:t>
        <a:bodyPr/>
        <a:lstStyle/>
        <a:p>
          <a:pPr>
            <a:defRPr cap="all"/>
          </a:pPr>
          <a:r>
            <a:rPr lang="en-US" dirty="0"/>
            <a:t>Reinforcing the quality of education </a:t>
          </a:r>
        </a:p>
      </dgm:t>
    </dgm:pt>
    <dgm:pt modelId="{DC53F535-33FD-46CE-BE87-EEDD6200BEE5}" type="parTrans" cxnId="{125EC37D-6CDF-487B-870F-65B8DF0A576D}">
      <dgm:prSet/>
      <dgm:spPr/>
      <dgm:t>
        <a:bodyPr/>
        <a:lstStyle/>
        <a:p>
          <a:endParaRPr lang="en-US"/>
        </a:p>
      </dgm:t>
    </dgm:pt>
    <dgm:pt modelId="{A9F8A868-39CF-45E4-8D50-16CA86F719DA}" type="sibTrans" cxnId="{125EC37D-6CDF-487B-870F-65B8DF0A576D}">
      <dgm:prSet/>
      <dgm:spPr/>
      <dgm:t>
        <a:bodyPr/>
        <a:lstStyle/>
        <a:p>
          <a:endParaRPr lang="en-US"/>
        </a:p>
      </dgm:t>
    </dgm:pt>
    <dgm:pt modelId="{8D0E358E-3CDA-4A20-8643-C6CA1763218C}">
      <dgm:prSet/>
      <dgm:spPr/>
      <dgm:t>
        <a:bodyPr/>
        <a:lstStyle/>
        <a:p>
          <a:pPr>
            <a:defRPr cap="all"/>
          </a:pPr>
          <a:r>
            <a:rPr lang="en-US"/>
            <a:t>Facilitating teachers in realizing their initiatives</a:t>
          </a:r>
        </a:p>
      </dgm:t>
    </dgm:pt>
    <dgm:pt modelId="{A713D7BB-F5CA-4579-A095-272A5DCF7ABF}" type="parTrans" cxnId="{1D1B0BA3-F86D-4B4A-861F-4AFFD2F4D0D3}">
      <dgm:prSet/>
      <dgm:spPr/>
      <dgm:t>
        <a:bodyPr/>
        <a:lstStyle/>
        <a:p>
          <a:endParaRPr lang="en-US"/>
        </a:p>
      </dgm:t>
    </dgm:pt>
    <dgm:pt modelId="{6B23424A-A591-45D4-96F1-2B4816146037}" type="sibTrans" cxnId="{1D1B0BA3-F86D-4B4A-861F-4AFFD2F4D0D3}">
      <dgm:prSet/>
      <dgm:spPr/>
      <dgm:t>
        <a:bodyPr/>
        <a:lstStyle/>
        <a:p>
          <a:endParaRPr lang="en-US"/>
        </a:p>
      </dgm:t>
    </dgm:pt>
    <dgm:pt modelId="{62AD4675-FCD1-4E13-B6B9-D4590F2A2066}">
      <dgm:prSet/>
      <dgm:spPr/>
      <dgm:t>
        <a:bodyPr/>
        <a:lstStyle/>
        <a:p>
          <a:pPr>
            <a:defRPr cap="all"/>
          </a:pPr>
          <a:r>
            <a:rPr lang="en-US" dirty="0"/>
            <a:t>Qualitative strengthening education within their school </a:t>
          </a:r>
        </a:p>
      </dgm:t>
    </dgm:pt>
    <dgm:pt modelId="{76D22F92-F8B6-47E6-8860-5B171F99FE39}" type="parTrans" cxnId="{DF8C8E66-0B43-49EC-8DFE-A7092BB9DAFF}">
      <dgm:prSet/>
      <dgm:spPr/>
      <dgm:t>
        <a:bodyPr/>
        <a:lstStyle/>
        <a:p>
          <a:endParaRPr lang="en-US"/>
        </a:p>
      </dgm:t>
    </dgm:pt>
    <dgm:pt modelId="{457C0B8E-B451-4045-99C5-E5FDA1878B4F}" type="sibTrans" cxnId="{DF8C8E66-0B43-49EC-8DFE-A7092BB9DAFF}">
      <dgm:prSet/>
      <dgm:spPr/>
      <dgm:t>
        <a:bodyPr/>
        <a:lstStyle/>
        <a:p>
          <a:endParaRPr lang="en-US"/>
        </a:p>
      </dgm:t>
    </dgm:pt>
    <dgm:pt modelId="{081ADC45-4DDF-4393-861F-33DB5F3A5240}">
      <dgm:prSet/>
      <dgm:spPr/>
      <dgm:t>
        <a:bodyPr/>
        <a:lstStyle/>
        <a:p>
          <a:pPr>
            <a:defRPr cap="all"/>
          </a:pPr>
          <a:r>
            <a:rPr lang="en-US"/>
            <a:t>Initiating and promoting powerful teaching</a:t>
          </a:r>
        </a:p>
      </dgm:t>
    </dgm:pt>
    <dgm:pt modelId="{8A56597E-F6F3-4B5C-84C0-07BA3559640D}" type="parTrans" cxnId="{D6F5AEC6-0144-449C-B4E9-707B46A41406}">
      <dgm:prSet/>
      <dgm:spPr/>
      <dgm:t>
        <a:bodyPr/>
        <a:lstStyle/>
        <a:p>
          <a:endParaRPr lang="en-US"/>
        </a:p>
      </dgm:t>
    </dgm:pt>
    <dgm:pt modelId="{EFB120B1-DF66-4C2A-B6BC-1A15D045208C}" type="sibTrans" cxnId="{D6F5AEC6-0144-449C-B4E9-707B46A41406}">
      <dgm:prSet/>
      <dgm:spPr/>
      <dgm:t>
        <a:bodyPr/>
        <a:lstStyle/>
        <a:p>
          <a:endParaRPr lang="en-US"/>
        </a:p>
      </dgm:t>
    </dgm:pt>
    <dgm:pt modelId="{4EA878E9-03C4-45B6-900D-8797F8966AB2}">
      <dgm:prSet/>
      <dgm:spPr/>
      <dgm:t>
        <a:bodyPr/>
        <a:lstStyle/>
        <a:p>
          <a:pPr>
            <a:defRPr cap="all"/>
          </a:pPr>
          <a:r>
            <a:rPr lang="en-US"/>
            <a:t>Contributing to the emergence of learner teacher networks</a:t>
          </a:r>
        </a:p>
      </dgm:t>
    </dgm:pt>
    <dgm:pt modelId="{C56E2E56-AAC1-48AB-A6EB-E736FD4F6C3B}" type="parTrans" cxnId="{E4ACB535-F181-4210-8FD2-42D2036841C8}">
      <dgm:prSet/>
      <dgm:spPr/>
      <dgm:t>
        <a:bodyPr/>
        <a:lstStyle/>
        <a:p>
          <a:endParaRPr lang="en-US"/>
        </a:p>
      </dgm:t>
    </dgm:pt>
    <dgm:pt modelId="{C45349DF-5BE3-4D8C-B6BC-BD2C259061E9}" type="sibTrans" cxnId="{E4ACB535-F181-4210-8FD2-42D2036841C8}">
      <dgm:prSet/>
      <dgm:spPr/>
      <dgm:t>
        <a:bodyPr/>
        <a:lstStyle/>
        <a:p>
          <a:endParaRPr lang="en-US"/>
        </a:p>
      </dgm:t>
    </dgm:pt>
    <dgm:pt modelId="{4C768E35-0780-4D97-A6BC-F90325917B6B}" type="pres">
      <dgm:prSet presAssocID="{8400D121-1BDB-493A-95E1-3E80DA640993}" presName="root" presStyleCnt="0">
        <dgm:presLayoutVars>
          <dgm:dir/>
          <dgm:resizeHandles val="exact"/>
        </dgm:presLayoutVars>
      </dgm:prSet>
      <dgm:spPr/>
    </dgm:pt>
    <dgm:pt modelId="{E7513B23-E2B9-49D9-B8A9-57D272C57269}" type="pres">
      <dgm:prSet presAssocID="{70672FC2-977B-4539-A0CE-1F59FF808B93}" presName="compNode" presStyleCnt="0"/>
      <dgm:spPr/>
    </dgm:pt>
    <dgm:pt modelId="{AB9A0207-6346-4CCD-9E05-D633EA74CC70}" type="pres">
      <dgm:prSet presAssocID="{70672FC2-977B-4539-A0CE-1F59FF808B93}" presName="iconBgRect" presStyleLbl="bgShp" presStyleIdx="0" presStyleCnt="5"/>
      <dgm:spPr>
        <a:prstGeom prst="round2DiagRect">
          <a:avLst>
            <a:gd name="adj1" fmla="val 29727"/>
            <a:gd name="adj2" fmla="val 0"/>
          </a:avLst>
        </a:prstGeom>
      </dgm:spPr>
    </dgm:pt>
    <dgm:pt modelId="{B831BE6B-D270-4402-BC05-6A2E5DFE4AE9}" type="pres">
      <dgm:prSet presAssocID="{70672FC2-977B-4539-A0CE-1F59FF808B9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87A8FC27-3714-4A73-9C24-7B7C6AFA3D31}" type="pres">
      <dgm:prSet presAssocID="{70672FC2-977B-4539-A0CE-1F59FF808B93}" presName="spaceRect" presStyleCnt="0"/>
      <dgm:spPr/>
    </dgm:pt>
    <dgm:pt modelId="{BD597F11-3EAD-4B64-8D51-127EC67F99D4}" type="pres">
      <dgm:prSet presAssocID="{70672FC2-977B-4539-A0CE-1F59FF808B93}" presName="textRect" presStyleLbl="revTx" presStyleIdx="0" presStyleCnt="5">
        <dgm:presLayoutVars>
          <dgm:chMax val="1"/>
          <dgm:chPref val="1"/>
        </dgm:presLayoutVars>
      </dgm:prSet>
      <dgm:spPr/>
    </dgm:pt>
    <dgm:pt modelId="{7825E0B5-C587-406F-B192-ADD7F026B085}" type="pres">
      <dgm:prSet presAssocID="{A9F8A868-39CF-45E4-8D50-16CA86F719DA}" presName="sibTrans" presStyleCnt="0"/>
      <dgm:spPr/>
    </dgm:pt>
    <dgm:pt modelId="{A21F4204-AA02-4E44-B1CA-DCD3D3132E19}" type="pres">
      <dgm:prSet presAssocID="{8D0E358E-3CDA-4A20-8643-C6CA1763218C}" presName="compNode" presStyleCnt="0"/>
      <dgm:spPr/>
    </dgm:pt>
    <dgm:pt modelId="{465C8A03-56B5-45DC-8DBD-1EFB77EE1ACE}" type="pres">
      <dgm:prSet presAssocID="{8D0E358E-3CDA-4A20-8643-C6CA1763218C}" presName="iconBgRect" presStyleLbl="bgShp" presStyleIdx="1" presStyleCnt="5"/>
      <dgm:spPr>
        <a:prstGeom prst="round2DiagRect">
          <a:avLst>
            <a:gd name="adj1" fmla="val 29727"/>
            <a:gd name="adj2" fmla="val 0"/>
          </a:avLst>
        </a:prstGeom>
      </dgm:spPr>
    </dgm:pt>
    <dgm:pt modelId="{19645916-6BED-4B2D-AE00-82E80B4DF62C}" type="pres">
      <dgm:prSet presAssocID="{8D0E358E-3CDA-4A20-8643-C6CA1763218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F54DA2B7-E45F-4A9C-AAD0-B13C014109E9}" type="pres">
      <dgm:prSet presAssocID="{8D0E358E-3CDA-4A20-8643-C6CA1763218C}" presName="spaceRect" presStyleCnt="0"/>
      <dgm:spPr/>
    </dgm:pt>
    <dgm:pt modelId="{C3BC8396-646E-4AFC-A6DD-45A45FFB4830}" type="pres">
      <dgm:prSet presAssocID="{8D0E358E-3CDA-4A20-8643-C6CA1763218C}" presName="textRect" presStyleLbl="revTx" presStyleIdx="1" presStyleCnt="5">
        <dgm:presLayoutVars>
          <dgm:chMax val="1"/>
          <dgm:chPref val="1"/>
        </dgm:presLayoutVars>
      </dgm:prSet>
      <dgm:spPr/>
    </dgm:pt>
    <dgm:pt modelId="{52FFD5EE-D020-4C6F-86CF-74E0D2EB7C4A}" type="pres">
      <dgm:prSet presAssocID="{6B23424A-A591-45D4-96F1-2B4816146037}" presName="sibTrans" presStyleCnt="0"/>
      <dgm:spPr/>
    </dgm:pt>
    <dgm:pt modelId="{5662D297-AEC9-4B99-A39A-C1E9A1089EAA}" type="pres">
      <dgm:prSet presAssocID="{62AD4675-FCD1-4E13-B6B9-D4590F2A2066}" presName="compNode" presStyleCnt="0"/>
      <dgm:spPr/>
    </dgm:pt>
    <dgm:pt modelId="{12DBFA92-553F-415E-89C8-ACA54EB09FC1}" type="pres">
      <dgm:prSet presAssocID="{62AD4675-FCD1-4E13-B6B9-D4590F2A2066}" presName="iconBgRect" presStyleLbl="bgShp" presStyleIdx="2" presStyleCnt="5"/>
      <dgm:spPr>
        <a:prstGeom prst="round2DiagRect">
          <a:avLst>
            <a:gd name="adj1" fmla="val 29727"/>
            <a:gd name="adj2" fmla="val 0"/>
          </a:avLst>
        </a:prstGeom>
      </dgm:spPr>
    </dgm:pt>
    <dgm:pt modelId="{60D5482A-3D30-489C-8F35-8D281EFC49BC}" type="pres">
      <dgm:prSet presAssocID="{62AD4675-FCD1-4E13-B6B9-D4590F2A2066}"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1DA36240-B7CF-4AA6-ADA1-96D69B2FF3B1}" type="pres">
      <dgm:prSet presAssocID="{62AD4675-FCD1-4E13-B6B9-D4590F2A2066}" presName="spaceRect" presStyleCnt="0"/>
      <dgm:spPr/>
    </dgm:pt>
    <dgm:pt modelId="{6D7B4C53-08B9-4C37-95AB-F69E9136C2B0}" type="pres">
      <dgm:prSet presAssocID="{62AD4675-FCD1-4E13-B6B9-D4590F2A2066}" presName="textRect" presStyleLbl="revTx" presStyleIdx="2" presStyleCnt="5">
        <dgm:presLayoutVars>
          <dgm:chMax val="1"/>
          <dgm:chPref val="1"/>
        </dgm:presLayoutVars>
      </dgm:prSet>
      <dgm:spPr/>
    </dgm:pt>
    <dgm:pt modelId="{FDC2B531-9F45-4A34-90C9-6F7245590756}" type="pres">
      <dgm:prSet presAssocID="{457C0B8E-B451-4045-99C5-E5FDA1878B4F}" presName="sibTrans" presStyleCnt="0"/>
      <dgm:spPr/>
    </dgm:pt>
    <dgm:pt modelId="{C5B01327-0F9B-47D4-A183-0847264BF414}" type="pres">
      <dgm:prSet presAssocID="{081ADC45-4DDF-4393-861F-33DB5F3A5240}" presName="compNode" presStyleCnt="0"/>
      <dgm:spPr/>
    </dgm:pt>
    <dgm:pt modelId="{7E0105EC-7959-4F76-9245-2C94C47645A5}" type="pres">
      <dgm:prSet presAssocID="{081ADC45-4DDF-4393-861F-33DB5F3A5240}" presName="iconBgRect" presStyleLbl="bgShp" presStyleIdx="3" presStyleCnt="5"/>
      <dgm:spPr>
        <a:prstGeom prst="round2DiagRect">
          <a:avLst>
            <a:gd name="adj1" fmla="val 29727"/>
            <a:gd name="adj2" fmla="val 0"/>
          </a:avLst>
        </a:prstGeom>
      </dgm:spPr>
    </dgm:pt>
    <dgm:pt modelId="{927B9A7F-DD53-4737-9077-7F70654F2EBA}" type="pres">
      <dgm:prSet presAssocID="{081ADC45-4DDF-4393-861F-33DB5F3A5240}"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76072D08-98FC-47EA-87B1-F68199CC8CF6}" type="pres">
      <dgm:prSet presAssocID="{081ADC45-4DDF-4393-861F-33DB5F3A5240}" presName="spaceRect" presStyleCnt="0"/>
      <dgm:spPr/>
    </dgm:pt>
    <dgm:pt modelId="{661ECEEA-95EA-4329-A35F-3CF9F850F739}" type="pres">
      <dgm:prSet presAssocID="{081ADC45-4DDF-4393-861F-33DB5F3A5240}" presName="textRect" presStyleLbl="revTx" presStyleIdx="3" presStyleCnt="5">
        <dgm:presLayoutVars>
          <dgm:chMax val="1"/>
          <dgm:chPref val="1"/>
        </dgm:presLayoutVars>
      </dgm:prSet>
      <dgm:spPr/>
    </dgm:pt>
    <dgm:pt modelId="{F9DA8DFC-1FB3-4DB6-8C84-E55C6BDBF508}" type="pres">
      <dgm:prSet presAssocID="{EFB120B1-DF66-4C2A-B6BC-1A15D045208C}" presName="sibTrans" presStyleCnt="0"/>
      <dgm:spPr/>
    </dgm:pt>
    <dgm:pt modelId="{B5063D05-9634-4737-A18F-509003C0DF89}" type="pres">
      <dgm:prSet presAssocID="{4EA878E9-03C4-45B6-900D-8797F8966AB2}" presName="compNode" presStyleCnt="0"/>
      <dgm:spPr/>
    </dgm:pt>
    <dgm:pt modelId="{D9075185-4DF6-467A-AF5E-B594034734FF}" type="pres">
      <dgm:prSet presAssocID="{4EA878E9-03C4-45B6-900D-8797F8966AB2}" presName="iconBgRect" presStyleLbl="bgShp" presStyleIdx="4" presStyleCnt="5"/>
      <dgm:spPr>
        <a:prstGeom prst="round2DiagRect">
          <a:avLst>
            <a:gd name="adj1" fmla="val 29727"/>
            <a:gd name="adj2" fmla="val 0"/>
          </a:avLst>
        </a:prstGeom>
      </dgm:spPr>
    </dgm:pt>
    <dgm:pt modelId="{2D61F2E5-29FA-468D-B27B-4861754E9B58}" type="pres">
      <dgm:prSet presAssocID="{4EA878E9-03C4-45B6-900D-8797F8966AB2}"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Network"/>
        </a:ext>
      </dgm:extLst>
    </dgm:pt>
    <dgm:pt modelId="{319CD287-442C-4C63-9212-D0D1309AA84E}" type="pres">
      <dgm:prSet presAssocID="{4EA878E9-03C4-45B6-900D-8797F8966AB2}" presName="spaceRect" presStyleCnt="0"/>
      <dgm:spPr/>
    </dgm:pt>
    <dgm:pt modelId="{AA9A3BD6-D9A3-4AB9-A444-772A03B6B554}" type="pres">
      <dgm:prSet presAssocID="{4EA878E9-03C4-45B6-900D-8797F8966AB2}" presName="textRect" presStyleLbl="revTx" presStyleIdx="4" presStyleCnt="5">
        <dgm:presLayoutVars>
          <dgm:chMax val="1"/>
          <dgm:chPref val="1"/>
        </dgm:presLayoutVars>
      </dgm:prSet>
      <dgm:spPr/>
    </dgm:pt>
  </dgm:ptLst>
  <dgm:cxnLst>
    <dgm:cxn modelId="{ECBD9805-0ED5-4C4B-8BB6-32AAAED22216}" type="presOf" srcId="{4EA878E9-03C4-45B6-900D-8797F8966AB2}" destId="{AA9A3BD6-D9A3-4AB9-A444-772A03B6B554}" srcOrd="0" destOrd="0" presId="urn:microsoft.com/office/officeart/2018/5/layout/IconLeafLabelList"/>
    <dgm:cxn modelId="{E4ACB535-F181-4210-8FD2-42D2036841C8}" srcId="{8400D121-1BDB-493A-95E1-3E80DA640993}" destId="{4EA878E9-03C4-45B6-900D-8797F8966AB2}" srcOrd="4" destOrd="0" parTransId="{C56E2E56-AAC1-48AB-A6EB-E736FD4F6C3B}" sibTransId="{C45349DF-5BE3-4D8C-B6BC-BD2C259061E9}"/>
    <dgm:cxn modelId="{DF8C8E66-0B43-49EC-8DFE-A7092BB9DAFF}" srcId="{8400D121-1BDB-493A-95E1-3E80DA640993}" destId="{62AD4675-FCD1-4E13-B6B9-D4590F2A2066}" srcOrd="2" destOrd="0" parTransId="{76D22F92-F8B6-47E6-8860-5B171F99FE39}" sibTransId="{457C0B8E-B451-4045-99C5-E5FDA1878B4F}"/>
    <dgm:cxn modelId="{0426226D-043B-4C6F-8DEF-ECAA9C52132B}" type="presOf" srcId="{62AD4675-FCD1-4E13-B6B9-D4590F2A2066}" destId="{6D7B4C53-08B9-4C37-95AB-F69E9136C2B0}" srcOrd="0" destOrd="0" presId="urn:microsoft.com/office/officeart/2018/5/layout/IconLeafLabelList"/>
    <dgm:cxn modelId="{125EC37D-6CDF-487B-870F-65B8DF0A576D}" srcId="{8400D121-1BDB-493A-95E1-3E80DA640993}" destId="{70672FC2-977B-4539-A0CE-1F59FF808B93}" srcOrd="0" destOrd="0" parTransId="{DC53F535-33FD-46CE-BE87-EEDD6200BEE5}" sibTransId="{A9F8A868-39CF-45E4-8D50-16CA86F719DA}"/>
    <dgm:cxn modelId="{1D1B0BA3-F86D-4B4A-861F-4AFFD2F4D0D3}" srcId="{8400D121-1BDB-493A-95E1-3E80DA640993}" destId="{8D0E358E-3CDA-4A20-8643-C6CA1763218C}" srcOrd="1" destOrd="0" parTransId="{A713D7BB-F5CA-4579-A095-272A5DCF7ABF}" sibTransId="{6B23424A-A591-45D4-96F1-2B4816146037}"/>
    <dgm:cxn modelId="{D6F5AEC6-0144-449C-B4E9-707B46A41406}" srcId="{8400D121-1BDB-493A-95E1-3E80DA640993}" destId="{081ADC45-4DDF-4393-861F-33DB5F3A5240}" srcOrd="3" destOrd="0" parTransId="{8A56597E-F6F3-4B5C-84C0-07BA3559640D}" sibTransId="{EFB120B1-DF66-4C2A-B6BC-1A15D045208C}"/>
    <dgm:cxn modelId="{2D2BD8EE-3CC7-4D50-907F-ACC1C44186A9}" type="presOf" srcId="{70672FC2-977B-4539-A0CE-1F59FF808B93}" destId="{BD597F11-3EAD-4B64-8D51-127EC67F99D4}" srcOrd="0" destOrd="0" presId="urn:microsoft.com/office/officeart/2018/5/layout/IconLeafLabelList"/>
    <dgm:cxn modelId="{23C011F8-D735-48AD-9262-21D1803C063F}" type="presOf" srcId="{8400D121-1BDB-493A-95E1-3E80DA640993}" destId="{4C768E35-0780-4D97-A6BC-F90325917B6B}" srcOrd="0" destOrd="0" presId="urn:microsoft.com/office/officeart/2018/5/layout/IconLeafLabelList"/>
    <dgm:cxn modelId="{3F1AA8FC-C033-4945-B4B2-B603210B9B9F}" type="presOf" srcId="{081ADC45-4DDF-4393-861F-33DB5F3A5240}" destId="{661ECEEA-95EA-4329-A35F-3CF9F850F739}" srcOrd="0" destOrd="0" presId="urn:microsoft.com/office/officeart/2018/5/layout/IconLeafLabelList"/>
    <dgm:cxn modelId="{AAA6E8FF-69CF-4C9B-97E6-B4B1D90107C9}" type="presOf" srcId="{8D0E358E-3CDA-4A20-8643-C6CA1763218C}" destId="{C3BC8396-646E-4AFC-A6DD-45A45FFB4830}" srcOrd="0" destOrd="0" presId="urn:microsoft.com/office/officeart/2018/5/layout/IconLeafLabelList"/>
    <dgm:cxn modelId="{2A7E25F9-C251-4799-AC75-0C3D54AEFBCB}" type="presParOf" srcId="{4C768E35-0780-4D97-A6BC-F90325917B6B}" destId="{E7513B23-E2B9-49D9-B8A9-57D272C57269}" srcOrd="0" destOrd="0" presId="urn:microsoft.com/office/officeart/2018/5/layout/IconLeafLabelList"/>
    <dgm:cxn modelId="{40D82A3C-EA8C-409E-A324-A8F23F2649AD}" type="presParOf" srcId="{E7513B23-E2B9-49D9-B8A9-57D272C57269}" destId="{AB9A0207-6346-4CCD-9E05-D633EA74CC70}" srcOrd="0" destOrd="0" presId="urn:microsoft.com/office/officeart/2018/5/layout/IconLeafLabelList"/>
    <dgm:cxn modelId="{9BCC7651-96E5-4A67-A00E-80435FB2133D}" type="presParOf" srcId="{E7513B23-E2B9-49D9-B8A9-57D272C57269}" destId="{B831BE6B-D270-4402-BC05-6A2E5DFE4AE9}" srcOrd="1" destOrd="0" presId="urn:microsoft.com/office/officeart/2018/5/layout/IconLeafLabelList"/>
    <dgm:cxn modelId="{5A60FF28-7C63-4E4B-A52F-F1ACBE2EF0B1}" type="presParOf" srcId="{E7513B23-E2B9-49D9-B8A9-57D272C57269}" destId="{87A8FC27-3714-4A73-9C24-7B7C6AFA3D31}" srcOrd="2" destOrd="0" presId="urn:microsoft.com/office/officeart/2018/5/layout/IconLeafLabelList"/>
    <dgm:cxn modelId="{C09DC6D6-8321-4D30-AA3D-6ADE19D5F0E3}" type="presParOf" srcId="{E7513B23-E2B9-49D9-B8A9-57D272C57269}" destId="{BD597F11-3EAD-4B64-8D51-127EC67F99D4}" srcOrd="3" destOrd="0" presId="urn:microsoft.com/office/officeart/2018/5/layout/IconLeafLabelList"/>
    <dgm:cxn modelId="{40571E27-AFC5-469D-9827-4A54C8927B48}" type="presParOf" srcId="{4C768E35-0780-4D97-A6BC-F90325917B6B}" destId="{7825E0B5-C587-406F-B192-ADD7F026B085}" srcOrd="1" destOrd="0" presId="urn:microsoft.com/office/officeart/2018/5/layout/IconLeafLabelList"/>
    <dgm:cxn modelId="{6757EC81-58D6-47E4-88F7-0CC19DC789B9}" type="presParOf" srcId="{4C768E35-0780-4D97-A6BC-F90325917B6B}" destId="{A21F4204-AA02-4E44-B1CA-DCD3D3132E19}" srcOrd="2" destOrd="0" presId="urn:microsoft.com/office/officeart/2018/5/layout/IconLeafLabelList"/>
    <dgm:cxn modelId="{0EA44925-FC2A-4B64-962C-062678D3F358}" type="presParOf" srcId="{A21F4204-AA02-4E44-B1CA-DCD3D3132E19}" destId="{465C8A03-56B5-45DC-8DBD-1EFB77EE1ACE}" srcOrd="0" destOrd="0" presId="urn:microsoft.com/office/officeart/2018/5/layout/IconLeafLabelList"/>
    <dgm:cxn modelId="{89D225BA-356C-48CB-8D01-B7882BDFEB0A}" type="presParOf" srcId="{A21F4204-AA02-4E44-B1CA-DCD3D3132E19}" destId="{19645916-6BED-4B2D-AE00-82E80B4DF62C}" srcOrd="1" destOrd="0" presId="urn:microsoft.com/office/officeart/2018/5/layout/IconLeafLabelList"/>
    <dgm:cxn modelId="{5542840F-4F83-433B-B5B9-5981440AC3B0}" type="presParOf" srcId="{A21F4204-AA02-4E44-B1CA-DCD3D3132E19}" destId="{F54DA2B7-E45F-4A9C-AAD0-B13C014109E9}" srcOrd="2" destOrd="0" presId="urn:microsoft.com/office/officeart/2018/5/layout/IconLeafLabelList"/>
    <dgm:cxn modelId="{04BDE56F-0C1F-4103-9BF9-A68B6DA93DCC}" type="presParOf" srcId="{A21F4204-AA02-4E44-B1CA-DCD3D3132E19}" destId="{C3BC8396-646E-4AFC-A6DD-45A45FFB4830}" srcOrd="3" destOrd="0" presId="urn:microsoft.com/office/officeart/2018/5/layout/IconLeafLabelList"/>
    <dgm:cxn modelId="{96B84810-80F2-402F-9B35-99E73B75639C}" type="presParOf" srcId="{4C768E35-0780-4D97-A6BC-F90325917B6B}" destId="{52FFD5EE-D020-4C6F-86CF-74E0D2EB7C4A}" srcOrd="3" destOrd="0" presId="urn:microsoft.com/office/officeart/2018/5/layout/IconLeafLabelList"/>
    <dgm:cxn modelId="{CAD587E0-A99B-4978-AE01-F8BC8663A0F0}" type="presParOf" srcId="{4C768E35-0780-4D97-A6BC-F90325917B6B}" destId="{5662D297-AEC9-4B99-A39A-C1E9A1089EAA}" srcOrd="4" destOrd="0" presId="urn:microsoft.com/office/officeart/2018/5/layout/IconLeafLabelList"/>
    <dgm:cxn modelId="{AC1A0AA2-5BFD-4CFA-A483-3CBF5C08512C}" type="presParOf" srcId="{5662D297-AEC9-4B99-A39A-C1E9A1089EAA}" destId="{12DBFA92-553F-415E-89C8-ACA54EB09FC1}" srcOrd="0" destOrd="0" presId="urn:microsoft.com/office/officeart/2018/5/layout/IconLeafLabelList"/>
    <dgm:cxn modelId="{3AC353C3-9E27-4B87-8B84-DDB52F24C38C}" type="presParOf" srcId="{5662D297-AEC9-4B99-A39A-C1E9A1089EAA}" destId="{60D5482A-3D30-489C-8F35-8D281EFC49BC}" srcOrd="1" destOrd="0" presId="urn:microsoft.com/office/officeart/2018/5/layout/IconLeafLabelList"/>
    <dgm:cxn modelId="{AD1DB24D-54C9-4302-AF2C-2C49006A6E17}" type="presParOf" srcId="{5662D297-AEC9-4B99-A39A-C1E9A1089EAA}" destId="{1DA36240-B7CF-4AA6-ADA1-96D69B2FF3B1}" srcOrd="2" destOrd="0" presId="urn:microsoft.com/office/officeart/2018/5/layout/IconLeafLabelList"/>
    <dgm:cxn modelId="{5FD494C2-0D74-4640-9A01-291B9190C7CE}" type="presParOf" srcId="{5662D297-AEC9-4B99-A39A-C1E9A1089EAA}" destId="{6D7B4C53-08B9-4C37-95AB-F69E9136C2B0}" srcOrd="3" destOrd="0" presId="urn:microsoft.com/office/officeart/2018/5/layout/IconLeafLabelList"/>
    <dgm:cxn modelId="{0CC3E59E-B418-467C-AD8B-0EF17785E04E}" type="presParOf" srcId="{4C768E35-0780-4D97-A6BC-F90325917B6B}" destId="{FDC2B531-9F45-4A34-90C9-6F7245590756}" srcOrd="5" destOrd="0" presId="urn:microsoft.com/office/officeart/2018/5/layout/IconLeafLabelList"/>
    <dgm:cxn modelId="{C25C7E82-6FFD-4C8A-B22E-FE7EFA9DF673}" type="presParOf" srcId="{4C768E35-0780-4D97-A6BC-F90325917B6B}" destId="{C5B01327-0F9B-47D4-A183-0847264BF414}" srcOrd="6" destOrd="0" presId="urn:microsoft.com/office/officeart/2018/5/layout/IconLeafLabelList"/>
    <dgm:cxn modelId="{70EF9CDB-ABEC-4E6F-A55D-A11EFE625757}" type="presParOf" srcId="{C5B01327-0F9B-47D4-A183-0847264BF414}" destId="{7E0105EC-7959-4F76-9245-2C94C47645A5}" srcOrd="0" destOrd="0" presId="urn:microsoft.com/office/officeart/2018/5/layout/IconLeafLabelList"/>
    <dgm:cxn modelId="{66FF59EF-EB6A-4F54-B98F-E3692C871F8E}" type="presParOf" srcId="{C5B01327-0F9B-47D4-A183-0847264BF414}" destId="{927B9A7F-DD53-4737-9077-7F70654F2EBA}" srcOrd="1" destOrd="0" presId="urn:microsoft.com/office/officeart/2018/5/layout/IconLeafLabelList"/>
    <dgm:cxn modelId="{A72C882E-A090-4826-83FF-66128664D13B}" type="presParOf" srcId="{C5B01327-0F9B-47D4-A183-0847264BF414}" destId="{76072D08-98FC-47EA-87B1-F68199CC8CF6}" srcOrd="2" destOrd="0" presId="urn:microsoft.com/office/officeart/2018/5/layout/IconLeafLabelList"/>
    <dgm:cxn modelId="{AD59CA65-0E6E-4604-B1DF-2CE201C51865}" type="presParOf" srcId="{C5B01327-0F9B-47D4-A183-0847264BF414}" destId="{661ECEEA-95EA-4329-A35F-3CF9F850F739}" srcOrd="3" destOrd="0" presId="urn:microsoft.com/office/officeart/2018/5/layout/IconLeafLabelList"/>
    <dgm:cxn modelId="{D8FA81A3-07EB-4E16-A2FD-F06CEABEA908}" type="presParOf" srcId="{4C768E35-0780-4D97-A6BC-F90325917B6B}" destId="{F9DA8DFC-1FB3-4DB6-8C84-E55C6BDBF508}" srcOrd="7" destOrd="0" presId="urn:microsoft.com/office/officeart/2018/5/layout/IconLeafLabelList"/>
    <dgm:cxn modelId="{A753805B-5FF5-4EA9-8647-42227A96CDD2}" type="presParOf" srcId="{4C768E35-0780-4D97-A6BC-F90325917B6B}" destId="{B5063D05-9634-4737-A18F-509003C0DF89}" srcOrd="8" destOrd="0" presId="urn:microsoft.com/office/officeart/2018/5/layout/IconLeafLabelList"/>
    <dgm:cxn modelId="{0F0EEF7D-0B3E-491A-AFA8-C0F57DC597F3}" type="presParOf" srcId="{B5063D05-9634-4737-A18F-509003C0DF89}" destId="{D9075185-4DF6-467A-AF5E-B594034734FF}" srcOrd="0" destOrd="0" presId="urn:microsoft.com/office/officeart/2018/5/layout/IconLeafLabelList"/>
    <dgm:cxn modelId="{7E219B15-5443-4521-81C5-F6BB698E84EE}" type="presParOf" srcId="{B5063D05-9634-4737-A18F-509003C0DF89}" destId="{2D61F2E5-29FA-468D-B27B-4861754E9B58}" srcOrd="1" destOrd="0" presId="urn:microsoft.com/office/officeart/2018/5/layout/IconLeafLabelList"/>
    <dgm:cxn modelId="{1DA53DEC-A036-487A-BA70-C160EF09AC08}" type="presParOf" srcId="{B5063D05-9634-4737-A18F-509003C0DF89}" destId="{319CD287-442C-4C63-9212-D0D1309AA84E}" srcOrd="2" destOrd="0" presId="urn:microsoft.com/office/officeart/2018/5/layout/IconLeafLabelList"/>
    <dgm:cxn modelId="{FF5F7C45-C09C-41DA-A471-95E3CC0D9E07}" type="presParOf" srcId="{B5063D05-9634-4737-A18F-509003C0DF89}" destId="{AA9A3BD6-D9A3-4AB9-A444-772A03B6B55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22F820-551E-4971-9863-D8B929DDA5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C49F9F-95E8-4E94-9D7C-D87AEE7749DA}">
      <dgm:prSet/>
      <dgm:spPr/>
      <dgm:t>
        <a:bodyPr/>
        <a:lstStyle/>
        <a:p>
          <a:r>
            <a:rPr lang="nl-NL"/>
            <a:t>Level of initiative: classroom, school, above school</a:t>
          </a:r>
          <a:endParaRPr lang="en-US"/>
        </a:p>
      </dgm:t>
    </dgm:pt>
    <dgm:pt modelId="{928F0805-2DA0-4612-95A8-F1380C1E85BC}" type="parTrans" cxnId="{F020C2FA-DC1E-476A-BD19-B02AD2DD2DA4}">
      <dgm:prSet/>
      <dgm:spPr/>
      <dgm:t>
        <a:bodyPr/>
        <a:lstStyle/>
        <a:p>
          <a:endParaRPr lang="en-US"/>
        </a:p>
      </dgm:t>
    </dgm:pt>
    <dgm:pt modelId="{6E9D74BA-3B19-4ECF-A629-6D154D41303B}" type="sibTrans" cxnId="{F020C2FA-DC1E-476A-BD19-B02AD2DD2DA4}">
      <dgm:prSet/>
      <dgm:spPr/>
      <dgm:t>
        <a:bodyPr/>
        <a:lstStyle/>
        <a:p>
          <a:endParaRPr lang="en-US"/>
        </a:p>
      </dgm:t>
    </dgm:pt>
    <dgm:pt modelId="{9882D485-0020-4303-AACB-6AEF67300C92}">
      <dgm:prSet/>
      <dgm:spPr/>
      <dgm:t>
        <a:bodyPr/>
        <a:lstStyle/>
        <a:p>
          <a:r>
            <a:rPr lang="nl-NL" dirty="0"/>
            <a:t>Level of </a:t>
          </a:r>
          <a:r>
            <a:rPr lang="nl-NL" dirty="0" err="1"/>
            <a:t>education</a:t>
          </a:r>
          <a:r>
            <a:rPr lang="nl-NL" dirty="0"/>
            <a:t>: bachelor, hbo-master, wo-master</a:t>
          </a:r>
          <a:endParaRPr lang="en-US" dirty="0"/>
        </a:p>
      </dgm:t>
    </dgm:pt>
    <dgm:pt modelId="{06D1324D-D5D4-4824-8D44-221E9EC381A6}" type="parTrans" cxnId="{53431273-8E61-42B7-B182-2735B9B99B2F}">
      <dgm:prSet/>
      <dgm:spPr/>
      <dgm:t>
        <a:bodyPr/>
        <a:lstStyle/>
        <a:p>
          <a:endParaRPr lang="en-US"/>
        </a:p>
      </dgm:t>
    </dgm:pt>
    <dgm:pt modelId="{069D54E9-0F92-4A26-9EB2-7A6DEB6E4557}" type="sibTrans" cxnId="{53431273-8E61-42B7-B182-2735B9B99B2F}">
      <dgm:prSet/>
      <dgm:spPr/>
      <dgm:t>
        <a:bodyPr/>
        <a:lstStyle/>
        <a:p>
          <a:endParaRPr lang="en-US"/>
        </a:p>
      </dgm:t>
    </dgm:pt>
    <dgm:pt modelId="{2093EC99-81A2-4EB3-BEBC-6A1B477F3645}">
      <dgm:prSet/>
      <dgm:spPr/>
      <dgm:t>
        <a:bodyPr/>
        <a:lstStyle/>
        <a:p>
          <a:r>
            <a:rPr lang="nl-NL"/>
            <a:t>Sector: primary school, secundary school</a:t>
          </a:r>
          <a:endParaRPr lang="en-US"/>
        </a:p>
      </dgm:t>
    </dgm:pt>
    <dgm:pt modelId="{5D202E71-532D-4308-9B20-A9B9BCA8DF30}" type="parTrans" cxnId="{CD7355D3-0BCF-4587-87A0-A61549D39CE2}">
      <dgm:prSet/>
      <dgm:spPr/>
      <dgm:t>
        <a:bodyPr/>
        <a:lstStyle/>
        <a:p>
          <a:endParaRPr lang="en-US"/>
        </a:p>
      </dgm:t>
    </dgm:pt>
    <dgm:pt modelId="{B168177A-9A4E-41E8-86D5-A8791ED6B5B5}" type="sibTrans" cxnId="{CD7355D3-0BCF-4587-87A0-A61549D39CE2}">
      <dgm:prSet/>
      <dgm:spPr/>
      <dgm:t>
        <a:bodyPr/>
        <a:lstStyle/>
        <a:p>
          <a:endParaRPr lang="en-US"/>
        </a:p>
      </dgm:t>
    </dgm:pt>
    <dgm:pt modelId="{5ABE6FC8-419F-4F7F-8D73-1EC7726561E8}" type="pres">
      <dgm:prSet presAssocID="{F722F820-551E-4971-9863-D8B929DDA5EC}" presName="root" presStyleCnt="0">
        <dgm:presLayoutVars>
          <dgm:dir/>
          <dgm:resizeHandles val="exact"/>
        </dgm:presLayoutVars>
      </dgm:prSet>
      <dgm:spPr/>
    </dgm:pt>
    <dgm:pt modelId="{C6BE6FFF-EBC1-4229-B94D-EC6A26A774A7}" type="pres">
      <dgm:prSet presAssocID="{6CC49F9F-95E8-4E94-9D7C-D87AEE7749DA}" presName="compNode" presStyleCnt="0"/>
      <dgm:spPr/>
    </dgm:pt>
    <dgm:pt modelId="{46FBBBF0-4F07-4C46-B6C8-738665AD83E1}" type="pres">
      <dgm:prSet presAssocID="{6CC49F9F-95E8-4E94-9D7C-D87AEE7749DA}" presName="bgRect" presStyleLbl="bgShp" presStyleIdx="0" presStyleCnt="3"/>
      <dgm:spPr/>
    </dgm:pt>
    <dgm:pt modelId="{ECC15A74-B855-420B-9081-06EDB2A89A52}" type="pres">
      <dgm:prSet presAssocID="{6CC49F9F-95E8-4E94-9D7C-D87AEE7749DA}"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6943E1E-A9E7-426A-904C-60F46834810D}" type="pres">
      <dgm:prSet presAssocID="{6CC49F9F-95E8-4E94-9D7C-D87AEE7749DA}" presName="spaceRect" presStyleCnt="0"/>
      <dgm:spPr/>
    </dgm:pt>
    <dgm:pt modelId="{9BD117C2-2F93-479D-9306-E0E189640CC3}" type="pres">
      <dgm:prSet presAssocID="{6CC49F9F-95E8-4E94-9D7C-D87AEE7749DA}" presName="parTx" presStyleLbl="revTx" presStyleIdx="0" presStyleCnt="3">
        <dgm:presLayoutVars>
          <dgm:chMax val="0"/>
          <dgm:chPref val="0"/>
        </dgm:presLayoutVars>
      </dgm:prSet>
      <dgm:spPr/>
    </dgm:pt>
    <dgm:pt modelId="{2B856230-2E96-411A-A819-A08CD6CB5CC3}" type="pres">
      <dgm:prSet presAssocID="{6E9D74BA-3B19-4ECF-A629-6D154D41303B}" presName="sibTrans" presStyleCnt="0"/>
      <dgm:spPr/>
    </dgm:pt>
    <dgm:pt modelId="{CA35054B-EA8D-4B74-9BA5-B82A90D50194}" type="pres">
      <dgm:prSet presAssocID="{9882D485-0020-4303-AACB-6AEF67300C92}" presName="compNode" presStyleCnt="0"/>
      <dgm:spPr/>
    </dgm:pt>
    <dgm:pt modelId="{A43EA79A-658F-469B-9325-248284E61A42}" type="pres">
      <dgm:prSet presAssocID="{9882D485-0020-4303-AACB-6AEF67300C92}" presName="bgRect" presStyleLbl="bgShp" presStyleIdx="1" presStyleCnt="3"/>
      <dgm:spPr/>
    </dgm:pt>
    <dgm:pt modelId="{459C3379-7384-4B2B-B651-1818B6D335D7}" type="pres">
      <dgm:prSet presAssocID="{9882D485-0020-4303-AACB-6AEF67300C9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F9BD8FA9-8669-4310-BF7C-82F44C21C150}" type="pres">
      <dgm:prSet presAssocID="{9882D485-0020-4303-AACB-6AEF67300C92}" presName="spaceRect" presStyleCnt="0"/>
      <dgm:spPr/>
    </dgm:pt>
    <dgm:pt modelId="{FB54EA11-6E62-475E-896B-5A90289917F0}" type="pres">
      <dgm:prSet presAssocID="{9882D485-0020-4303-AACB-6AEF67300C92}" presName="parTx" presStyleLbl="revTx" presStyleIdx="1" presStyleCnt="3">
        <dgm:presLayoutVars>
          <dgm:chMax val="0"/>
          <dgm:chPref val="0"/>
        </dgm:presLayoutVars>
      </dgm:prSet>
      <dgm:spPr/>
    </dgm:pt>
    <dgm:pt modelId="{D2962429-2F2B-4236-AD0A-60FABBED3141}" type="pres">
      <dgm:prSet presAssocID="{069D54E9-0F92-4A26-9EB2-7A6DEB6E4557}" presName="sibTrans" presStyleCnt="0"/>
      <dgm:spPr/>
    </dgm:pt>
    <dgm:pt modelId="{1C32597F-F286-4C20-AA34-418164B506E8}" type="pres">
      <dgm:prSet presAssocID="{2093EC99-81A2-4EB3-BEBC-6A1B477F3645}" presName="compNode" presStyleCnt="0"/>
      <dgm:spPr/>
    </dgm:pt>
    <dgm:pt modelId="{B8BBC5DB-CBFE-4D1D-8768-3925258BC5B1}" type="pres">
      <dgm:prSet presAssocID="{2093EC99-81A2-4EB3-BEBC-6A1B477F3645}" presName="bgRect" presStyleLbl="bgShp" presStyleIdx="2" presStyleCnt="3"/>
      <dgm:spPr/>
    </dgm:pt>
    <dgm:pt modelId="{7D32963D-E8E4-4331-B234-9478D6FF3E96}" type="pres">
      <dgm:prSet presAssocID="{2093EC99-81A2-4EB3-BEBC-6A1B477F364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73315AC4-2A0A-4854-A894-F9BA71EEFBE8}" type="pres">
      <dgm:prSet presAssocID="{2093EC99-81A2-4EB3-BEBC-6A1B477F3645}" presName="spaceRect" presStyleCnt="0"/>
      <dgm:spPr/>
    </dgm:pt>
    <dgm:pt modelId="{18431F88-164A-4077-9A77-C73014585FFD}" type="pres">
      <dgm:prSet presAssocID="{2093EC99-81A2-4EB3-BEBC-6A1B477F3645}" presName="parTx" presStyleLbl="revTx" presStyleIdx="2" presStyleCnt="3">
        <dgm:presLayoutVars>
          <dgm:chMax val="0"/>
          <dgm:chPref val="0"/>
        </dgm:presLayoutVars>
      </dgm:prSet>
      <dgm:spPr/>
    </dgm:pt>
  </dgm:ptLst>
  <dgm:cxnLst>
    <dgm:cxn modelId="{C60FDA32-DFC2-4119-90DC-AB9520BFBE58}" type="presOf" srcId="{6CC49F9F-95E8-4E94-9D7C-D87AEE7749DA}" destId="{9BD117C2-2F93-479D-9306-E0E189640CC3}" srcOrd="0" destOrd="0" presId="urn:microsoft.com/office/officeart/2018/2/layout/IconVerticalSolidList"/>
    <dgm:cxn modelId="{53431273-8E61-42B7-B182-2735B9B99B2F}" srcId="{F722F820-551E-4971-9863-D8B929DDA5EC}" destId="{9882D485-0020-4303-AACB-6AEF67300C92}" srcOrd="1" destOrd="0" parTransId="{06D1324D-D5D4-4824-8D44-221E9EC381A6}" sibTransId="{069D54E9-0F92-4A26-9EB2-7A6DEB6E4557}"/>
    <dgm:cxn modelId="{7A2DED57-2B63-40C2-9318-F9A67938E117}" type="presOf" srcId="{9882D485-0020-4303-AACB-6AEF67300C92}" destId="{FB54EA11-6E62-475E-896B-5A90289917F0}" srcOrd="0" destOrd="0" presId="urn:microsoft.com/office/officeart/2018/2/layout/IconVerticalSolidList"/>
    <dgm:cxn modelId="{0257757C-FB42-4B21-8ECB-3D2FE31FB820}" type="presOf" srcId="{F722F820-551E-4971-9863-D8B929DDA5EC}" destId="{5ABE6FC8-419F-4F7F-8D73-1EC7726561E8}" srcOrd="0" destOrd="0" presId="urn:microsoft.com/office/officeart/2018/2/layout/IconVerticalSolidList"/>
    <dgm:cxn modelId="{2FAA9FAB-1705-4F4E-B5A3-D8A1941C0961}" type="presOf" srcId="{2093EC99-81A2-4EB3-BEBC-6A1B477F3645}" destId="{18431F88-164A-4077-9A77-C73014585FFD}" srcOrd="0" destOrd="0" presId="urn:microsoft.com/office/officeart/2018/2/layout/IconVerticalSolidList"/>
    <dgm:cxn modelId="{CD7355D3-0BCF-4587-87A0-A61549D39CE2}" srcId="{F722F820-551E-4971-9863-D8B929DDA5EC}" destId="{2093EC99-81A2-4EB3-BEBC-6A1B477F3645}" srcOrd="2" destOrd="0" parTransId="{5D202E71-532D-4308-9B20-A9B9BCA8DF30}" sibTransId="{B168177A-9A4E-41E8-86D5-A8791ED6B5B5}"/>
    <dgm:cxn modelId="{F020C2FA-DC1E-476A-BD19-B02AD2DD2DA4}" srcId="{F722F820-551E-4971-9863-D8B929DDA5EC}" destId="{6CC49F9F-95E8-4E94-9D7C-D87AEE7749DA}" srcOrd="0" destOrd="0" parTransId="{928F0805-2DA0-4612-95A8-F1380C1E85BC}" sibTransId="{6E9D74BA-3B19-4ECF-A629-6D154D41303B}"/>
    <dgm:cxn modelId="{1E45E6D1-57D0-4E78-A231-9AB093FEA87E}" type="presParOf" srcId="{5ABE6FC8-419F-4F7F-8D73-1EC7726561E8}" destId="{C6BE6FFF-EBC1-4229-B94D-EC6A26A774A7}" srcOrd="0" destOrd="0" presId="urn:microsoft.com/office/officeart/2018/2/layout/IconVerticalSolidList"/>
    <dgm:cxn modelId="{32F1BB81-1651-475B-AA7B-A8CFFA22908A}" type="presParOf" srcId="{C6BE6FFF-EBC1-4229-B94D-EC6A26A774A7}" destId="{46FBBBF0-4F07-4C46-B6C8-738665AD83E1}" srcOrd="0" destOrd="0" presId="urn:microsoft.com/office/officeart/2018/2/layout/IconVerticalSolidList"/>
    <dgm:cxn modelId="{F1C1A9D9-88B6-481E-927E-D804EA5713F3}" type="presParOf" srcId="{C6BE6FFF-EBC1-4229-B94D-EC6A26A774A7}" destId="{ECC15A74-B855-420B-9081-06EDB2A89A52}" srcOrd="1" destOrd="0" presId="urn:microsoft.com/office/officeart/2018/2/layout/IconVerticalSolidList"/>
    <dgm:cxn modelId="{FF2F36B7-203B-49FF-8A35-2733775595D6}" type="presParOf" srcId="{C6BE6FFF-EBC1-4229-B94D-EC6A26A774A7}" destId="{76943E1E-A9E7-426A-904C-60F46834810D}" srcOrd="2" destOrd="0" presId="urn:microsoft.com/office/officeart/2018/2/layout/IconVerticalSolidList"/>
    <dgm:cxn modelId="{1F692135-A6EB-45D5-95C9-1F5E968C2391}" type="presParOf" srcId="{C6BE6FFF-EBC1-4229-B94D-EC6A26A774A7}" destId="{9BD117C2-2F93-479D-9306-E0E189640CC3}" srcOrd="3" destOrd="0" presId="urn:microsoft.com/office/officeart/2018/2/layout/IconVerticalSolidList"/>
    <dgm:cxn modelId="{3A268F68-C7D4-4816-9367-D7B3F0473C41}" type="presParOf" srcId="{5ABE6FC8-419F-4F7F-8D73-1EC7726561E8}" destId="{2B856230-2E96-411A-A819-A08CD6CB5CC3}" srcOrd="1" destOrd="0" presId="urn:microsoft.com/office/officeart/2018/2/layout/IconVerticalSolidList"/>
    <dgm:cxn modelId="{F458EFB2-BCFE-46FB-86A3-9D3C8FAF9385}" type="presParOf" srcId="{5ABE6FC8-419F-4F7F-8D73-1EC7726561E8}" destId="{CA35054B-EA8D-4B74-9BA5-B82A90D50194}" srcOrd="2" destOrd="0" presId="urn:microsoft.com/office/officeart/2018/2/layout/IconVerticalSolidList"/>
    <dgm:cxn modelId="{501F67C3-0F7A-43AF-A0BE-734A821BB2F9}" type="presParOf" srcId="{CA35054B-EA8D-4B74-9BA5-B82A90D50194}" destId="{A43EA79A-658F-469B-9325-248284E61A42}" srcOrd="0" destOrd="0" presId="urn:microsoft.com/office/officeart/2018/2/layout/IconVerticalSolidList"/>
    <dgm:cxn modelId="{E1BE13A2-17F7-40F4-8EF7-2ACEFE970274}" type="presParOf" srcId="{CA35054B-EA8D-4B74-9BA5-B82A90D50194}" destId="{459C3379-7384-4B2B-B651-1818B6D335D7}" srcOrd="1" destOrd="0" presId="urn:microsoft.com/office/officeart/2018/2/layout/IconVerticalSolidList"/>
    <dgm:cxn modelId="{99AF8615-F88C-4BA8-92AF-B0CD42EB3327}" type="presParOf" srcId="{CA35054B-EA8D-4B74-9BA5-B82A90D50194}" destId="{F9BD8FA9-8669-4310-BF7C-82F44C21C150}" srcOrd="2" destOrd="0" presId="urn:microsoft.com/office/officeart/2018/2/layout/IconVerticalSolidList"/>
    <dgm:cxn modelId="{12CAEAF9-7996-4F03-8BD4-085AA9D1C5EF}" type="presParOf" srcId="{CA35054B-EA8D-4B74-9BA5-B82A90D50194}" destId="{FB54EA11-6E62-475E-896B-5A90289917F0}" srcOrd="3" destOrd="0" presId="urn:microsoft.com/office/officeart/2018/2/layout/IconVerticalSolidList"/>
    <dgm:cxn modelId="{CA264B22-DA9D-47A9-BE1D-2752DB062AE6}" type="presParOf" srcId="{5ABE6FC8-419F-4F7F-8D73-1EC7726561E8}" destId="{D2962429-2F2B-4236-AD0A-60FABBED3141}" srcOrd="3" destOrd="0" presId="urn:microsoft.com/office/officeart/2018/2/layout/IconVerticalSolidList"/>
    <dgm:cxn modelId="{75352B9C-04D2-4DCD-8D47-801705266835}" type="presParOf" srcId="{5ABE6FC8-419F-4F7F-8D73-1EC7726561E8}" destId="{1C32597F-F286-4C20-AA34-418164B506E8}" srcOrd="4" destOrd="0" presId="urn:microsoft.com/office/officeart/2018/2/layout/IconVerticalSolidList"/>
    <dgm:cxn modelId="{BD5D1E43-1A87-40B8-A8B7-1996C27560C0}" type="presParOf" srcId="{1C32597F-F286-4C20-AA34-418164B506E8}" destId="{B8BBC5DB-CBFE-4D1D-8768-3925258BC5B1}" srcOrd="0" destOrd="0" presId="urn:microsoft.com/office/officeart/2018/2/layout/IconVerticalSolidList"/>
    <dgm:cxn modelId="{0D636014-4E08-47C5-8DD2-EE65E6EDAF95}" type="presParOf" srcId="{1C32597F-F286-4C20-AA34-418164B506E8}" destId="{7D32963D-E8E4-4331-B234-9478D6FF3E96}" srcOrd="1" destOrd="0" presId="urn:microsoft.com/office/officeart/2018/2/layout/IconVerticalSolidList"/>
    <dgm:cxn modelId="{FCE73FBF-C384-48A5-9CFC-B89E8608BCBA}" type="presParOf" srcId="{1C32597F-F286-4C20-AA34-418164B506E8}" destId="{73315AC4-2A0A-4854-A894-F9BA71EEFBE8}" srcOrd="2" destOrd="0" presId="urn:microsoft.com/office/officeart/2018/2/layout/IconVerticalSolidList"/>
    <dgm:cxn modelId="{0D02B6A0-794D-44BB-8339-F19AF46D0D75}" type="presParOf" srcId="{1C32597F-F286-4C20-AA34-418164B506E8}" destId="{18431F88-164A-4077-9A77-C73014585F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B49B9-489E-4428-AE12-4D88C41524C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20C5975-A0AE-4CB9-BE32-2A4D7722BE94}">
      <dgm:prSet/>
      <dgm:spPr/>
      <dgm:t>
        <a:bodyPr/>
        <a:lstStyle/>
        <a:p>
          <a:pPr>
            <a:lnSpc>
              <a:spcPct val="100000"/>
            </a:lnSpc>
            <a:defRPr cap="all"/>
          </a:pPr>
          <a:r>
            <a:rPr lang="nl-NL"/>
            <a:t>HBO bachelor</a:t>
          </a:r>
          <a:endParaRPr lang="en-US"/>
        </a:p>
      </dgm:t>
    </dgm:pt>
    <dgm:pt modelId="{48E3C55D-0222-46D4-9020-176C0022D157}" type="parTrans" cxnId="{2ADE0A2A-1D6D-465B-8DCC-710854A617CB}">
      <dgm:prSet/>
      <dgm:spPr/>
      <dgm:t>
        <a:bodyPr/>
        <a:lstStyle/>
        <a:p>
          <a:endParaRPr lang="en-US"/>
        </a:p>
      </dgm:t>
    </dgm:pt>
    <dgm:pt modelId="{96F4A371-05C0-474F-A470-CF5256C54DD9}" type="sibTrans" cxnId="{2ADE0A2A-1D6D-465B-8DCC-710854A617CB}">
      <dgm:prSet/>
      <dgm:spPr/>
      <dgm:t>
        <a:bodyPr/>
        <a:lstStyle/>
        <a:p>
          <a:endParaRPr lang="en-US"/>
        </a:p>
      </dgm:t>
    </dgm:pt>
    <dgm:pt modelId="{BACE965B-079E-40D6-92CD-335159E21B1A}">
      <dgm:prSet/>
      <dgm:spPr/>
      <dgm:t>
        <a:bodyPr/>
        <a:lstStyle/>
        <a:p>
          <a:pPr>
            <a:lnSpc>
              <a:spcPct val="100000"/>
            </a:lnSpc>
            <a:defRPr cap="all"/>
          </a:pPr>
          <a:r>
            <a:rPr lang="nl-NL"/>
            <a:t>HBO master</a:t>
          </a:r>
          <a:endParaRPr lang="en-US"/>
        </a:p>
      </dgm:t>
    </dgm:pt>
    <dgm:pt modelId="{8292A4DD-DB76-4A0D-817D-621CDCFDC5DF}" type="parTrans" cxnId="{0CDE9696-B0E3-47DA-91B9-479CFC2F7E2C}">
      <dgm:prSet/>
      <dgm:spPr/>
      <dgm:t>
        <a:bodyPr/>
        <a:lstStyle/>
        <a:p>
          <a:endParaRPr lang="en-US"/>
        </a:p>
      </dgm:t>
    </dgm:pt>
    <dgm:pt modelId="{8D54D072-135C-4C0F-8A89-8F1533EAB82C}" type="sibTrans" cxnId="{0CDE9696-B0E3-47DA-91B9-479CFC2F7E2C}">
      <dgm:prSet/>
      <dgm:spPr/>
      <dgm:t>
        <a:bodyPr/>
        <a:lstStyle/>
        <a:p>
          <a:endParaRPr lang="en-US"/>
        </a:p>
      </dgm:t>
    </dgm:pt>
    <dgm:pt modelId="{13F04C10-D80D-4421-B93E-84F94264C445}">
      <dgm:prSet/>
      <dgm:spPr/>
      <dgm:t>
        <a:bodyPr/>
        <a:lstStyle/>
        <a:p>
          <a:pPr>
            <a:lnSpc>
              <a:spcPct val="100000"/>
            </a:lnSpc>
            <a:defRPr cap="all"/>
          </a:pPr>
          <a:r>
            <a:rPr lang="nl-NL"/>
            <a:t>WO master</a:t>
          </a:r>
          <a:endParaRPr lang="en-US"/>
        </a:p>
      </dgm:t>
    </dgm:pt>
    <dgm:pt modelId="{45908743-531C-4A03-87AC-E9C8F3758434}" type="parTrans" cxnId="{393138A7-3189-4A76-B8D6-B4B5C65345A1}">
      <dgm:prSet/>
      <dgm:spPr/>
      <dgm:t>
        <a:bodyPr/>
        <a:lstStyle/>
        <a:p>
          <a:endParaRPr lang="en-US"/>
        </a:p>
      </dgm:t>
    </dgm:pt>
    <dgm:pt modelId="{36038D2C-3226-436F-BF29-7DE4AECC0F6E}" type="sibTrans" cxnId="{393138A7-3189-4A76-B8D6-B4B5C65345A1}">
      <dgm:prSet/>
      <dgm:spPr/>
      <dgm:t>
        <a:bodyPr/>
        <a:lstStyle/>
        <a:p>
          <a:endParaRPr lang="en-US"/>
        </a:p>
      </dgm:t>
    </dgm:pt>
    <dgm:pt modelId="{B939E4F7-3DD9-49BD-B918-D160F23357B9}" type="pres">
      <dgm:prSet presAssocID="{5C4B49B9-489E-4428-AE12-4D88C41524C1}" presName="root" presStyleCnt="0">
        <dgm:presLayoutVars>
          <dgm:dir/>
          <dgm:resizeHandles val="exact"/>
        </dgm:presLayoutVars>
      </dgm:prSet>
      <dgm:spPr/>
    </dgm:pt>
    <dgm:pt modelId="{49266793-F6CD-4E9C-9CF3-F982D68729EB}" type="pres">
      <dgm:prSet presAssocID="{920C5975-A0AE-4CB9-BE32-2A4D7722BE94}" presName="compNode" presStyleCnt="0"/>
      <dgm:spPr/>
    </dgm:pt>
    <dgm:pt modelId="{C40868D3-5249-4EB2-A658-991161608A7B}" type="pres">
      <dgm:prSet presAssocID="{920C5975-A0AE-4CB9-BE32-2A4D7722BE94}" presName="iconBgRect" presStyleLbl="bgShp" presStyleIdx="0" presStyleCnt="3"/>
      <dgm:spPr>
        <a:prstGeom prst="round2DiagRect">
          <a:avLst>
            <a:gd name="adj1" fmla="val 29727"/>
            <a:gd name="adj2" fmla="val 0"/>
          </a:avLst>
        </a:prstGeom>
      </dgm:spPr>
    </dgm:pt>
    <dgm:pt modelId="{8B9B2A7C-768E-498B-B22A-3709B78E90F4}" type="pres">
      <dgm:prSet presAssocID="{920C5975-A0AE-4CB9-BE32-2A4D7722BE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6C5683ED-96CE-4530-91EB-F76117D1E86E}" type="pres">
      <dgm:prSet presAssocID="{920C5975-A0AE-4CB9-BE32-2A4D7722BE94}" presName="spaceRect" presStyleCnt="0"/>
      <dgm:spPr/>
    </dgm:pt>
    <dgm:pt modelId="{FE4F5B93-6AC6-47F7-9FD6-80BC4C23720E}" type="pres">
      <dgm:prSet presAssocID="{920C5975-A0AE-4CB9-BE32-2A4D7722BE94}" presName="textRect" presStyleLbl="revTx" presStyleIdx="0" presStyleCnt="3">
        <dgm:presLayoutVars>
          <dgm:chMax val="1"/>
          <dgm:chPref val="1"/>
        </dgm:presLayoutVars>
      </dgm:prSet>
      <dgm:spPr/>
    </dgm:pt>
    <dgm:pt modelId="{AC62C683-D2BC-46F0-9157-B2B399248A81}" type="pres">
      <dgm:prSet presAssocID="{96F4A371-05C0-474F-A470-CF5256C54DD9}" presName="sibTrans" presStyleCnt="0"/>
      <dgm:spPr/>
    </dgm:pt>
    <dgm:pt modelId="{DBB0BF0B-4D84-47CF-A440-4F6E95BAF62F}" type="pres">
      <dgm:prSet presAssocID="{BACE965B-079E-40D6-92CD-335159E21B1A}" presName="compNode" presStyleCnt="0"/>
      <dgm:spPr/>
    </dgm:pt>
    <dgm:pt modelId="{C2D00826-5425-49B7-A102-E74B5E61B10B}" type="pres">
      <dgm:prSet presAssocID="{BACE965B-079E-40D6-92CD-335159E21B1A}" presName="iconBgRect" presStyleLbl="bgShp" presStyleIdx="1" presStyleCnt="3"/>
      <dgm:spPr>
        <a:prstGeom prst="round2DiagRect">
          <a:avLst>
            <a:gd name="adj1" fmla="val 29727"/>
            <a:gd name="adj2" fmla="val 0"/>
          </a:avLst>
        </a:prstGeom>
      </dgm:spPr>
    </dgm:pt>
    <dgm:pt modelId="{2D062EBD-BE79-4D96-99F2-3EDB47635B38}" type="pres">
      <dgm:prSet presAssocID="{BACE965B-079E-40D6-92CD-335159E21B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FB3BD80D-4F1B-403E-A597-F93DB1B3C4A3}" type="pres">
      <dgm:prSet presAssocID="{BACE965B-079E-40D6-92CD-335159E21B1A}" presName="spaceRect" presStyleCnt="0"/>
      <dgm:spPr/>
    </dgm:pt>
    <dgm:pt modelId="{8C2896FB-CFE2-4927-AC91-3ACDADF75195}" type="pres">
      <dgm:prSet presAssocID="{BACE965B-079E-40D6-92CD-335159E21B1A}" presName="textRect" presStyleLbl="revTx" presStyleIdx="1" presStyleCnt="3">
        <dgm:presLayoutVars>
          <dgm:chMax val="1"/>
          <dgm:chPref val="1"/>
        </dgm:presLayoutVars>
      </dgm:prSet>
      <dgm:spPr/>
    </dgm:pt>
    <dgm:pt modelId="{E52B470C-FF87-46D6-82BF-3AB0C7B82AFA}" type="pres">
      <dgm:prSet presAssocID="{8D54D072-135C-4C0F-8A89-8F1533EAB82C}" presName="sibTrans" presStyleCnt="0"/>
      <dgm:spPr/>
    </dgm:pt>
    <dgm:pt modelId="{41AAE6FA-7FED-42BF-A901-0181BBF01145}" type="pres">
      <dgm:prSet presAssocID="{13F04C10-D80D-4421-B93E-84F94264C445}" presName="compNode" presStyleCnt="0"/>
      <dgm:spPr/>
    </dgm:pt>
    <dgm:pt modelId="{DA113495-E30E-4DE6-A7FA-843F6A4C9238}" type="pres">
      <dgm:prSet presAssocID="{13F04C10-D80D-4421-B93E-84F94264C445}" presName="iconBgRect" presStyleLbl="bgShp" presStyleIdx="2" presStyleCnt="3"/>
      <dgm:spPr>
        <a:prstGeom prst="round2DiagRect">
          <a:avLst>
            <a:gd name="adj1" fmla="val 29727"/>
            <a:gd name="adj2" fmla="val 0"/>
          </a:avLst>
        </a:prstGeom>
      </dgm:spPr>
    </dgm:pt>
    <dgm:pt modelId="{F23AE97E-669B-4B23-93A8-6C302DBCB285}" type="pres">
      <dgm:prSet presAssocID="{13F04C10-D80D-4421-B93E-84F94264C4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3288874A-CC55-406D-9E37-37DDC11D2B12}" type="pres">
      <dgm:prSet presAssocID="{13F04C10-D80D-4421-B93E-84F94264C445}" presName="spaceRect" presStyleCnt="0"/>
      <dgm:spPr/>
    </dgm:pt>
    <dgm:pt modelId="{8D77B441-1564-4D5D-93F6-C1C753B8CF8A}" type="pres">
      <dgm:prSet presAssocID="{13F04C10-D80D-4421-B93E-84F94264C445}" presName="textRect" presStyleLbl="revTx" presStyleIdx="2" presStyleCnt="3">
        <dgm:presLayoutVars>
          <dgm:chMax val="1"/>
          <dgm:chPref val="1"/>
        </dgm:presLayoutVars>
      </dgm:prSet>
      <dgm:spPr/>
    </dgm:pt>
  </dgm:ptLst>
  <dgm:cxnLst>
    <dgm:cxn modelId="{9908EE0A-8E81-4BCA-8B7A-116B47CF5D98}" type="presOf" srcId="{920C5975-A0AE-4CB9-BE32-2A4D7722BE94}" destId="{FE4F5B93-6AC6-47F7-9FD6-80BC4C23720E}" srcOrd="0" destOrd="0" presId="urn:microsoft.com/office/officeart/2018/5/layout/IconLeafLabelList"/>
    <dgm:cxn modelId="{2ADE0A2A-1D6D-465B-8DCC-710854A617CB}" srcId="{5C4B49B9-489E-4428-AE12-4D88C41524C1}" destId="{920C5975-A0AE-4CB9-BE32-2A4D7722BE94}" srcOrd="0" destOrd="0" parTransId="{48E3C55D-0222-46D4-9020-176C0022D157}" sibTransId="{96F4A371-05C0-474F-A470-CF5256C54DD9}"/>
    <dgm:cxn modelId="{7C0D1A88-01C0-4D73-8D66-A070D7A2D95D}" type="presOf" srcId="{5C4B49B9-489E-4428-AE12-4D88C41524C1}" destId="{B939E4F7-3DD9-49BD-B918-D160F23357B9}" srcOrd="0" destOrd="0" presId="urn:microsoft.com/office/officeart/2018/5/layout/IconLeafLabelList"/>
    <dgm:cxn modelId="{E64B5D90-C037-4424-8A9B-FB832DE44EE5}" type="presOf" srcId="{BACE965B-079E-40D6-92CD-335159E21B1A}" destId="{8C2896FB-CFE2-4927-AC91-3ACDADF75195}" srcOrd="0" destOrd="0" presId="urn:microsoft.com/office/officeart/2018/5/layout/IconLeafLabelList"/>
    <dgm:cxn modelId="{6A1A1994-6DC2-44B2-AC94-B332233F4D17}" type="presOf" srcId="{13F04C10-D80D-4421-B93E-84F94264C445}" destId="{8D77B441-1564-4D5D-93F6-C1C753B8CF8A}" srcOrd="0" destOrd="0" presId="urn:microsoft.com/office/officeart/2018/5/layout/IconLeafLabelList"/>
    <dgm:cxn modelId="{0CDE9696-B0E3-47DA-91B9-479CFC2F7E2C}" srcId="{5C4B49B9-489E-4428-AE12-4D88C41524C1}" destId="{BACE965B-079E-40D6-92CD-335159E21B1A}" srcOrd="1" destOrd="0" parTransId="{8292A4DD-DB76-4A0D-817D-621CDCFDC5DF}" sibTransId="{8D54D072-135C-4C0F-8A89-8F1533EAB82C}"/>
    <dgm:cxn modelId="{393138A7-3189-4A76-B8D6-B4B5C65345A1}" srcId="{5C4B49B9-489E-4428-AE12-4D88C41524C1}" destId="{13F04C10-D80D-4421-B93E-84F94264C445}" srcOrd="2" destOrd="0" parTransId="{45908743-531C-4A03-87AC-E9C8F3758434}" sibTransId="{36038D2C-3226-436F-BF29-7DE4AECC0F6E}"/>
    <dgm:cxn modelId="{982A4F8A-F869-45C0-AAD6-E0070DBF597F}" type="presParOf" srcId="{B939E4F7-3DD9-49BD-B918-D160F23357B9}" destId="{49266793-F6CD-4E9C-9CF3-F982D68729EB}" srcOrd="0" destOrd="0" presId="urn:microsoft.com/office/officeart/2018/5/layout/IconLeafLabelList"/>
    <dgm:cxn modelId="{9BF49E86-62CF-4E6D-8108-5DB6640FA52F}" type="presParOf" srcId="{49266793-F6CD-4E9C-9CF3-F982D68729EB}" destId="{C40868D3-5249-4EB2-A658-991161608A7B}" srcOrd="0" destOrd="0" presId="urn:microsoft.com/office/officeart/2018/5/layout/IconLeafLabelList"/>
    <dgm:cxn modelId="{582B8781-FC7F-4EFB-8EA1-053FDC23AB5A}" type="presParOf" srcId="{49266793-F6CD-4E9C-9CF3-F982D68729EB}" destId="{8B9B2A7C-768E-498B-B22A-3709B78E90F4}" srcOrd="1" destOrd="0" presId="urn:microsoft.com/office/officeart/2018/5/layout/IconLeafLabelList"/>
    <dgm:cxn modelId="{51345DB2-448C-4318-8B98-C59ABB60FBD5}" type="presParOf" srcId="{49266793-F6CD-4E9C-9CF3-F982D68729EB}" destId="{6C5683ED-96CE-4530-91EB-F76117D1E86E}" srcOrd="2" destOrd="0" presId="urn:microsoft.com/office/officeart/2018/5/layout/IconLeafLabelList"/>
    <dgm:cxn modelId="{37ACEE5C-8544-4467-8D29-405DED4D0FD3}" type="presParOf" srcId="{49266793-F6CD-4E9C-9CF3-F982D68729EB}" destId="{FE4F5B93-6AC6-47F7-9FD6-80BC4C23720E}" srcOrd="3" destOrd="0" presId="urn:microsoft.com/office/officeart/2018/5/layout/IconLeafLabelList"/>
    <dgm:cxn modelId="{892B6ADA-7E05-4965-B530-2D4C5F134A06}" type="presParOf" srcId="{B939E4F7-3DD9-49BD-B918-D160F23357B9}" destId="{AC62C683-D2BC-46F0-9157-B2B399248A81}" srcOrd="1" destOrd="0" presId="urn:microsoft.com/office/officeart/2018/5/layout/IconLeafLabelList"/>
    <dgm:cxn modelId="{3F7A0F28-D983-43F0-AB08-F908B3FBE379}" type="presParOf" srcId="{B939E4F7-3DD9-49BD-B918-D160F23357B9}" destId="{DBB0BF0B-4D84-47CF-A440-4F6E95BAF62F}" srcOrd="2" destOrd="0" presId="urn:microsoft.com/office/officeart/2018/5/layout/IconLeafLabelList"/>
    <dgm:cxn modelId="{E9D810DB-8C99-4AFA-9CF3-E5AADAD650E4}" type="presParOf" srcId="{DBB0BF0B-4D84-47CF-A440-4F6E95BAF62F}" destId="{C2D00826-5425-49B7-A102-E74B5E61B10B}" srcOrd="0" destOrd="0" presId="urn:microsoft.com/office/officeart/2018/5/layout/IconLeafLabelList"/>
    <dgm:cxn modelId="{2C30CA75-D864-4770-BE23-784F1B23DEA7}" type="presParOf" srcId="{DBB0BF0B-4D84-47CF-A440-4F6E95BAF62F}" destId="{2D062EBD-BE79-4D96-99F2-3EDB47635B38}" srcOrd="1" destOrd="0" presId="urn:microsoft.com/office/officeart/2018/5/layout/IconLeafLabelList"/>
    <dgm:cxn modelId="{0B14384D-3AE4-4218-A967-5E81A650D216}" type="presParOf" srcId="{DBB0BF0B-4D84-47CF-A440-4F6E95BAF62F}" destId="{FB3BD80D-4F1B-403E-A597-F93DB1B3C4A3}" srcOrd="2" destOrd="0" presId="urn:microsoft.com/office/officeart/2018/5/layout/IconLeafLabelList"/>
    <dgm:cxn modelId="{5F0BE244-567E-496C-8C08-2E0643AAB2EC}" type="presParOf" srcId="{DBB0BF0B-4D84-47CF-A440-4F6E95BAF62F}" destId="{8C2896FB-CFE2-4927-AC91-3ACDADF75195}" srcOrd="3" destOrd="0" presId="urn:microsoft.com/office/officeart/2018/5/layout/IconLeafLabelList"/>
    <dgm:cxn modelId="{10E41013-4221-490D-A8D3-6B9129A99BEE}" type="presParOf" srcId="{B939E4F7-3DD9-49BD-B918-D160F23357B9}" destId="{E52B470C-FF87-46D6-82BF-3AB0C7B82AFA}" srcOrd="3" destOrd="0" presId="urn:microsoft.com/office/officeart/2018/5/layout/IconLeafLabelList"/>
    <dgm:cxn modelId="{7B4A9CE9-ADFD-40D7-8EEC-61195CB9CF60}" type="presParOf" srcId="{B939E4F7-3DD9-49BD-B918-D160F23357B9}" destId="{41AAE6FA-7FED-42BF-A901-0181BBF01145}" srcOrd="4" destOrd="0" presId="urn:microsoft.com/office/officeart/2018/5/layout/IconLeafLabelList"/>
    <dgm:cxn modelId="{9DB1D29A-6EE7-49AA-AF42-1E90B7C87AFE}" type="presParOf" srcId="{41AAE6FA-7FED-42BF-A901-0181BBF01145}" destId="{DA113495-E30E-4DE6-A7FA-843F6A4C9238}" srcOrd="0" destOrd="0" presId="urn:microsoft.com/office/officeart/2018/5/layout/IconLeafLabelList"/>
    <dgm:cxn modelId="{D848F8E7-2E63-4752-A365-CF5BF785976A}" type="presParOf" srcId="{41AAE6FA-7FED-42BF-A901-0181BBF01145}" destId="{F23AE97E-669B-4B23-93A8-6C302DBCB285}" srcOrd="1" destOrd="0" presId="urn:microsoft.com/office/officeart/2018/5/layout/IconLeafLabelList"/>
    <dgm:cxn modelId="{5BD452D0-18F1-4163-B4A6-6BA64E83B03D}" type="presParOf" srcId="{41AAE6FA-7FED-42BF-A901-0181BBF01145}" destId="{3288874A-CC55-406D-9E37-37DDC11D2B12}" srcOrd="2" destOrd="0" presId="urn:microsoft.com/office/officeart/2018/5/layout/IconLeafLabelList"/>
    <dgm:cxn modelId="{ACBC4831-9D42-4892-9C58-59238643D450}" type="presParOf" srcId="{41AAE6FA-7FED-42BF-A901-0181BBF01145}" destId="{8D77B441-1564-4D5D-93F6-C1C753B8CF8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2F820-551E-4971-9863-D8B929DDA5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C49F9F-95E8-4E94-9D7C-D87AEE7749DA}">
      <dgm:prSet/>
      <dgm:spPr/>
      <dgm:t>
        <a:bodyPr/>
        <a:lstStyle/>
        <a:p>
          <a:r>
            <a:rPr lang="nl-NL"/>
            <a:t>Level of initiative: classroom, school, above school</a:t>
          </a:r>
          <a:endParaRPr lang="en-US"/>
        </a:p>
      </dgm:t>
    </dgm:pt>
    <dgm:pt modelId="{928F0805-2DA0-4612-95A8-F1380C1E85BC}" type="parTrans" cxnId="{F020C2FA-DC1E-476A-BD19-B02AD2DD2DA4}">
      <dgm:prSet/>
      <dgm:spPr/>
      <dgm:t>
        <a:bodyPr/>
        <a:lstStyle/>
        <a:p>
          <a:endParaRPr lang="en-US"/>
        </a:p>
      </dgm:t>
    </dgm:pt>
    <dgm:pt modelId="{6E9D74BA-3B19-4ECF-A629-6D154D41303B}" type="sibTrans" cxnId="{F020C2FA-DC1E-476A-BD19-B02AD2DD2DA4}">
      <dgm:prSet/>
      <dgm:spPr/>
      <dgm:t>
        <a:bodyPr/>
        <a:lstStyle/>
        <a:p>
          <a:endParaRPr lang="en-US"/>
        </a:p>
      </dgm:t>
    </dgm:pt>
    <dgm:pt modelId="{9882D485-0020-4303-AACB-6AEF67300C92}">
      <dgm:prSet/>
      <dgm:spPr/>
      <dgm:t>
        <a:bodyPr/>
        <a:lstStyle/>
        <a:p>
          <a:r>
            <a:rPr lang="nl-NL" dirty="0"/>
            <a:t>Level of </a:t>
          </a:r>
          <a:r>
            <a:rPr lang="nl-NL" dirty="0" err="1"/>
            <a:t>education</a:t>
          </a:r>
          <a:r>
            <a:rPr lang="nl-NL" dirty="0"/>
            <a:t>: </a:t>
          </a:r>
          <a:r>
            <a:rPr lang="nl-NL" dirty="0" err="1"/>
            <a:t>bacher</a:t>
          </a:r>
          <a:r>
            <a:rPr lang="nl-NL" dirty="0"/>
            <a:t>, hbo-master, wo-master</a:t>
          </a:r>
          <a:endParaRPr lang="en-US" dirty="0"/>
        </a:p>
      </dgm:t>
    </dgm:pt>
    <dgm:pt modelId="{06D1324D-D5D4-4824-8D44-221E9EC381A6}" type="parTrans" cxnId="{53431273-8E61-42B7-B182-2735B9B99B2F}">
      <dgm:prSet/>
      <dgm:spPr/>
      <dgm:t>
        <a:bodyPr/>
        <a:lstStyle/>
        <a:p>
          <a:endParaRPr lang="en-US"/>
        </a:p>
      </dgm:t>
    </dgm:pt>
    <dgm:pt modelId="{069D54E9-0F92-4A26-9EB2-7A6DEB6E4557}" type="sibTrans" cxnId="{53431273-8E61-42B7-B182-2735B9B99B2F}">
      <dgm:prSet/>
      <dgm:spPr/>
      <dgm:t>
        <a:bodyPr/>
        <a:lstStyle/>
        <a:p>
          <a:endParaRPr lang="en-US"/>
        </a:p>
      </dgm:t>
    </dgm:pt>
    <dgm:pt modelId="{2093EC99-81A2-4EB3-BEBC-6A1B477F3645}">
      <dgm:prSet/>
      <dgm:spPr/>
      <dgm:t>
        <a:bodyPr/>
        <a:lstStyle/>
        <a:p>
          <a:r>
            <a:rPr lang="nl-NL"/>
            <a:t>Sector: primary school, secundary school</a:t>
          </a:r>
          <a:endParaRPr lang="en-US"/>
        </a:p>
      </dgm:t>
    </dgm:pt>
    <dgm:pt modelId="{5D202E71-532D-4308-9B20-A9B9BCA8DF30}" type="parTrans" cxnId="{CD7355D3-0BCF-4587-87A0-A61549D39CE2}">
      <dgm:prSet/>
      <dgm:spPr/>
      <dgm:t>
        <a:bodyPr/>
        <a:lstStyle/>
        <a:p>
          <a:endParaRPr lang="en-US"/>
        </a:p>
      </dgm:t>
    </dgm:pt>
    <dgm:pt modelId="{B168177A-9A4E-41E8-86D5-A8791ED6B5B5}" type="sibTrans" cxnId="{CD7355D3-0BCF-4587-87A0-A61549D39CE2}">
      <dgm:prSet/>
      <dgm:spPr/>
      <dgm:t>
        <a:bodyPr/>
        <a:lstStyle/>
        <a:p>
          <a:endParaRPr lang="en-US"/>
        </a:p>
      </dgm:t>
    </dgm:pt>
    <dgm:pt modelId="{5ABE6FC8-419F-4F7F-8D73-1EC7726561E8}" type="pres">
      <dgm:prSet presAssocID="{F722F820-551E-4971-9863-D8B929DDA5EC}" presName="root" presStyleCnt="0">
        <dgm:presLayoutVars>
          <dgm:dir/>
          <dgm:resizeHandles val="exact"/>
        </dgm:presLayoutVars>
      </dgm:prSet>
      <dgm:spPr/>
    </dgm:pt>
    <dgm:pt modelId="{C6BE6FFF-EBC1-4229-B94D-EC6A26A774A7}" type="pres">
      <dgm:prSet presAssocID="{6CC49F9F-95E8-4E94-9D7C-D87AEE7749DA}" presName="compNode" presStyleCnt="0"/>
      <dgm:spPr/>
    </dgm:pt>
    <dgm:pt modelId="{46FBBBF0-4F07-4C46-B6C8-738665AD83E1}" type="pres">
      <dgm:prSet presAssocID="{6CC49F9F-95E8-4E94-9D7C-D87AEE7749DA}" presName="bgRect" presStyleLbl="bgShp" presStyleIdx="0" presStyleCnt="3"/>
      <dgm:spPr/>
    </dgm:pt>
    <dgm:pt modelId="{ECC15A74-B855-420B-9081-06EDB2A89A52}" type="pres">
      <dgm:prSet presAssocID="{6CC49F9F-95E8-4E94-9D7C-D87AEE7749DA}"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6943E1E-A9E7-426A-904C-60F46834810D}" type="pres">
      <dgm:prSet presAssocID="{6CC49F9F-95E8-4E94-9D7C-D87AEE7749DA}" presName="spaceRect" presStyleCnt="0"/>
      <dgm:spPr/>
    </dgm:pt>
    <dgm:pt modelId="{9BD117C2-2F93-479D-9306-E0E189640CC3}" type="pres">
      <dgm:prSet presAssocID="{6CC49F9F-95E8-4E94-9D7C-D87AEE7749DA}" presName="parTx" presStyleLbl="revTx" presStyleIdx="0" presStyleCnt="3">
        <dgm:presLayoutVars>
          <dgm:chMax val="0"/>
          <dgm:chPref val="0"/>
        </dgm:presLayoutVars>
      </dgm:prSet>
      <dgm:spPr/>
    </dgm:pt>
    <dgm:pt modelId="{2B856230-2E96-411A-A819-A08CD6CB5CC3}" type="pres">
      <dgm:prSet presAssocID="{6E9D74BA-3B19-4ECF-A629-6D154D41303B}" presName="sibTrans" presStyleCnt="0"/>
      <dgm:spPr/>
    </dgm:pt>
    <dgm:pt modelId="{CA35054B-EA8D-4B74-9BA5-B82A90D50194}" type="pres">
      <dgm:prSet presAssocID="{9882D485-0020-4303-AACB-6AEF67300C92}" presName="compNode" presStyleCnt="0"/>
      <dgm:spPr/>
    </dgm:pt>
    <dgm:pt modelId="{A43EA79A-658F-469B-9325-248284E61A42}" type="pres">
      <dgm:prSet presAssocID="{9882D485-0020-4303-AACB-6AEF67300C92}" presName="bgRect" presStyleLbl="bgShp" presStyleIdx="1" presStyleCnt="3"/>
      <dgm:spPr/>
    </dgm:pt>
    <dgm:pt modelId="{459C3379-7384-4B2B-B651-1818B6D335D7}" type="pres">
      <dgm:prSet presAssocID="{9882D485-0020-4303-AACB-6AEF67300C9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F9BD8FA9-8669-4310-BF7C-82F44C21C150}" type="pres">
      <dgm:prSet presAssocID="{9882D485-0020-4303-AACB-6AEF67300C92}" presName="spaceRect" presStyleCnt="0"/>
      <dgm:spPr/>
    </dgm:pt>
    <dgm:pt modelId="{FB54EA11-6E62-475E-896B-5A90289917F0}" type="pres">
      <dgm:prSet presAssocID="{9882D485-0020-4303-AACB-6AEF67300C92}" presName="parTx" presStyleLbl="revTx" presStyleIdx="1" presStyleCnt="3">
        <dgm:presLayoutVars>
          <dgm:chMax val="0"/>
          <dgm:chPref val="0"/>
        </dgm:presLayoutVars>
      </dgm:prSet>
      <dgm:spPr/>
    </dgm:pt>
    <dgm:pt modelId="{D2962429-2F2B-4236-AD0A-60FABBED3141}" type="pres">
      <dgm:prSet presAssocID="{069D54E9-0F92-4A26-9EB2-7A6DEB6E4557}" presName="sibTrans" presStyleCnt="0"/>
      <dgm:spPr/>
    </dgm:pt>
    <dgm:pt modelId="{1C32597F-F286-4C20-AA34-418164B506E8}" type="pres">
      <dgm:prSet presAssocID="{2093EC99-81A2-4EB3-BEBC-6A1B477F3645}" presName="compNode" presStyleCnt="0"/>
      <dgm:spPr/>
    </dgm:pt>
    <dgm:pt modelId="{B8BBC5DB-CBFE-4D1D-8768-3925258BC5B1}" type="pres">
      <dgm:prSet presAssocID="{2093EC99-81A2-4EB3-BEBC-6A1B477F3645}" presName="bgRect" presStyleLbl="bgShp" presStyleIdx="2" presStyleCnt="3"/>
      <dgm:spPr/>
    </dgm:pt>
    <dgm:pt modelId="{7D32963D-E8E4-4331-B234-9478D6FF3E96}" type="pres">
      <dgm:prSet presAssocID="{2093EC99-81A2-4EB3-BEBC-6A1B477F364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73315AC4-2A0A-4854-A894-F9BA71EEFBE8}" type="pres">
      <dgm:prSet presAssocID="{2093EC99-81A2-4EB3-BEBC-6A1B477F3645}" presName="spaceRect" presStyleCnt="0"/>
      <dgm:spPr/>
    </dgm:pt>
    <dgm:pt modelId="{18431F88-164A-4077-9A77-C73014585FFD}" type="pres">
      <dgm:prSet presAssocID="{2093EC99-81A2-4EB3-BEBC-6A1B477F3645}" presName="parTx" presStyleLbl="revTx" presStyleIdx="2" presStyleCnt="3">
        <dgm:presLayoutVars>
          <dgm:chMax val="0"/>
          <dgm:chPref val="0"/>
        </dgm:presLayoutVars>
      </dgm:prSet>
      <dgm:spPr/>
    </dgm:pt>
  </dgm:ptLst>
  <dgm:cxnLst>
    <dgm:cxn modelId="{C60FDA32-DFC2-4119-90DC-AB9520BFBE58}" type="presOf" srcId="{6CC49F9F-95E8-4E94-9D7C-D87AEE7749DA}" destId="{9BD117C2-2F93-479D-9306-E0E189640CC3}" srcOrd="0" destOrd="0" presId="urn:microsoft.com/office/officeart/2018/2/layout/IconVerticalSolidList"/>
    <dgm:cxn modelId="{53431273-8E61-42B7-B182-2735B9B99B2F}" srcId="{F722F820-551E-4971-9863-D8B929DDA5EC}" destId="{9882D485-0020-4303-AACB-6AEF67300C92}" srcOrd="1" destOrd="0" parTransId="{06D1324D-D5D4-4824-8D44-221E9EC381A6}" sibTransId="{069D54E9-0F92-4A26-9EB2-7A6DEB6E4557}"/>
    <dgm:cxn modelId="{7A2DED57-2B63-40C2-9318-F9A67938E117}" type="presOf" srcId="{9882D485-0020-4303-AACB-6AEF67300C92}" destId="{FB54EA11-6E62-475E-896B-5A90289917F0}" srcOrd="0" destOrd="0" presId="urn:microsoft.com/office/officeart/2018/2/layout/IconVerticalSolidList"/>
    <dgm:cxn modelId="{0257757C-FB42-4B21-8ECB-3D2FE31FB820}" type="presOf" srcId="{F722F820-551E-4971-9863-D8B929DDA5EC}" destId="{5ABE6FC8-419F-4F7F-8D73-1EC7726561E8}" srcOrd="0" destOrd="0" presId="urn:microsoft.com/office/officeart/2018/2/layout/IconVerticalSolidList"/>
    <dgm:cxn modelId="{2FAA9FAB-1705-4F4E-B5A3-D8A1941C0961}" type="presOf" srcId="{2093EC99-81A2-4EB3-BEBC-6A1B477F3645}" destId="{18431F88-164A-4077-9A77-C73014585FFD}" srcOrd="0" destOrd="0" presId="urn:microsoft.com/office/officeart/2018/2/layout/IconVerticalSolidList"/>
    <dgm:cxn modelId="{CD7355D3-0BCF-4587-87A0-A61549D39CE2}" srcId="{F722F820-551E-4971-9863-D8B929DDA5EC}" destId="{2093EC99-81A2-4EB3-BEBC-6A1B477F3645}" srcOrd="2" destOrd="0" parTransId="{5D202E71-532D-4308-9B20-A9B9BCA8DF30}" sibTransId="{B168177A-9A4E-41E8-86D5-A8791ED6B5B5}"/>
    <dgm:cxn modelId="{F020C2FA-DC1E-476A-BD19-B02AD2DD2DA4}" srcId="{F722F820-551E-4971-9863-D8B929DDA5EC}" destId="{6CC49F9F-95E8-4E94-9D7C-D87AEE7749DA}" srcOrd="0" destOrd="0" parTransId="{928F0805-2DA0-4612-95A8-F1380C1E85BC}" sibTransId="{6E9D74BA-3B19-4ECF-A629-6D154D41303B}"/>
    <dgm:cxn modelId="{1E45E6D1-57D0-4E78-A231-9AB093FEA87E}" type="presParOf" srcId="{5ABE6FC8-419F-4F7F-8D73-1EC7726561E8}" destId="{C6BE6FFF-EBC1-4229-B94D-EC6A26A774A7}" srcOrd="0" destOrd="0" presId="urn:microsoft.com/office/officeart/2018/2/layout/IconVerticalSolidList"/>
    <dgm:cxn modelId="{32F1BB81-1651-475B-AA7B-A8CFFA22908A}" type="presParOf" srcId="{C6BE6FFF-EBC1-4229-B94D-EC6A26A774A7}" destId="{46FBBBF0-4F07-4C46-B6C8-738665AD83E1}" srcOrd="0" destOrd="0" presId="urn:microsoft.com/office/officeart/2018/2/layout/IconVerticalSolidList"/>
    <dgm:cxn modelId="{F1C1A9D9-88B6-481E-927E-D804EA5713F3}" type="presParOf" srcId="{C6BE6FFF-EBC1-4229-B94D-EC6A26A774A7}" destId="{ECC15A74-B855-420B-9081-06EDB2A89A52}" srcOrd="1" destOrd="0" presId="urn:microsoft.com/office/officeart/2018/2/layout/IconVerticalSolidList"/>
    <dgm:cxn modelId="{FF2F36B7-203B-49FF-8A35-2733775595D6}" type="presParOf" srcId="{C6BE6FFF-EBC1-4229-B94D-EC6A26A774A7}" destId="{76943E1E-A9E7-426A-904C-60F46834810D}" srcOrd="2" destOrd="0" presId="urn:microsoft.com/office/officeart/2018/2/layout/IconVerticalSolidList"/>
    <dgm:cxn modelId="{1F692135-A6EB-45D5-95C9-1F5E968C2391}" type="presParOf" srcId="{C6BE6FFF-EBC1-4229-B94D-EC6A26A774A7}" destId="{9BD117C2-2F93-479D-9306-E0E189640CC3}" srcOrd="3" destOrd="0" presId="urn:microsoft.com/office/officeart/2018/2/layout/IconVerticalSolidList"/>
    <dgm:cxn modelId="{3A268F68-C7D4-4816-9367-D7B3F0473C41}" type="presParOf" srcId="{5ABE6FC8-419F-4F7F-8D73-1EC7726561E8}" destId="{2B856230-2E96-411A-A819-A08CD6CB5CC3}" srcOrd="1" destOrd="0" presId="urn:microsoft.com/office/officeart/2018/2/layout/IconVerticalSolidList"/>
    <dgm:cxn modelId="{F458EFB2-BCFE-46FB-86A3-9D3C8FAF9385}" type="presParOf" srcId="{5ABE6FC8-419F-4F7F-8D73-1EC7726561E8}" destId="{CA35054B-EA8D-4B74-9BA5-B82A90D50194}" srcOrd="2" destOrd="0" presId="urn:microsoft.com/office/officeart/2018/2/layout/IconVerticalSolidList"/>
    <dgm:cxn modelId="{501F67C3-0F7A-43AF-A0BE-734A821BB2F9}" type="presParOf" srcId="{CA35054B-EA8D-4B74-9BA5-B82A90D50194}" destId="{A43EA79A-658F-469B-9325-248284E61A42}" srcOrd="0" destOrd="0" presId="urn:microsoft.com/office/officeart/2018/2/layout/IconVerticalSolidList"/>
    <dgm:cxn modelId="{E1BE13A2-17F7-40F4-8EF7-2ACEFE970274}" type="presParOf" srcId="{CA35054B-EA8D-4B74-9BA5-B82A90D50194}" destId="{459C3379-7384-4B2B-B651-1818B6D335D7}" srcOrd="1" destOrd="0" presId="urn:microsoft.com/office/officeart/2018/2/layout/IconVerticalSolidList"/>
    <dgm:cxn modelId="{99AF8615-F88C-4BA8-92AF-B0CD42EB3327}" type="presParOf" srcId="{CA35054B-EA8D-4B74-9BA5-B82A90D50194}" destId="{F9BD8FA9-8669-4310-BF7C-82F44C21C150}" srcOrd="2" destOrd="0" presId="urn:microsoft.com/office/officeart/2018/2/layout/IconVerticalSolidList"/>
    <dgm:cxn modelId="{12CAEAF9-7996-4F03-8BD4-085AA9D1C5EF}" type="presParOf" srcId="{CA35054B-EA8D-4B74-9BA5-B82A90D50194}" destId="{FB54EA11-6E62-475E-896B-5A90289917F0}" srcOrd="3" destOrd="0" presId="urn:microsoft.com/office/officeart/2018/2/layout/IconVerticalSolidList"/>
    <dgm:cxn modelId="{CA264B22-DA9D-47A9-BE1D-2752DB062AE6}" type="presParOf" srcId="{5ABE6FC8-419F-4F7F-8D73-1EC7726561E8}" destId="{D2962429-2F2B-4236-AD0A-60FABBED3141}" srcOrd="3" destOrd="0" presId="urn:microsoft.com/office/officeart/2018/2/layout/IconVerticalSolidList"/>
    <dgm:cxn modelId="{75352B9C-04D2-4DCD-8D47-801705266835}" type="presParOf" srcId="{5ABE6FC8-419F-4F7F-8D73-1EC7726561E8}" destId="{1C32597F-F286-4C20-AA34-418164B506E8}" srcOrd="4" destOrd="0" presId="urn:microsoft.com/office/officeart/2018/2/layout/IconVerticalSolidList"/>
    <dgm:cxn modelId="{BD5D1E43-1A87-40B8-A8B7-1996C27560C0}" type="presParOf" srcId="{1C32597F-F286-4C20-AA34-418164B506E8}" destId="{B8BBC5DB-CBFE-4D1D-8768-3925258BC5B1}" srcOrd="0" destOrd="0" presId="urn:microsoft.com/office/officeart/2018/2/layout/IconVerticalSolidList"/>
    <dgm:cxn modelId="{0D636014-4E08-47C5-8DD2-EE65E6EDAF95}" type="presParOf" srcId="{1C32597F-F286-4C20-AA34-418164B506E8}" destId="{7D32963D-E8E4-4331-B234-9478D6FF3E96}" srcOrd="1" destOrd="0" presId="urn:microsoft.com/office/officeart/2018/2/layout/IconVerticalSolidList"/>
    <dgm:cxn modelId="{FCE73FBF-C384-48A5-9CFC-B89E8608BCBA}" type="presParOf" srcId="{1C32597F-F286-4C20-AA34-418164B506E8}" destId="{73315AC4-2A0A-4854-A894-F9BA71EEFBE8}" srcOrd="2" destOrd="0" presId="urn:microsoft.com/office/officeart/2018/2/layout/IconVerticalSolidList"/>
    <dgm:cxn modelId="{0D02B6A0-794D-44BB-8339-F19AF46D0D75}" type="presParOf" srcId="{1C32597F-F286-4C20-AA34-418164B506E8}" destId="{18431F88-164A-4077-9A77-C73014585F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A0207-6346-4CCD-9E05-D633EA74CC70}">
      <dsp:nvSpPr>
        <dsp:cNvPr id="0" name=""/>
        <dsp:cNvSpPr/>
      </dsp:nvSpPr>
      <dsp:spPr>
        <a:xfrm>
          <a:off x="735974" y="82714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1BE6B-D270-4402-BC05-6A2E5DFE4AE9}">
      <dsp:nvSpPr>
        <dsp:cNvPr id="0" name=""/>
        <dsp:cNvSpPr/>
      </dsp:nvSpPr>
      <dsp:spPr>
        <a:xfrm>
          <a:off x="969974" y="1061140"/>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597F11-3EAD-4B64-8D51-127EC67F99D4}">
      <dsp:nvSpPr>
        <dsp:cNvPr id="0" name=""/>
        <dsp:cNvSpPr/>
      </dsp:nvSpPr>
      <dsp:spPr>
        <a:xfrm>
          <a:off x="384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Reinforcing the quality of education </a:t>
          </a:r>
        </a:p>
      </dsp:txBody>
      <dsp:txXfrm>
        <a:off x="384974" y="2267140"/>
        <a:ext cx="1800000" cy="720000"/>
      </dsp:txXfrm>
    </dsp:sp>
    <dsp:sp modelId="{465C8A03-56B5-45DC-8DBD-1EFB77EE1ACE}">
      <dsp:nvSpPr>
        <dsp:cNvPr id="0" name=""/>
        <dsp:cNvSpPr/>
      </dsp:nvSpPr>
      <dsp:spPr>
        <a:xfrm>
          <a:off x="2850974" y="827140"/>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45916-6BED-4B2D-AE00-82E80B4DF62C}">
      <dsp:nvSpPr>
        <dsp:cNvPr id="0" name=""/>
        <dsp:cNvSpPr/>
      </dsp:nvSpPr>
      <dsp:spPr>
        <a:xfrm>
          <a:off x="3084974" y="1061140"/>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BC8396-646E-4AFC-A6DD-45A45FFB4830}">
      <dsp:nvSpPr>
        <dsp:cNvPr id="0" name=""/>
        <dsp:cNvSpPr/>
      </dsp:nvSpPr>
      <dsp:spPr>
        <a:xfrm>
          <a:off x="2499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Facilitating teachers in realizing their initiatives</a:t>
          </a:r>
        </a:p>
      </dsp:txBody>
      <dsp:txXfrm>
        <a:off x="2499974" y="2267140"/>
        <a:ext cx="1800000" cy="720000"/>
      </dsp:txXfrm>
    </dsp:sp>
    <dsp:sp modelId="{12DBFA92-553F-415E-89C8-ACA54EB09FC1}">
      <dsp:nvSpPr>
        <dsp:cNvPr id="0" name=""/>
        <dsp:cNvSpPr/>
      </dsp:nvSpPr>
      <dsp:spPr>
        <a:xfrm>
          <a:off x="4965975" y="827140"/>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5482A-3D30-489C-8F35-8D281EFC49BC}">
      <dsp:nvSpPr>
        <dsp:cNvPr id="0" name=""/>
        <dsp:cNvSpPr/>
      </dsp:nvSpPr>
      <dsp:spPr>
        <a:xfrm>
          <a:off x="5199975" y="1061140"/>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D7B4C53-08B9-4C37-95AB-F69E9136C2B0}">
      <dsp:nvSpPr>
        <dsp:cNvPr id="0" name=""/>
        <dsp:cNvSpPr/>
      </dsp:nvSpPr>
      <dsp:spPr>
        <a:xfrm>
          <a:off x="461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dirty="0"/>
            <a:t>Qualitative strengthening education within their school </a:t>
          </a:r>
        </a:p>
      </dsp:txBody>
      <dsp:txXfrm>
        <a:off x="4614975" y="2267140"/>
        <a:ext cx="1800000" cy="720000"/>
      </dsp:txXfrm>
    </dsp:sp>
    <dsp:sp modelId="{7E0105EC-7959-4F76-9245-2C94C47645A5}">
      <dsp:nvSpPr>
        <dsp:cNvPr id="0" name=""/>
        <dsp:cNvSpPr/>
      </dsp:nvSpPr>
      <dsp:spPr>
        <a:xfrm>
          <a:off x="7080975" y="827140"/>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B9A7F-DD53-4737-9077-7F70654F2EBA}">
      <dsp:nvSpPr>
        <dsp:cNvPr id="0" name=""/>
        <dsp:cNvSpPr/>
      </dsp:nvSpPr>
      <dsp:spPr>
        <a:xfrm>
          <a:off x="7314975" y="1061140"/>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1ECEEA-95EA-4329-A35F-3CF9F850F739}">
      <dsp:nvSpPr>
        <dsp:cNvPr id="0" name=""/>
        <dsp:cNvSpPr/>
      </dsp:nvSpPr>
      <dsp:spPr>
        <a:xfrm>
          <a:off x="6729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Initiating and promoting powerful teaching</a:t>
          </a:r>
        </a:p>
      </dsp:txBody>
      <dsp:txXfrm>
        <a:off x="6729975" y="2267140"/>
        <a:ext cx="1800000" cy="720000"/>
      </dsp:txXfrm>
    </dsp:sp>
    <dsp:sp modelId="{D9075185-4DF6-467A-AF5E-B594034734FF}">
      <dsp:nvSpPr>
        <dsp:cNvPr id="0" name=""/>
        <dsp:cNvSpPr/>
      </dsp:nvSpPr>
      <dsp:spPr>
        <a:xfrm>
          <a:off x="9195975" y="827140"/>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1F2E5-29FA-468D-B27B-4861754E9B58}">
      <dsp:nvSpPr>
        <dsp:cNvPr id="0" name=""/>
        <dsp:cNvSpPr/>
      </dsp:nvSpPr>
      <dsp:spPr>
        <a:xfrm>
          <a:off x="9429975" y="1061140"/>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9A3BD6-D9A3-4AB9-A444-772A03B6B554}">
      <dsp:nvSpPr>
        <dsp:cNvPr id="0" name=""/>
        <dsp:cNvSpPr/>
      </dsp:nvSpPr>
      <dsp:spPr>
        <a:xfrm>
          <a:off x="884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Contributing to the emergence of learner teacher networks</a:t>
          </a:r>
        </a:p>
      </dsp:txBody>
      <dsp:txXfrm>
        <a:off x="8844975" y="226714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BBF0-4F07-4C46-B6C8-738665AD83E1}">
      <dsp:nvSpPr>
        <dsp:cNvPr id="0" name=""/>
        <dsp:cNvSpPr/>
      </dsp:nvSpPr>
      <dsp:spPr>
        <a:xfrm>
          <a:off x="0" y="465"/>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5A74-B855-420B-9081-06EDB2A89A52}">
      <dsp:nvSpPr>
        <dsp:cNvPr id="0" name=""/>
        <dsp:cNvSpPr/>
      </dsp:nvSpPr>
      <dsp:spPr>
        <a:xfrm>
          <a:off x="329582" y="245609"/>
          <a:ext cx="599240" cy="5992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D117C2-2F93-479D-9306-E0E189640CC3}">
      <dsp:nvSpPr>
        <dsp:cNvPr id="0" name=""/>
        <dsp:cNvSpPr/>
      </dsp:nvSpPr>
      <dsp:spPr>
        <a:xfrm>
          <a:off x="1258405" y="465"/>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nl-NL" sz="2500" kern="1200"/>
            <a:t>Level of initiative: classroom, school, above school</a:t>
          </a:r>
          <a:endParaRPr lang="en-US" sz="2500" kern="1200"/>
        </a:p>
      </dsp:txBody>
      <dsp:txXfrm>
        <a:off x="1258405" y="465"/>
        <a:ext cx="9771544" cy="1089528"/>
      </dsp:txXfrm>
    </dsp:sp>
    <dsp:sp modelId="{A43EA79A-658F-469B-9325-248284E61A42}">
      <dsp:nvSpPr>
        <dsp:cNvPr id="0" name=""/>
        <dsp:cNvSpPr/>
      </dsp:nvSpPr>
      <dsp:spPr>
        <a:xfrm>
          <a:off x="0" y="136237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C3379-7384-4B2B-B651-1818B6D335D7}">
      <dsp:nvSpPr>
        <dsp:cNvPr id="0" name=""/>
        <dsp:cNvSpPr/>
      </dsp:nvSpPr>
      <dsp:spPr>
        <a:xfrm>
          <a:off x="329582" y="1607520"/>
          <a:ext cx="599240" cy="59924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54EA11-6E62-475E-896B-5A90289917F0}">
      <dsp:nvSpPr>
        <dsp:cNvPr id="0" name=""/>
        <dsp:cNvSpPr/>
      </dsp:nvSpPr>
      <dsp:spPr>
        <a:xfrm>
          <a:off x="1258405" y="136237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nl-NL" sz="2500" kern="1200" dirty="0"/>
            <a:t>Level of </a:t>
          </a:r>
          <a:r>
            <a:rPr lang="nl-NL" sz="2500" kern="1200" dirty="0" err="1"/>
            <a:t>education</a:t>
          </a:r>
          <a:r>
            <a:rPr lang="nl-NL" sz="2500" kern="1200" dirty="0"/>
            <a:t>: bachelor, hbo-master, wo-master</a:t>
          </a:r>
          <a:endParaRPr lang="en-US" sz="2500" kern="1200" dirty="0"/>
        </a:p>
      </dsp:txBody>
      <dsp:txXfrm>
        <a:off x="1258405" y="1362376"/>
        <a:ext cx="9771544" cy="1089528"/>
      </dsp:txXfrm>
    </dsp:sp>
    <dsp:sp modelId="{B8BBC5DB-CBFE-4D1D-8768-3925258BC5B1}">
      <dsp:nvSpPr>
        <dsp:cNvPr id="0" name=""/>
        <dsp:cNvSpPr/>
      </dsp:nvSpPr>
      <dsp:spPr>
        <a:xfrm>
          <a:off x="0" y="272428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2963D-E8E4-4331-B234-9478D6FF3E96}">
      <dsp:nvSpPr>
        <dsp:cNvPr id="0" name=""/>
        <dsp:cNvSpPr/>
      </dsp:nvSpPr>
      <dsp:spPr>
        <a:xfrm>
          <a:off x="329582" y="2969430"/>
          <a:ext cx="599240" cy="59924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431F88-164A-4077-9A77-C73014585FFD}">
      <dsp:nvSpPr>
        <dsp:cNvPr id="0" name=""/>
        <dsp:cNvSpPr/>
      </dsp:nvSpPr>
      <dsp:spPr>
        <a:xfrm>
          <a:off x="1258405" y="272428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nl-NL" sz="2500" kern="1200"/>
            <a:t>Sector: primary school, secundary school</a:t>
          </a:r>
          <a:endParaRPr lang="en-US" sz="2500" kern="1200"/>
        </a:p>
      </dsp:txBody>
      <dsp:txXfrm>
        <a:off x="1258405" y="2724286"/>
        <a:ext cx="9771544" cy="1089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868D3-5249-4EB2-A658-991161608A7B}">
      <dsp:nvSpPr>
        <dsp:cNvPr id="0" name=""/>
        <dsp:cNvSpPr/>
      </dsp:nvSpPr>
      <dsp:spPr>
        <a:xfrm>
          <a:off x="686474" y="242140"/>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B2A7C-768E-498B-B22A-3709B78E90F4}">
      <dsp:nvSpPr>
        <dsp:cNvPr id="0" name=""/>
        <dsp:cNvSpPr/>
      </dsp:nvSpPr>
      <dsp:spPr>
        <a:xfrm>
          <a:off x="1110599" y="66626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4F5B93-6AC6-47F7-9FD6-80BC4C23720E}">
      <dsp:nvSpPr>
        <dsp:cNvPr id="0" name=""/>
        <dsp:cNvSpPr/>
      </dsp:nvSpPr>
      <dsp:spPr>
        <a:xfrm>
          <a:off x="50287"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nl-NL" sz="3300" kern="1200"/>
            <a:t>HBO bachelor</a:t>
          </a:r>
          <a:endParaRPr lang="en-US" sz="3300" kern="1200"/>
        </a:p>
      </dsp:txBody>
      <dsp:txXfrm>
        <a:off x="50287" y="2852140"/>
        <a:ext cx="3262500" cy="720000"/>
      </dsp:txXfrm>
    </dsp:sp>
    <dsp:sp modelId="{C2D00826-5425-49B7-A102-E74B5E61B10B}">
      <dsp:nvSpPr>
        <dsp:cNvPr id="0" name=""/>
        <dsp:cNvSpPr/>
      </dsp:nvSpPr>
      <dsp:spPr>
        <a:xfrm>
          <a:off x="4519912" y="242140"/>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62EBD-BE79-4D96-99F2-3EDB47635B38}">
      <dsp:nvSpPr>
        <dsp:cNvPr id="0" name=""/>
        <dsp:cNvSpPr/>
      </dsp:nvSpPr>
      <dsp:spPr>
        <a:xfrm>
          <a:off x="4944037" y="66626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2896FB-CFE2-4927-AC91-3ACDADF75195}">
      <dsp:nvSpPr>
        <dsp:cNvPr id="0" name=""/>
        <dsp:cNvSpPr/>
      </dsp:nvSpPr>
      <dsp:spPr>
        <a:xfrm>
          <a:off x="3883725"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nl-NL" sz="3300" kern="1200"/>
            <a:t>HBO master</a:t>
          </a:r>
          <a:endParaRPr lang="en-US" sz="3300" kern="1200"/>
        </a:p>
      </dsp:txBody>
      <dsp:txXfrm>
        <a:off x="3883725" y="2852140"/>
        <a:ext cx="3262500" cy="720000"/>
      </dsp:txXfrm>
    </dsp:sp>
    <dsp:sp modelId="{DA113495-E30E-4DE6-A7FA-843F6A4C9238}">
      <dsp:nvSpPr>
        <dsp:cNvPr id="0" name=""/>
        <dsp:cNvSpPr/>
      </dsp:nvSpPr>
      <dsp:spPr>
        <a:xfrm>
          <a:off x="8353350" y="242140"/>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AE97E-669B-4B23-93A8-6C302DBCB285}">
      <dsp:nvSpPr>
        <dsp:cNvPr id="0" name=""/>
        <dsp:cNvSpPr/>
      </dsp:nvSpPr>
      <dsp:spPr>
        <a:xfrm>
          <a:off x="8777475" y="666265"/>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77B441-1564-4D5D-93F6-C1C753B8CF8A}">
      <dsp:nvSpPr>
        <dsp:cNvPr id="0" name=""/>
        <dsp:cNvSpPr/>
      </dsp:nvSpPr>
      <dsp:spPr>
        <a:xfrm>
          <a:off x="7717162" y="2852140"/>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nl-NL" sz="3300" kern="1200"/>
            <a:t>WO master</a:t>
          </a:r>
          <a:endParaRPr lang="en-US" sz="3300" kern="1200"/>
        </a:p>
      </dsp:txBody>
      <dsp:txXfrm>
        <a:off x="7717162" y="2852140"/>
        <a:ext cx="3262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BBF0-4F07-4C46-B6C8-738665AD83E1}">
      <dsp:nvSpPr>
        <dsp:cNvPr id="0" name=""/>
        <dsp:cNvSpPr/>
      </dsp:nvSpPr>
      <dsp:spPr>
        <a:xfrm>
          <a:off x="0" y="443"/>
          <a:ext cx="5194299" cy="1037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15A74-B855-420B-9081-06EDB2A89A52}">
      <dsp:nvSpPr>
        <dsp:cNvPr id="0" name=""/>
        <dsp:cNvSpPr/>
      </dsp:nvSpPr>
      <dsp:spPr>
        <a:xfrm>
          <a:off x="313986" y="233987"/>
          <a:ext cx="570884" cy="5708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D117C2-2F93-479D-9306-E0E189640CC3}">
      <dsp:nvSpPr>
        <dsp:cNvPr id="0" name=""/>
        <dsp:cNvSpPr/>
      </dsp:nvSpPr>
      <dsp:spPr>
        <a:xfrm>
          <a:off x="1198856" y="443"/>
          <a:ext cx="3995443" cy="103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52" tIns="109852" rIns="109852" bIns="109852" numCol="1" spcCol="1270" anchor="ctr" anchorCtr="0">
          <a:noAutofit/>
        </a:bodyPr>
        <a:lstStyle/>
        <a:p>
          <a:pPr marL="0" lvl="0" indent="0" algn="l" defTabSz="977900">
            <a:lnSpc>
              <a:spcPct val="90000"/>
            </a:lnSpc>
            <a:spcBef>
              <a:spcPct val="0"/>
            </a:spcBef>
            <a:spcAft>
              <a:spcPct val="35000"/>
            </a:spcAft>
            <a:buNone/>
          </a:pPr>
          <a:r>
            <a:rPr lang="nl-NL" sz="2200" kern="1200"/>
            <a:t>Level of initiative: classroom, school, above school</a:t>
          </a:r>
          <a:endParaRPr lang="en-US" sz="2200" kern="1200"/>
        </a:p>
      </dsp:txBody>
      <dsp:txXfrm>
        <a:off x="1198856" y="443"/>
        <a:ext cx="3995443" cy="1037971"/>
      </dsp:txXfrm>
    </dsp:sp>
    <dsp:sp modelId="{A43EA79A-658F-469B-9325-248284E61A42}">
      <dsp:nvSpPr>
        <dsp:cNvPr id="0" name=""/>
        <dsp:cNvSpPr/>
      </dsp:nvSpPr>
      <dsp:spPr>
        <a:xfrm>
          <a:off x="0" y="1297907"/>
          <a:ext cx="5194299" cy="1037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C3379-7384-4B2B-B651-1818B6D335D7}">
      <dsp:nvSpPr>
        <dsp:cNvPr id="0" name=""/>
        <dsp:cNvSpPr/>
      </dsp:nvSpPr>
      <dsp:spPr>
        <a:xfrm>
          <a:off x="313986" y="1531451"/>
          <a:ext cx="570884" cy="5708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54EA11-6E62-475E-896B-5A90289917F0}">
      <dsp:nvSpPr>
        <dsp:cNvPr id="0" name=""/>
        <dsp:cNvSpPr/>
      </dsp:nvSpPr>
      <dsp:spPr>
        <a:xfrm>
          <a:off x="1198856" y="1297907"/>
          <a:ext cx="3995443" cy="103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52" tIns="109852" rIns="109852" bIns="109852" numCol="1" spcCol="1270" anchor="ctr" anchorCtr="0">
          <a:noAutofit/>
        </a:bodyPr>
        <a:lstStyle/>
        <a:p>
          <a:pPr marL="0" lvl="0" indent="0" algn="l" defTabSz="977900">
            <a:lnSpc>
              <a:spcPct val="90000"/>
            </a:lnSpc>
            <a:spcBef>
              <a:spcPct val="0"/>
            </a:spcBef>
            <a:spcAft>
              <a:spcPct val="35000"/>
            </a:spcAft>
            <a:buNone/>
          </a:pPr>
          <a:r>
            <a:rPr lang="nl-NL" sz="2200" kern="1200" dirty="0"/>
            <a:t>Level of </a:t>
          </a:r>
          <a:r>
            <a:rPr lang="nl-NL" sz="2200" kern="1200" dirty="0" err="1"/>
            <a:t>education</a:t>
          </a:r>
          <a:r>
            <a:rPr lang="nl-NL" sz="2200" kern="1200" dirty="0"/>
            <a:t>: </a:t>
          </a:r>
          <a:r>
            <a:rPr lang="nl-NL" sz="2200" kern="1200" dirty="0" err="1"/>
            <a:t>bacher</a:t>
          </a:r>
          <a:r>
            <a:rPr lang="nl-NL" sz="2200" kern="1200" dirty="0"/>
            <a:t>, hbo-master, wo-master</a:t>
          </a:r>
          <a:endParaRPr lang="en-US" sz="2200" kern="1200" dirty="0"/>
        </a:p>
      </dsp:txBody>
      <dsp:txXfrm>
        <a:off x="1198856" y="1297907"/>
        <a:ext cx="3995443" cy="1037971"/>
      </dsp:txXfrm>
    </dsp:sp>
    <dsp:sp modelId="{B8BBC5DB-CBFE-4D1D-8768-3925258BC5B1}">
      <dsp:nvSpPr>
        <dsp:cNvPr id="0" name=""/>
        <dsp:cNvSpPr/>
      </dsp:nvSpPr>
      <dsp:spPr>
        <a:xfrm>
          <a:off x="0" y="2595372"/>
          <a:ext cx="5194299" cy="10379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2963D-E8E4-4331-B234-9478D6FF3E96}">
      <dsp:nvSpPr>
        <dsp:cNvPr id="0" name=""/>
        <dsp:cNvSpPr/>
      </dsp:nvSpPr>
      <dsp:spPr>
        <a:xfrm>
          <a:off x="313986" y="2828915"/>
          <a:ext cx="570884" cy="57088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431F88-164A-4077-9A77-C73014585FFD}">
      <dsp:nvSpPr>
        <dsp:cNvPr id="0" name=""/>
        <dsp:cNvSpPr/>
      </dsp:nvSpPr>
      <dsp:spPr>
        <a:xfrm>
          <a:off x="1198856" y="2595372"/>
          <a:ext cx="3995443" cy="103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52" tIns="109852" rIns="109852" bIns="109852" numCol="1" spcCol="1270" anchor="ctr" anchorCtr="0">
          <a:noAutofit/>
        </a:bodyPr>
        <a:lstStyle/>
        <a:p>
          <a:pPr marL="0" lvl="0" indent="0" algn="l" defTabSz="977900">
            <a:lnSpc>
              <a:spcPct val="90000"/>
            </a:lnSpc>
            <a:spcBef>
              <a:spcPct val="0"/>
            </a:spcBef>
            <a:spcAft>
              <a:spcPct val="35000"/>
            </a:spcAft>
            <a:buNone/>
          </a:pPr>
          <a:r>
            <a:rPr lang="nl-NL" sz="2200" kern="1200"/>
            <a:t>Sector: primary school, secundary school</a:t>
          </a:r>
          <a:endParaRPr lang="en-US" sz="2200" kern="1200"/>
        </a:p>
      </dsp:txBody>
      <dsp:txXfrm>
        <a:off x="1198856" y="2595372"/>
        <a:ext cx="3995443" cy="103797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11/27/2019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0849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2130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11/27/2019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4465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11/27/2019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1788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11/27/2019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216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5977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0484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17236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41703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11/27/2019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407787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11/27/2019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8834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11/27/2019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817768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gruijthuijzen@hotmail.com" TargetMode="External"/><Relationship Id="rId2" Type="http://schemas.openxmlformats.org/officeDocument/2006/relationships/hyperlink" Target="mailto:lof.onderzoek@caop.nl" TargetMode="External"/><Relationship Id="rId1" Type="http://schemas.openxmlformats.org/officeDocument/2006/relationships/slideLayout" Target="../slideLayouts/slideLayout3.xml"/><Relationship Id="rId6" Type="http://schemas.openxmlformats.org/officeDocument/2006/relationships/hyperlink" Target="https://www.lerarenontwikkelfonds.nl/" TargetMode="External"/><Relationship Id="rId5" Type="http://schemas.openxmlformats.org/officeDocument/2006/relationships/hyperlink" Target="http://filosofie.gruijthuijzen.nl/" TargetMode="External"/><Relationship Id="rId4" Type="http://schemas.openxmlformats.org/officeDocument/2006/relationships/hyperlink" Target="https://www.linkedin.com/in/gruijthuijz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Picture 2"/>
          <p:cNvSpPr/>
          <p:nvPr/>
        </p:nvSpPr>
        <p:spPr>
          <a:xfrm>
            <a:off x="774700" y="2049353"/>
            <a:ext cx="3061553" cy="3094295"/>
          </a:xfrm>
          <a:prstGeom prst="rect">
            <a:avLst/>
          </a:prstGeom>
          <a:blipFill>
            <a:blip r:embed="rId2"/>
            <a:stretch>
              <a:fillRect/>
            </a:stretch>
          </a:blipFill>
          <a:ln w="22225" cap="rnd" cmpd="sng" algn="ctr">
            <a:noFill/>
            <a:prstDash val="solid"/>
          </a:ln>
          <a:effectLst/>
          <a:extLst>
            <a:ext uri="{91240B29-F687-4F45-9708-019B960494DF}">
              <a14:hiddenLine xmlns:a14="http://schemas.microsoft.com/office/drawing/2010/main" w="22225"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tangle 78">
            <a:extLst>
              <a:ext uri="{FF2B5EF4-FFF2-40B4-BE49-F238E27FC236}">
                <a16:creationId xmlns:a16="http://schemas.microsoft.com/office/drawing/2014/main" id="{6C60306D-4E52-44F2-9372-D634B17B8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A181895-F7C5-4C0B-98D5-4ADD6925F875}"/>
              </a:ext>
            </a:extLst>
          </p:cNvPr>
          <p:cNvSpPr>
            <a:spLocks noGrp="1"/>
          </p:cNvSpPr>
          <p:nvPr>
            <p:ph type="ctrTitle"/>
          </p:nvPr>
        </p:nvSpPr>
        <p:spPr>
          <a:xfrm>
            <a:off x="4579243" y="1419225"/>
            <a:ext cx="6798608" cy="2085869"/>
          </a:xfrm>
        </p:spPr>
        <p:txBody>
          <a:bodyPr>
            <a:normAutofit/>
          </a:bodyPr>
          <a:lstStyle/>
          <a:p>
            <a:br>
              <a:rPr lang="en-US" dirty="0">
                <a:solidFill>
                  <a:schemeClr val="bg1"/>
                </a:solidFill>
              </a:rPr>
            </a:br>
            <a:r>
              <a:rPr lang="en-US" dirty="0">
                <a:solidFill>
                  <a:schemeClr val="bg1"/>
                </a:solidFill>
              </a:rPr>
              <a:t>Teachers as educational developers. </a:t>
            </a:r>
            <a:br>
              <a:rPr lang="en-US" dirty="0">
                <a:solidFill>
                  <a:schemeClr val="bg1"/>
                </a:solidFill>
              </a:rPr>
            </a:br>
            <a:r>
              <a:rPr lang="en-US" dirty="0">
                <a:solidFill>
                  <a:schemeClr val="bg1"/>
                </a:solidFill>
              </a:rPr>
              <a:t>(Praise the teacher 3.0)</a:t>
            </a:r>
            <a:endParaRPr lang="nl-NL" dirty="0">
              <a:solidFill>
                <a:schemeClr val="bg1"/>
              </a:solidFill>
            </a:endParaRPr>
          </a:p>
        </p:txBody>
      </p:sp>
      <p:sp>
        <p:nvSpPr>
          <p:cNvPr id="3" name="Ondertitel 2">
            <a:extLst>
              <a:ext uri="{FF2B5EF4-FFF2-40B4-BE49-F238E27FC236}">
                <a16:creationId xmlns:a16="http://schemas.microsoft.com/office/drawing/2014/main" id="{2C468D28-B4DD-42DA-A610-4BB675B60D4A}"/>
              </a:ext>
            </a:extLst>
          </p:cNvPr>
          <p:cNvSpPr>
            <a:spLocks noGrp="1"/>
          </p:cNvSpPr>
          <p:nvPr>
            <p:ph type="subTitle" idx="1"/>
          </p:nvPr>
        </p:nvSpPr>
        <p:spPr>
          <a:xfrm>
            <a:off x="4579243" y="3505095"/>
            <a:ext cx="6798608" cy="1733655"/>
          </a:xfrm>
        </p:spPr>
        <p:txBody>
          <a:bodyPr>
            <a:normAutofit/>
          </a:bodyPr>
          <a:lstStyle/>
          <a:p>
            <a:r>
              <a:rPr lang="en-US" i="1" dirty="0"/>
              <a:t>The results of three years of research into the Teachers Development </a:t>
            </a:r>
            <a:r>
              <a:rPr lang="en-US" i="1" dirty="0" err="1"/>
              <a:t>FunD</a:t>
            </a:r>
            <a:r>
              <a:rPr lang="en-US" i="1" dirty="0"/>
              <a:t> (LOF)</a:t>
            </a:r>
            <a:endParaRPr lang="nl-NL" i="1" dirty="0">
              <a:solidFill>
                <a:srgbClr val="F8552A"/>
              </a:solidFill>
            </a:endParaRPr>
          </a:p>
        </p:txBody>
      </p:sp>
    </p:spTree>
    <p:extLst>
      <p:ext uri="{BB962C8B-B14F-4D97-AF65-F5344CB8AC3E}">
        <p14:creationId xmlns:p14="http://schemas.microsoft.com/office/powerpoint/2010/main" val="265487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6F630-D02A-4DEB-800B-08FB0C72C7A4}"/>
              </a:ext>
            </a:extLst>
          </p:cNvPr>
          <p:cNvSpPr>
            <a:spLocks noGrp="1"/>
          </p:cNvSpPr>
          <p:nvPr>
            <p:ph type="title"/>
          </p:nvPr>
        </p:nvSpPr>
        <p:spPr/>
        <p:txBody>
          <a:bodyPr/>
          <a:lstStyle/>
          <a:p>
            <a:r>
              <a:rPr lang="nl-NL" dirty="0">
                <a:solidFill>
                  <a:schemeClr val="bg1"/>
                </a:solidFill>
              </a:rPr>
              <a:t>Three </a:t>
            </a:r>
            <a:r>
              <a:rPr lang="nl-NL" dirty="0" err="1">
                <a:solidFill>
                  <a:schemeClr val="bg1"/>
                </a:solidFill>
              </a:rPr>
              <a:t>years</a:t>
            </a:r>
            <a:r>
              <a:rPr lang="nl-NL" dirty="0">
                <a:solidFill>
                  <a:schemeClr val="bg1"/>
                </a:solidFill>
              </a:rPr>
              <a:t> of research: In-</a:t>
            </a:r>
            <a:r>
              <a:rPr lang="nl-NL" dirty="0" err="1">
                <a:solidFill>
                  <a:schemeClr val="bg1"/>
                </a:solidFill>
              </a:rPr>
              <a:t>depth</a:t>
            </a:r>
            <a:r>
              <a:rPr lang="nl-NL" dirty="0">
                <a:solidFill>
                  <a:schemeClr val="bg1"/>
                </a:solidFill>
              </a:rPr>
              <a:t> research (2018-2019) </a:t>
            </a:r>
          </a:p>
        </p:txBody>
      </p:sp>
      <p:sp>
        <p:nvSpPr>
          <p:cNvPr id="7" name="Tijdelijke aanduiding voor tekst 6">
            <a:extLst>
              <a:ext uri="{FF2B5EF4-FFF2-40B4-BE49-F238E27FC236}">
                <a16:creationId xmlns:a16="http://schemas.microsoft.com/office/drawing/2014/main" id="{66071C88-5565-4C85-B1CE-CA7C297F4B56}"/>
              </a:ext>
            </a:extLst>
          </p:cNvPr>
          <p:cNvSpPr>
            <a:spLocks noGrp="1"/>
          </p:cNvSpPr>
          <p:nvPr>
            <p:ph type="body" idx="1"/>
          </p:nvPr>
        </p:nvSpPr>
        <p:spPr/>
        <p:txBody>
          <a:bodyPr/>
          <a:lstStyle/>
          <a:p>
            <a:endParaRPr lang="en-US" sz="1800" dirty="0">
              <a:solidFill>
                <a:schemeClr val="bg1"/>
              </a:solidFill>
            </a:endParaRPr>
          </a:p>
          <a:p>
            <a:r>
              <a:rPr lang="en-US" sz="1800" dirty="0">
                <a:solidFill>
                  <a:schemeClr val="bg1"/>
                </a:solidFill>
              </a:rPr>
              <a:t>Role of networks &amp; network development</a:t>
            </a:r>
          </a:p>
          <a:p>
            <a:endParaRPr lang="nl-NL" dirty="0"/>
          </a:p>
        </p:txBody>
      </p:sp>
      <p:sp>
        <p:nvSpPr>
          <p:cNvPr id="8" name="Tijdelijke aanduiding voor tekst 7">
            <a:extLst>
              <a:ext uri="{FF2B5EF4-FFF2-40B4-BE49-F238E27FC236}">
                <a16:creationId xmlns:a16="http://schemas.microsoft.com/office/drawing/2014/main" id="{C1443399-21C7-4561-8EFE-730F2B7F7171}"/>
              </a:ext>
            </a:extLst>
          </p:cNvPr>
          <p:cNvSpPr>
            <a:spLocks noGrp="1"/>
          </p:cNvSpPr>
          <p:nvPr>
            <p:ph type="body" sz="quarter" idx="3"/>
          </p:nvPr>
        </p:nvSpPr>
        <p:spPr/>
        <p:txBody>
          <a:bodyPr/>
          <a:lstStyle/>
          <a:p>
            <a:r>
              <a:rPr lang="en-US" sz="1800" dirty="0">
                <a:solidFill>
                  <a:schemeClr val="bg1"/>
                </a:solidFill>
              </a:rPr>
              <a:t>Sustainable implementation of LOF initiatives</a:t>
            </a:r>
            <a:endParaRPr lang="nl-NL" dirty="0">
              <a:solidFill>
                <a:schemeClr val="bg1"/>
              </a:solidFill>
            </a:endParaRPr>
          </a:p>
        </p:txBody>
      </p:sp>
      <p:pic>
        <p:nvPicPr>
          <p:cNvPr id="3079" name="Picture 7">
            <a:extLst>
              <a:ext uri="{FF2B5EF4-FFF2-40B4-BE49-F238E27FC236}">
                <a16:creationId xmlns:a16="http://schemas.microsoft.com/office/drawing/2014/main" id="{E2450B2A-E3C3-4289-B8F2-902404F88F41}"/>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416039" y="2925762"/>
            <a:ext cx="4844347" cy="342691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extLst>
              <a:ext uri="{FF2B5EF4-FFF2-40B4-BE49-F238E27FC236}">
                <a16:creationId xmlns:a16="http://schemas.microsoft.com/office/drawing/2014/main" id="{A1F750DB-AF2C-4A5A-A7DF-C1E73A539C8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1191" y="2925763"/>
            <a:ext cx="4983920" cy="342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1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1DE6F630-D02A-4DEB-800B-08FB0C72C7A4}"/>
              </a:ext>
            </a:extLst>
          </p:cNvPr>
          <p:cNvSpPr>
            <a:spLocks noGrp="1"/>
          </p:cNvSpPr>
          <p:nvPr>
            <p:ph type="title"/>
          </p:nvPr>
        </p:nvSpPr>
        <p:spPr>
          <a:xfrm>
            <a:off x="581192" y="702156"/>
            <a:ext cx="11029616" cy="1188720"/>
          </a:xfrm>
        </p:spPr>
        <p:txBody>
          <a:bodyPr>
            <a:normAutofit/>
          </a:bodyPr>
          <a:lstStyle/>
          <a:p>
            <a:r>
              <a:rPr lang="nl-NL" dirty="0">
                <a:solidFill>
                  <a:schemeClr val="tx1">
                    <a:lumMod val="85000"/>
                    <a:lumOff val="15000"/>
                  </a:schemeClr>
                </a:solidFill>
              </a:rPr>
              <a:t>Three </a:t>
            </a:r>
            <a:r>
              <a:rPr lang="nl-NL" dirty="0" err="1">
                <a:solidFill>
                  <a:schemeClr val="tx1">
                    <a:lumMod val="85000"/>
                    <a:lumOff val="15000"/>
                  </a:schemeClr>
                </a:solidFill>
              </a:rPr>
              <a:t>years</a:t>
            </a:r>
            <a:r>
              <a:rPr lang="nl-NL" dirty="0">
                <a:solidFill>
                  <a:schemeClr val="tx1">
                    <a:lumMod val="85000"/>
                    <a:lumOff val="15000"/>
                  </a:schemeClr>
                </a:solidFill>
              </a:rPr>
              <a:t> of research – </a:t>
            </a:r>
            <a:r>
              <a:rPr lang="nl-NL" dirty="0" err="1">
                <a:solidFill>
                  <a:schemeClr val="tx1">
                    <a:lumMod val="85000"/>
                    <a:lumOff val="15000"/>
                  </a:schemeClr>
                </a:solidFill>
              </a:rPr>
              <a:t>three</a:t>
            </a:r>
            <a:r>
              <a:rPr lang="nl-NL" dirty="0">
                <a:solidFill>
                  <a:schemeClr val="tx1">
                    <a:lumMod val="85000"/>
                    <a:lumOff val="15000"/>
                  </a:schemeClr>
                </a:solidFill>
              </a:rPr>
              <a:t> </a:t>
            </a:r>
            <a:r>
              <a:rPr lang="nl-NL" dirty="0" err="1">
                <a:solidFill>
                  <a:schemeClr val="tx1">
                    <a:lumMod val="85000"/>
                    <a:lumOff val="15000"/>
                  </a:schemeClr>
                </a:solidFill>
              </a:rPr>
              <a:t>key</a:t>
            </a:r>
            <a:r>
              <a:rPr lang="nl-NL" dirty="0">
                <a:solidFill>
                  <a:schemeClr val="tx1">
                    <a:lumMod val="85000"/>
                    <a:lumOff val="15000"/>
                  </a:schemeClr>
                </a:solidFill>
              </a:rPr>
              <a:t> </a:t>
            </a:r>
            <a:r>
              <a:rPr lang="nl-NL" dirty="0" err="1">
                <a:solidFill>
                  <a:schemeClr val="tx1">
                    <a:lumMod val="85000"/>
                    <a:lumOff val="15000"/>
                  </a:schemeClr>
                </a:solidFill>
              </a:rPr>
              <a:t>insights</a:t>
            </a:r>
            <a:endParaRPr lang="nl-NL" dirty="0">
              <a:solidFill>
                <a:schemeClr val="tx1">
                  <a:lumMod val="85000"/>
                  <a:lumOff val="15000"/>
                </a:schemeClr>
              </a:solidFill>
            </a:endParaRPr>
          </a:p>
        </p:txBody>
      </p:sp>
      <p:sp>
        <p:nvSpPr>
          <p:cNvPr id="25" name="Rectangle 24">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Tijdelijke aanduiding voor tekst 6">
            <a:extLst>
              <a:ext uri="{FF2B5EF4-FFF2-40B4-BE49-F238E27FC236}">
                <a16:creationId xmlns:a16="http://schemas.microsoft.com/office/drawing/2014/main" id="{AFDABDDA-BA21-4C8D-B580-9A7F0BB0087C}"/>
              </a:ext>
            </a:extLst>
          </p:cNvPr>
          <p:cNvGraphicFramePr>
            <a:graphicFrameLocks noGrp="1"/>
          </p:cNvGraphicFramePr>
          <p:nvPr>
            <p:ph idx="1"/>
            <p:extLst>
              <p:ext uri="{D42A27DB-BD31-4B8C-83A1-F6EECF244321}">
                <p14:modId xmlns:p14="http://schemas.microsoft.com/office/powerpoint/2010/main" val="380641677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13296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7F8016E-837B-4C70-B44C-E1627C028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5B9C6062-B8DD-49CC-9F05-D6DF7ABB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0F846FCA-97FF-4271-8B97-C14BD3AA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2DD2BC0-D31F-4903-8F54-0F60B9E3A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80" name="Rectangle 79">
            <a:extLst>
              <a:ext uri="{FF2B5EF4-FFF2-40B4-BE49-F238E27FC236}">
                <a16:creationId xmlns:a16="http://schemas.microsoft.com/office/drawing/2014/main" id="{8A555FB3-C8F7-4C59-92A7-A7155CC38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6877874-48AA-48C8-AED1-578BEB501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177" y="4386943"/>
            <a:ext cx="11293434" cy="2013857"/>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110CB6-E41D-4CB5-B562-788502DF413A}"/>
              </a:ext>
            </a:extLst>
          </p:cNvPr>
          <p:cNvSpPr>
            <a:spLocks noGrp="1"/>
          </p:cNvSpPr>
          <p:nvPr>
            <p:ph type="title"/>
          </p:nvPr>
        </p:nvSpPr>
        <p:spPr>
          <a:xfrm>
            <a:off x="581191" y="4672846"/>
            <a:ext cx="10993549" cy="1055987"/>
          </a:xfrm>
          <a:solidFill>
            <a:schemeClr val="tx2"/>
          </a:solidFill>
        </p:spPr>
        <p:txBody>
          <a:bodyPr vert="horz" lIns="91440" tIns="45720" rIns="91440" bIns="45720" rtlCol="0" anchor="b">
            <a:normAutofit fontScale="90000"/>
          </a:bodyPr>
          <a:lstStyle/>
          <a:p>
            <a:pPr marL="0" marR="0" lvl="0" indent="0" fontAlgn="base">
              <a:spcAft>
                <a:spcPct val="0"/>
              </a:spcAft>
              <a:buClrTx/>
              <a:buSzTx/>
              <a:tabLst/>
            </a:pPr>
            <a:br>
              <a:rPr kumimoji="0" lang="en-US" altLang="nl-NL" sz="1400" i="0" u="none" strike="noStrike" normalizeH="0" baseline="0" dirty="0">
                <a:ln>
                  <a:noFill/>
                </a:ln>
                <a:solidFill>
                  <a:srgbClr val="FFFFFF"/>
                </a:solidFill>
                <a:effectLst/>
              </a:rPr>
            </a:br>
            <a:endParaRPr kumimoji="0" lang="en-US" altLang="nl-NL" sz="2400" i="0" u="none" strike="noStrike" normalizeH="0" baseline="0" dirty="0">
              <a:ln>
                <a:noFill/>
              </a:ln>
              <a:solidFill>
                <a:srgbClr val="FFFFFF"/>
              </a:solidFill>
              <a:effectLst/>
            </a:endParaRPr>
          </a:p>
          <a:p>
            <a:pPr marL="0" marR="0" lvl="0" indent="0" fontAlgn="base">
              <a:spcAft>
                <a:spcPct val="0"/>
              </a:spcAft>
              <a:buClrTx/>
              <a:buSzTx/>
              <a:tabLst/>
            </a:pPr>
            <a:r>
              <a:rPr kumimoji="0" lang="en-US" altLang="nl-NL" sz="2400" i="0" u="none" strike="noStrike" normalizeH="0" baseline="0" dirty="0">
                <a:ln>
                  <a:noFill/>
                </a:ln>
                <a:solidFill>
                  <a:srgbClr val="FFFFFF"/>
                </a:solidFill>
                <a:effectLst/>
              </a:rPr>
              <a:t>Level of initiative: classroom – school – above school</a:t>
            </a:r>
            <a:br>
              <a:rPr kumimoji="0" lang="en-US" altLang="nl-NL" sz="2400" i="0" u="none" strike="noStrike" normalizeH="0" baseline="0" dirty="0">
                <a:ln>
                  <a:noFill/>
                </a:ln>
                <a:solidFill>
                  <a:srgbClr val="FFFFFF"/>
                </a:solidFill>
                <a:effectLst/>
              </a:rPr>
            </a:br>
            <a:br>
              <a:rPr lang="en-US" sz="2400" dirty="0">
                <a:solidFill>
                  <a:srgbClr val="FFFFFF"/>
                </a:solidFill>
              </a:rPr>
            </a:br>
            <a:r>
              <a:rPr lang="en-US" sz="2400" dirty="0">
                <a:solidFill>
                  <a:srgbClr val="FFFFFF"/>
                </a:solidFill>
              </a:rPr>
              <a:t>how the level of the initiative affects the teachers’ networks</a:t>
            </a:r>
            <a:endParaRPr kumimoji="0" lang="en-US" altLang="nl-NL" sz="2400" i="0" u="none" strike="noStrike" normalizeH="0" baseline="0" dirty="0">
              <a:ln>
                <a:noFill/>
              </a:ln>
              <a:solidFill>
                <a:srgbClr val="FFFFFF"/>
              </a:solidFill>
              <a:effectLst/>
            </a:endParaRPr>
          </a:p>
        </p:txBody>
      </p:sp>
      <p:pic>
        <p:nvPicPr>
          <p:cNvPr id="16" name="Afbeelding 15" descr="Afbeelding met klok&#10;&#10;Automatisch gegenereerde beschrijving">
            <a:extLst>
              <a:ext uri="{FF2B5EF4-FFF2-40B4-BE49-F238E27FC236}">
                <a16:creationId xmlns:a16="http://schemas.microsoft.com/office/drawing/2014/main" id="{E1975416-538C-48C4-AEE4-5999C4D19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71" y="465833"/>
            <a:ext cx="3631635" cy="3522685"/>
          </a:xfrm>
          <a:prstGeom prst="rect">
            <a:avLst/>
          </a:prstGeom>
        </p:spPr>
      </p:pic>
      <p:pic>
        <p:nvPicPr>
          <p:cNvPr id="14" name="Tijdelijke aanduiding voor inhoud 13">
            <a:extLst>
              <a:ext uri="{FF2B5EF4-FFF2-40B4-BE49-F238E27FC236}">
                <a16:creationId xmlns:a16="http://schemas.microsoft.com/office/drawing/2014/main" id="{8A3CFAEF-5922-4042-AA33-0266382BBD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0234" y="437805"/>
            <a:ext cx="3516113" cy="3578741"/>
          </a:xfrm>
          <a:prstGeom prst="rect">
            <a:avLst/>
          </a:prstGeom>
        </p:spPr>
      </p:pic>
      <p:pic>
        <p:nvPicPr>
          <p:cNvPr id="7" name="Afbeelding 6">
            <a:extLst>
              <a:ext uri="{FF2B5EF4-FFF2-40B4-BE49-F238E27FC236}">
                <a16:creationId xmlns:a16="http://schemas.microsoft.com/office/drawing/2014/main" id="{FF98A1F4-BE0D-4F4D-BDF0-357D9A86C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1423" y="437805"/>
            <a:ext cx="3578741" cy="3578741"/>
          </a:xfrm>
          <a:prstGeom prst="rect">
            <a:avLst/>
          </a:prstGeom>
        </p:spPr>
      </p:pic>
    </p:spTree>
    <p:extLst>
      <p:ext uri="{BB962C8B-B14F-4D97-AF65-F5344CB8AC3E}">
        <p14:creationId xmlns:p14="http://schemas.microsoft.com/office/powerpoint/2010/main" val="214450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B9E2B-4A23-4F71-B34F-B3183A3C7915}"/>
              </a:ext>
            </a:extLst>
          </p:cNvPr>
          <p:cNvSpPr>
            <a:spLocks noGrp="1"/>
          </p:cNvSpPr>
          <p:nvPr>
            <p:ph type="title"/>
          </p:nvPr>
        </p:nvSpPr>
        <p:spPr>
          <a:xfrm>
            <a:off x="581192" y="702156"/>
            <a:ext cx="11029616" cy="1188720"/>
          </a:xfrm>
        </p:spPr>
        <p:txBody>
          <a:bodyPr/>
          <a:lstStyle/>
          <a:p>
            <a:endParaRPr lang="nl-NL"/>
          </a:p>
        </p:txBody>
      </p:sp>
      <p:graphicFrame>
        <p:nvGraphicFramePr>
          <p:cNvPr id="4" name="Tijdelijke aanduiding voor inhoud 3">
            <a:extLst>
              <a:ext uri="{FF2B5EF4-FFF2-40B4-BE49-F238E27FC236}">
                <a16:creationId xmlns:a16="http://schemas.microsoft.com/office/drawing/2014/main" id="{FEE2ACE8-4844-480B-8583-8EADFEFE774B}"/>
              </a:ext>
            </a:extLst>
          </p:cNvPr>
          <p:cNvGraphicFramePr>
            <a:graphicFrameLocks noGrp="1"/>
          </p:cNvGraphicFramePr>
          <p:nvPr>
            <p:ph idx="1"/>
            <p:extLst>
              <p:ext uri="{D42A27DB-BD31-4B8C-83A1-F6EECF244321}">
                <p14:modId xmlns:p14="http://schemas.microsoft.com/office/powerpoint/2010/main" val="3559670107"/>
              </p:ext>
            </p:extLst>
          </p:nvPr>
        </p:nvGraphicFramePr>
        <p:xfrm>
          <a:off x="0" y="0"/>
          <a:ext cx="12191998" cy="6857999"/>
        </p:xfrm>
        <a:graphic>
          <a:graphicData uri="http://schemas.openxmlformats.org/drawingml/2006/table">
            <a:tbl>
              <a:tblPr firstRow="1" firstCol="1" bandRow="1">
                <a:tableStyleId>{5C22544A-7EE6-4342-B048-85BDC9FD1C3A}</a:tableStyleId>
              </a:tblPr>
              <a:tblGrid>
                <a:gridCol w="6480723">
                  <a:extLst>
                    <a:ext uri="{9D8B030D-6E8A-4147-A177-3AD203B41FA5}">
                      <a16:colId xmlns:a16="http://schemas.microsoft.com/office/drawing/2014/main" val="3059135115"/>
                    </a:ext>
                  </a:extLst>
                </a:gridCol>
                <a:gridCol w="1023265">
                  <a:extLst>
                    <a:ext uri="{9D8B030D-6E8A-4147-A177-3AD203B41FA5}">
                      <a16:colId xmlns:a16="http://schemas.microsoft.com/office/drawing/2014/main" val="972413134"/>
                    </a:ext>
                  </a:extLst>
                </a:gridCol>
                <a:gridCol w="934883">
                  <a:extLst>
                    <a:ext uri="{9D8B030D-6E8A-4147-A177-3AD203B41FA5}">
                      <a16:colId xmlns:a16="http://schemas.microsoft.com/office/drawing/2014/main" val="3768906483"/>
                    </a:ext>
                  </a:extLst>
                </a:gridCol>
                <a:gridCol w="934883">
                  <a:extLst>
                    <a:ext uri="{9D8B030D-6E8A-4147-A177-3AD203B41FA5}">
                      <a16:colId xmlns:a16="http://schemas.microsoft.com/office/drawing/2014/main" val="3295080730"/>
                    </a:ext>
                  </a:extLst>
                </a:gridCol>
                <a:gridCol w="959812">
                  <a:extLst>
                    <a:ext uri="{9D8B030D-6E8A-4147-A177-3AD203B41FA5}">
                      <a16:colId xmlns:a16="http://schemas.microsoft.com/office/drawing/2014/main" val="328456949"/>
                    </a:ext>
                  </a:extLst>
                </a:gridCol>
                <a:gridCol w="959812">
                  <a:extLst>
                    <a:ext uri="{9D8B030D-6E8A-4147-A177-3AD203B41FA5}">
                      <a16:colId xmlns:a16="http://schemas.microsoft.com/office/drawing/2014/main" val="2577234928"/>
                    </a:ext>
                  </a:extLst>
                </a:gridCol>
                <a:gridCol w="898620">
                  <a:extLst>
                    <a:ext uri="{9D8B030D-6E8A-4147-A177-3AD203B41FA5}">
                      <a16:colId xmlns:a16="http://schemas.microsoft.com/office/drawing/2014/main" val="301807705"/>
                    </a:ext>
                  </a:extLst>
                </a:gridCol>
              </a:tblGrid>
              <a:tr h="457201">
                <a:tc gridSpan="7">
                  <a:txBody>
                    <a:bodyPr/>
                    <a:lstStyle/>
                    <a:p>
                      <a:pPr>
                        <a:lnSpc>
                          <a:spcPct val="107000"/>
                        </a:lnSpc>
                        <a:spcAft>
                          <a:spcPts val="0"/>
                        </a:spcAft>
                      </a:pPr>
                      <a:r>
                        <a:rPr lang="nl-NL" sz="2400">
                          <a:effectLst/>
                        </a:rPr>
                        <a:t>The LOF teacher and the changing position in the school at the application level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526550027"/>
                  </a:ext>
                </a:extLst>
              </a:tr>
              <a:tr h="1259180">
                <a:tc rowSpan="2">
                  <a:txBody>
                    <a:bodyPr/>
                    <a:lstStyle/>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gridSpan="2">
                  <a:txBody>
                    <a:bodyPr/>
                    <a:lstStyle/>
                    <a:p>
                      <a:pPr>
                        <a:lnSpc>
                          <a:spcPct val="107000"/>
                        </a:lnSpc>
                        <a:spcAft>
                          <a:spcPts val="0"/>
                        </a:spcAft>
                      </a:pPr>
                      <a:r>
                        <a:rPr lang="nl-NL" sz="2400">
                          <a:effectLst/>
                        </a:rPr>
                        <a:t>Classroom (n=39)</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a:effectLst/>
                        </a:rPr>
                        <a:t>School (n=114)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a:effectLst/>
                        </a:rPr>
                        <a:t>Above school (n=57)</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extLst>
                  <a:ext uri="{0D108BD9-81ED-4DB2-BD59-A6C34878D82A}">
                    <a16:rowId xmlns:a16="http://schemas.microsoft.com/office/drawing/2014/main" val="2079804639"/>
                  </a:ext>
                </a:extLst>
              </a:tr>
              <a:tr h="419063">
                <a:tc vMerge="1">
                  <a:txBody>
                    <a:bodyPr/>
                    <a:lstStyle/>
                    <a:p>
                      <a:endParaRPr lang="nl-NL"/>
                    </a:p>
                  </a:txBody>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94448344"/>
                  </a:ext>
                </a:extLst>
              </a:tr>
              <a:tr h="1298596">
                <a:tc>
                  <a:txBody>
                    <a:bodyPr/>
                    <a:lstStyle/>
                    <a:p>
                      <a:pPr>
                        <a:lnSpc>
                          <a:spcPct val="107000"/>
                        </a:lnSpc>
                        <a:spcAft>
                          <a:spcPts val="0"/>
                        </a:spcAft>
                      </a:pPr>
                      <a:r>
                        <a:rPr lang="nl-NL" sz="2400" dirty="0" err="1">
                          <a:effectLst/>
                        </a:rPr>
                        <a:t>Due</a:t>
                      </a:r>
                      <a:r>
                        <a:rPr lang="nl-NL" sz="2400" dirty="0">
                          <a:effectLst/>
                        </a:rPr>
                        <a:t> </a:t>
                      </a:r>
                      <a:r>
                        <a:rPr lang="nl-NL" sz="2400" dirty="0" err="1">
                          <a:effectLst/>
                        </a:rPr>
                        <a:t>to</a:t>
                      </a:r>
                      <a:r>
                        <a:rPr lang="nl-NL" sz="2400" dirty="0">
                          <a:effectLst/>
                        </a:rPr>
                        <a:t> </a:t>
                      </a:r>
                      <a:r>
                        <a:rPr lang="nl-NL" sz="2400" dirty="0" err="1">
                          <a:effectLst/>
                        </a:rPr>
                        <a:t>my</a:t>
                      </a:r>
                      <a:r>
                        <a:rPr lang="nl-NL" sz="2400" dirty="0">
                          <a:effectLst/>
                        </a:rPr>
                        <a:t> LOF traject, </a:t>
                      </a:r>
                      <a:r>
                        <a:rPr lang="nl-NL" sz="2400" dirty="0" err="1">
                          <a:effectLst/>
                        </a:rPr>
                        <a:t>colleagues</a:t>
                      </a:r>
                      <a:r>
                        <a:rPr lang="nl-NL" sz="2400" dirty="0">
                          <a:effectLst/>
                        </a:rPr>
                        <a:t> are more </a:t>
                      </a:r>
                      <a:r>
                        <a:rPr lang="nl-NL" sz="2400" dirty="0" err="1">
                          <a:effectLst/>
                        </a:rPr>
                        <a:t>often</a:t>
                      </a:r>
                      <a:r>
                        <a:rPr lang="nl-NL" sz="2400" dirty="0">
                          <a:effectLst/>
                        </a:rPr>
                        <a:t> </a:t>
                      </a:r>
                      <a:r>
                        <a:rPr lang="nl-NL" sz="2400" dirty="0" err="1">
                          <a:effectLst/>
                        </a:rPr>
                        <a:t>approaching</a:t>
                      </a:r>
                      <a:r>
                        <a:rPr lang="nl-NL" sz="2400" dirty="0">
                          <a:effectLst/>
                        </a:rPr>
                        <a:t> me</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3.08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0,98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3.20*</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1.14</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2.75*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1.29</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593306075"/>
                  </a:ext>
                </a:extLst>
              </a:tr>
              <a:tr h="1738365">
                <a:tc>
                  <a:txBody>
                    <a:bodyPr/>
                    <a:lstStyle/>
                    <a:p>
                      <a:pPr>
                        <a:lnSpc>
                          <a:spcPct val="107000"/>
                        </a:lnSpc>
                        <a:spcAft>
                          <a:spcPts val="0"/>
                        </a:spcAft>
                      </a:pPr>
                      <a:r>
                        <a:rPr lang="nl-NL" sz="2400" dirty="0">
                          <a:effectLst/>
                        </a:rPr>
                        <a:t>My LOF traject </a:t>
                      </a:r>
                      <a:r>
                        <a:rPr lang="nl-NL" sz="2400" dirty="0" err="1">
                          <a:effectLst/>
                        </a:rPr>
                        <a:t>gives</a:t>
                      </a:r>
                      <a:r>
                        <a:rPr lang="nl-NL" sz="2400" dirty="0">
                          <a:effectLst/>
                        </a:rPr>
                        <a:t> me </a:t>
                      </a:r>
                      <a:r>
                        <a:rPr lang="nl-NL" sz="2400" dirty="0" err="1">
                          <a:effectLst/>
                        </a:rPr>
                        <a:t>the</a:t>
                      </a:r>
                      <a:r>
                        <a:rPr lang="nl-NL" sz="2400" dirty="0">
                          <a:effectLst/>
                        </a:rPr>
                        <a:t> feeling </a:t>
                      </a:r>
                      <a:r>
                        <a:rPr lang="nl-NL" sz="2400" dirty="0" err="1">
                          <a:effectLst/>
                        </a:rPr>
                        <a:t>that</a:t>
                      </a:r>
                      <a:r>
                        <a:rPr lang="nl-NL" sz="2400" dirty="0">
                          <a:effectLst/>
                        </a:rPr>
                        <a:t> I </a:t>
                      </a:r>
                      <a:r>
                        <a:rPr lang="nl-NL" sz="2400" dirty="0" err="1">
                          <a:effectLst/>
                        </a:rPr>
                        <a:t>am</a:t>
                      </a:r>
                      <a:r>
                        <a:rPr lang="nl-NL" sz="2400" dirty="0">
                          <a:effectLst/>
                        </a:rPr>
                        <a:t> </a:t>
                      </a:r>
                      <a:r>
                        <a:rPr lang="nl-NL" sz="2400" dirty="0" err="1">
                          <a:effectLst/>
                        </a:rPr>
                        <a:t>being</a:t>
                      </a:r>
                      <a:r>
                        <a:rPr lang="nl-NL" sz="2400" dirty="0">
                          <a:effectLst/>
                        </a:rPr>
                        <a:t> taken more </a:t>
                      </a:r>
                      <a:r>
                        <a:rPr lang="nl-NL" sz="2400" dirty="0" err="1">
                          <a:effectLst/>
                        </a:rPr>
                        <a:t>seriously</a:t>
                      </a:r>
                      <a:r>
                        <a:rPr lang="nl-NL" sz="2400" dirty="0">
                          <a:effectLst/>
                        </a:rPr>
                        <a:t> </a:t>
                      </a:r>
                      <a:r>
                        <a:rPr lang="nl-NL" sz="2400" dirty="0" err="1">
                          <a:effectLst/>
                        </a:rPr>
                        <a:t>by</a:t>
                      </a:r>
                      <a:r>
                        <a:rPr lang="nl-NL" sz="2400" dirty="0">
                          <a:effectLst/>
                        </a:rPr>
                        <a:t> </a:t>
                      </a:r>
                      <a:r>
                        <a:rPr lang="nl-NL" sz="2400" dirty="0" err="1">
                          <a:effectLst/>
                        </a:rPr>
                        <a:t>my</a:t>
                      </a:r>
                      <a:r>
                        <a:rPr lang="nl-NL" sz="2400" dirty="0">
                          <a:effectLst/>
                        </a:rPr>
                        <a:t> </a:t>
                      </a:r>
                      <a:r>
                        <a:rPr lang="nl-NL" sz="2400" dirty="0" err="1">
                          <a:effectLst/>
                        </a:rPr>
                        <a:t>colleagues</a:t>
                      </a:r>
                      <a:r>
                        <a:rPr lang="nl-NL" sz="2400" dirty="0">
                          <a:effectLst/>
                        </a:rPr>
                        <a:t> </a:t>
                      </a:r>
                      <a:r>
                        <a:rPr lang="nl-NL" sz="2400" dirty="0" err="1">
                          <a:effectLst/>
                        </a:rPr>
                        <a:t>within</a:t>
                      </a:r>
                      <a:r>
                        <a:rPr lang="nl-NL" sz="2400" dirty="0">
                          <a:effectLst/>
                        </a:rPr>
                        <a:t> </a:t>
                      </a:r>
                      <a:r>
                        <a:rPr lang="nl-NL" sz="2400" dirty="0" err="1">
                          <a:effectLst/>
                        </a:rPr>
                        <a:t>the</a:t>
                      </a:r>
                      <a:r>
                        <a:rPr lang="nl-NL" sz="2400" dirty="0">
                          <a:effectLst/>
                        </a:rPr>
                        <a:t> school.</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2.69</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1,00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2.83*</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1.10</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2.33*</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43831338"/>
                  </a:ext>
                </a:extLst>
              </a:tr>
              <a:tr h="1685594">
                <a:tc>
                  <a:txBody>
                    <a:bodyPr/>
                    <a:lstStyle/>
                    <a:p>
                      <a:pPr>
                        <a:lnSpc>
                          <a:spcPct val="107000"/>
                        </a:lnSpc>
                        <a:spcAft>
                          <a:spcPts val="0"/>
                        </a:spcAft>
                      </a:pPr>
                      <a:r>
                        <a:rPr lang="nl-NL" sz="2400" dirty="0" err="1">
                          <a:effectLst/>
                        </a:rPr>
                        <a:t>Due</a:t>
                      </a:r>
                      <a:r>
                        <a:rPr lang="nl-NL" sz="2400" dirty="0">
                          <a:effectLst/>
                        </a:rPr>
                        <a:t> </a:t>
                      </a:r>
                      <a:r>
                        <a:rPr lang="nl-NL" sz="2400" dirty="0" err="1">
                          <a:effectLst/>
                        </a:rPr>
                        <a:t>to</a:t>
                      </a:r>
                      <a:r>
                        <a:rPr lang="nl-NL" sz="2400" dirty="0">
                          <a:effectLst/>
                        </a:rPr>
                        <a:t> </a:t>
                      </a:r>
                      <a:r>
                        <a:rPr lang="nl-NL" sz="2400" dirty="0" err="1">
                          <a:effectLst/>
                        </a:rPr>
                        <a:t>my</a:t>
                      </a:r>
                      <a:r>
                        <a:rPr lang="nl-NL" sz="2400" dirty="0">
                          <a:effectLst/>
                        </a:rPr>
                        <a:t> LOF traject I have </a:t>
                      </a:r>
                      <a:r>
                        <a:rPr lang="nl-NL" sz="2400" dirty="0" err="1">
                          <a:effectLst/>
                        </a:rPr>
                        <a:t>started</a:t>
                      </a:r>
                      <a:r>
                        <a:rPr lang="nl-NL" sz="2400" dirty="0">
                          <a:effectLst/>
                        </a:rPr>
                        <a:t> </a:t>
                      </a:r>
                      <a:r>
                        <a:rPr lang="nl-NL" sz="2400" dirty="0" err="1">
                          <a:effectLst/>
                        </a:rPr>
                        <a:t>working</a:t>
                      </a:r>
                      <a:r>
                        <a:rPr lang="nl-NL" sz="2400" dirty="0">
                          <a:effectLst/>
                        </a:rPr>
                        <a:t> more </a:t>
                      </a:r>
                      <a:r>
                        <a:rPr lang="nl-NL" sz="2400" dirty="0" err="1">
                          <a:effectLst/>
                        </a:rPr>
                        <a:t>closely</a:t>
                      </a:r>
                      <a:r>
                        <a:rPr lang="nl-NL" sz="2400" dirty="0">
                          <a:effectLst/>
                        </a:rPr>
                        <a:t> </a:t>
                      </a:r>
                      <a:r>
                        <a:rPr lang="nl-NL" sz="2400" dirty="0" err="1">
                          <a:effectLst/>
                        </a:rPr>
                        <a:t>with</a:t>
                      </a:r>
                      <a:r>
                        <a:rPr lang="nl-NL" sz="2400" dirty="0">
                          <a:effectLst/>
                        </a:rPr>
                        <a:t> (a part of) </a:t>
                      </a:r>
                      <a:r>
                        <a:rPr lang="nl-NL" sz="2400" dirty="0" err="1">
                          <a:effectLst/>
                        </a:rPr>
                        <a:t>my</a:t>
                      </a:r>
                      <a:r>
                        <a:rPr lang="nl-NL" sz="2400" dirty="0">
                          <a:effectLst/>
                        </a:rPr>
                        <a:t> </a:t>
                      </a:r>
                      <a:r>
                        <a:rPr lang="nl-NL" sz="2400" dirty="0" err="1">
                          <a:effectLst/>
                        </a:rPr>
                        <a:t>colleagues</a:t>
                      </a:r>
                      <a:r>
                        <a:rPr lang="nl-NL" sz="2400" dirty="0">
                          <a:effectLst/>
                        </a:rPr>
                        <a:t>.</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3.21</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1,20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3.60</a:t>
                      </a:r>
                      <a:r>
                        <a:rPr lang="nl-NL" sz="1600" dirty="0">
                          <a:effectLst/>
                        </a:rPr>
                        <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1.04</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2.89</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1.38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9149486"/>
                  </a:ext>
                </a:extLst>
              </a:tr>
            </a:tbl>
          </a:graphicData>
        </a:graphic>
      </p:graphicFrame>
    </p:spTree>
    <p:extLst>
      <p:ext uri="{BB962C8B-B14F-4D97-AF65-F5344CB8AC3E}">
        <p14:creationId xmlns:p14="http://schemas.microsoft.com/office/powerpoint/2010/main" val="60331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F0D07-B77B-4570-82DE-176F6CA8E027}"/>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8E905C01-6E38-47AC-978C-B6C4E59218F5}"/>
              </a:ext>
            </a:extLst>
          </p:cNvPr>
          <p:cNvGraphicFramePr>
            <a:graphicFrameLocks noGrp="1"/>
          </p:cNvGraphicFramePr>
          <p:nvPr>
            <p:ph idx="1"/>
            <p:extLst>
              <p:ext uri="{D42A27DB-BD31-4B8C-83A1-F6EECF244321}">
                <p14:modId xmlns:p14="http://schemas.microsoft.com/office/powerpoint/2010/main" val="3661278647"/>
              </p:ext>
            </p:extLst>
          </p:nvPr>
        </p:nvGraphicFramePr>
        <p:xfrm>
          <a:off x="-4" y="-71092"/>
          <a:ext cx="12192004" cy="7000184"/>
        </p:xfrm>
        <a:graphic>
          <a:graphicData uri="http://schemas.openxmlformats.org/drawingml/2006/table">
            <a:tbl>
              <a:tblPr firstRow="1" firstCol="1" bandRow="1">
                <a:tableStyleId>{5C22544A-7EE6-4342-B048-85BDC9FD1C3A}</a:tableStyleId>
              </a:tblPr>
              <a:tblGrid>
                <a:gridCol w="6159504">
                  <a:extLst>
                    <a:ext uri="{9D8B030D-6E8A-4147-A177-3AD203B41FA5}">
                      <a16:colId xmlns:a16="http://schemas.microsoft.com/office/drawing/2014/main" val="1574378143"/>
                    </a:ext>
                  </a:extLst>
                </a:gridCol>
                <a:gridCol w="1143000">
                  <a:extLst>
                    <a:ext uri="{9D8B030D-6E8A-4147-A177-3AD203B41FA5}">
                      <a16:colId xmlns:a16="http://schemas.microsoft.com/office/drawing/2014/main" val="1295998400"/>
                    </a:ext>
                  </a:extLst>
                </a:gridCol>
                <a:gridCol w="1092200">
                  <a:extLst>
                    <a:ext uri="{9D8B030D-6E8A-4147-A177-3AD203B41FA5}">
                      <a16:colId xmlns:a16="http://schemas.microsoft.com/office/drawing/2014/main" val="1538530833"/>
                    </a:ext>
                  </a:extLst>
                </a:gridCol>
                <a:gridCol w="979053">
                  <a:extLst>
                    <a:ext uri="{9D8B030D-6E8A-4147-A177-3AD203B41FA5}">
                      <a16:colId xmlns:a16="http://schemas.microsoft.com/office/drawing/2014/main" val="4283378283"/>
                    </a:ext>
                  </a:extLst>
                </a:gridCol>
                <a:gridCol w="760847">
                  <a:extLst>
                    <a:ext uri="{9D8B030D-6E8A-4147-A177-3AD203B41FA5}">
                      <a16:colId xmlns:a16="http://schemas.microsoft.com/office/drawing/2014/main" val="1117547654"/>
                    </a:ext>
                  </a:extLst>
                </a:gridCol>
                <a:gridCol w="1158779">
                  <a:extLst>
                    <a:ext uri="{9D8B030D-6E8A-4147-A177-3AD203B41FA5}">
                      <a16:colId xmlns:a16="http://schemas.microsoft.com/office/drawing/2014/main" val="2979965774"/>
                    </a:ext>
                  </a:extLst>
                </a:gridCol>
                <a:gridCol w="898621">
                  <a:extLst>
                    <a:ext uri="{9D8B030D-6E8A-4147-A177-3AD203B41FA5}">
                      <a16:colId xmlns:a16="http://schemas.microsoft.com/office/drawing/2014/main" val="2851452550"/>
                    </a:ext>
                  </a:extLst>
                </a:gridCol>
              </a:tblGrid>
              <a:tr h="399712">
                <a:tc gridSpan="7">
                  <a:txBody>
                    <a:bodyPr/>
                    <a:lstStyle/>
                    <a:p>
                      <a:pPr>
                        <a:lnSpc>
                          <a:spcPct val="107000"/>
                        </a:lnSpc>
                        <a:spcAft>
                          <a:spcPts val="0"/>
                        </a:spcAft>
                      </a:pPr>
                      <a:r>
                        <a:rPr lang="nl-NL" sz="2400">
                          <a:effectLst/>
                        </a:rPr>
                        <a:t>LOF teacher as a motor for innovation culture within school boards.</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38405425"/>
                  </a:ext>
                </a:extLst>
              </a:tr>
              <a:tr h="894076">
                <a:tc rowSpan="2">
                  <a:txBody>
                    <a:bodyPr/>
                    <a:lstStyle/>
                    <a:p>
                      <a:pPr>
                        <a:lnSpc>
                          <a:spcPct val="107000"/>
                        </a:lnSpc>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gridSpan="2">
                  <a:txBody>
                    <a:bodyPr/>
                    <a:lstStyle/>
                    <a:p>
                      <a:pPr>
                        <a:lnSpc>
                          <a:spcPct val="107000"/>
                        </a:lnSpc>
                        <a:spcAft>
                          <a:spcPts val="0"/>
                        </a:spcAft>
                      </a:pPr>
                      <a:r>
                        <a:rPr lang="nl-NL" sz="2000" dirty="0">
                          <a:effectLst/>
                        </a:rPr>
                        <a:t>Classroom (n=39)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000">
                          <a:effectLst/>
                        </a:rPr>
                        <a:t>School (n=112)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000" dirty="0" err="1">
                          <a:effectLst/>
                        </a:rPr>
                        <a:t>Above</a:t>
                      </a:r>
                      <a:r>
                        <a:rPr lang="nl-NL" sz="2000" dirty="0">
                          <a:effectLst/>
                        </a:rPr>
                        <a:t> school (n=57)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extLst>
                  <a:ext uri="{0D108BD9-81ED-4DB2-BD59-A6C34878D82A}">
                    <a16:rowId xmlns:a16="http://schemas.microsoft.com/office/drawing/2014/main" val="2039379262"/>
                  </a:ext>
                </a:extLst>
              </a:tr>
              <a:tr h="399712">
                <a:tc vMerge="1">
                  <a:txBody>
                    <a:bodyPr/>
                    <a:lstStyle/>
                    <a:p>
                      <a:endParaRPr lang="nl-NL"/>
                    </a:p>
                  </a:txBody>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473109848"/>
                  </a:ext>
                </a:extLst>
              </a:tr>
              <a:tr h="1473064">
                <a:tc>
                  <a:txBody>
                    <a:bodyPr/>
                    <a:lstStyle/>
                    <a:p>
                      <a:pPr>
                        <a:lnSpc>
                          <a:spcPct val="107000"/>
                        </a:lnSpc>
                        <a:spcAft>
                          <a:spcPts val="0"/>
                        </a:spcAft>
                      </a:pPr>
                      <a:r>
                        <a:rPr lang="nl-NL" sz="2000" dirty="0" err="1">
                          <a:effectLst/>
                        </a:rPr>
                        <a:t>Because</a:t>
                      </a:r>
                      <a:r>
                        <a:rPr lang="nl-NL" sz="2000" dirty="0">
                          <a:effectLst/>
                        </a:rPr>
                        <a:t> of </a:t>
                      </a:r>
                      <a:r>
                        <a:rPr lang="nl-NL" sz="2000" dirty="0" err="1">
                          <a:effectLst/>
                        </a:rPr>
                        <a:t>my</a:t>
                      </a:r>
                      <a:r>
                        <a:rPr lang="nl-NL" sz="2000" dirty="0">
                          <a:effectLst/>
                        </a:rPr>
                        <a:t> LOF traject I </a:t>
                      </a:r>
                      <a:r>
                        <a:rPr lang="nl-NL" sz="2000" dirty="0" err="1">
                          <a:effectLst/>
                        </a:rPr>
                        <a:t>am</a:t>
                      </a:r>
                      <a:r>
                        <a:rPr lang="nl-NL" sz="2000" dirty="0">
                          <a:effectLst/>
                        </a:rPr>
                        <a:t> </a:t>
                      </a:r>
                      <a:r>
                        <a:rPr lang="nl-NL" sz="2000" dirty="0" err="1">
                          <a:effectLst/>
                        </a:rPr>
                        <a:t>aware</a:t>
                      </a:r>
                      <a:r>
                        <a:rPr lang="nl-NL" sz="2000" dirty="0">
                          <a:effectLst/>
                        </a:rPr>
                        <a:t> of </a:t>
                      </a:r>
                      <a:r>
                        <a:rPr lang="nl-NL" sz="2000" dirty="0" err="1">
                          <a:effectLst/>
                        </a:rPr>
                        <a:t>the</a:t>
                      </a:r>
                      <a:r>
                        <a:rPr lang="nl-NL" sz="2000" dirty="0">
                          <a:effectLst/>
                        </a:rPr>
                        <a:t> impact </a:t>
                      </a:r>
                      <a:r>
                        <a:rPr lang="nl-NL" sz="2000" dirty="0" err="1">
                          <a:effectLst/>
                        </a:rPr>
                        <a:t>that</a:t>
                      </a:r>
                      <a:r>
                        <a:rPr lang="nl-NL" sz="2000" dirty="0">
                          <a:effectLst/>
                        </a:rPr>
                        <a:t> a teacher </a:t>
                      </a:r>
                      <a:r>
                        <a:rPr lang="nl-NL" sz="2000" dirty="0" err="1">
                          <a:effectLst/>
                        </a:rPr>
                        <a:t>can</a:t>
                      </a:r>
                      <a:r>
                        <a:rPr lang="nl-NL" sz="2000" dirty="0">
                          <a:effectLst/>
                        </a:rPr>
                        <a:t> have on </a:t>
                      </a:r>
                      <a:r>
                        <a:rPr lang="nl-NL" sz="2000" dirty="0" err="1">
                          <a:effectLst/>
                        </a:rPr>
                        <a:t>educational</a:t>
                      </a:r>
                      <a:r>
                        <a:rPr lang="nl-NL" sz="2000" dirty="0">
                          <a:effectLst/>
                        </a:rPr>
                        <a:t> </a:t>
                      </a:r>
                      <a:r>
                        <a:rPr lang="nl-NL" sz="2000" dirty="0" err="1">
                          <a:effectLst/>
                        </a:rPr>
                        <a:t>innovation</a:t>
                      </a:r>
                      <a:r>
                        <a:rPr lang="nl-NL" sz="2000" dirty="0">
                          <a:effectLst/>
                        </a:rPr>
                        <a:t> / </a:t>
                      </a:r>
                      <a:r>
                        <a:rPr lang="nl-NL" sz="2000" dirty="0" err="1">
                          <a:effectLst/>
                        </a:rPr>
                        <a:t>educational</a:t>
                      </a:r>
                      <a:r>
                        <a:rPr lang="nl-NL" sz="2000" dirty="0">
                          <a:effectLst/>
                        </a:rPr>
                        <a:t> </a:t>
                      </a:r>
                      <a:r>
                        <a:rPr lang="nl-NL" sz="2000" dirty="0" err="1">
                          <a:effectLst/>
                        </a:rPr>
                        <a:t>innovation</a:t>
                      </a:r>
                      <a:r>
                        <a:rPr lang="nl-NL" sz="2000" dirty="0">
                          <a:effectLst/>
                        </a:rPr>
                        <a:t> at </a:t>
                      </a:r>
                      <a:r>
                        <a:rPr lang="nl-NL" sz="2000" dirty="0" err="1">
                          <a:effectLst/>
                        </a:rPr>
                        <a:t>national</a:t>
                      </a:r>
                      <a:r>
                        <a:rPr lang="nl-NL" sz="2000" dirty="0">
                          <a:effectLst/>
                        </a:rPr>
                        <a:t> level.</a:t>
                      </a:r>
                    </a:p>
                    <a:p>
                      <a:pPr>
                        <a:lnSpc>
                          <a:spcPct val="107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3.33*</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3.62</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3.82</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1.30</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03652412"/>
                  </a:ext>
                </a:extLst>
              </a:tr>
              <a:tr h="1845717">
                <a:tc>
                  <a:txBody>
                    <a:bodyPr/>
                    <a:lstStyle/>
                    <a:p>
                      <a:pPr>
                        <a:lnSpc>
                          <a:spcPct val="107000"/>
                        </a:lnSpc>
                        <a:spcAft>
                          <a:spcPts val="0"/>
                        </a:spcAft>
                      </a:pPr>
                      <a:r>
                        <a:rPr lang="nl-NL" sz="2000" dirty="0">
                          <a:effectLst/>
                        </a:rPr>
                        <a:t>I </a:t>
                      </a:r>
                      <a:r>
                        <a:rPr lang="nl-NL" sz="2000" dirty="0" err="1">
                          <a:effectLst/>
                        </a:rPr>
                        <a:t>actively</a:t>
                      </a:r>
                      <a:r>
                        <a:rPr lang="nl-NL" sz="2000" dirty="0">
                          <a:effectLst/>
                        </a:rPr>
                        <a:t> look </a:t>
                      </a:r>
                      <a:r>
                        <a:rPr lang="nl-NL" sz="2000" dirty="0" err="1">
                          <a:effectLst/>
                        </a:rPr>
                        <a:t>for</a:t>
                      </a:r>
                      <a:r>
                        <a:rPr lang="nl-NL" sz="2000" dirty="0">
                          <a:effectLst/>
                        </a:rPr>
                        <a:t> stages / platforms (</a:t>
                      </a:r>
                      <a:r>
                        <a:rPr lang="nl-NL" sz="2000" dirty="0" err="1">
                          <a:effectLst/>
                        </a:rPr>
                        <a:t>Meetups</a:t>
                      </a:r>
                      <a:r>
                        <a:rPr lang="nl-NL" sz="2000" dirty="0">
                          <a:effectLst/>
                        </a:rPr>
                        <a:t>, conferences, etc.) </a:t>
                      </a:r>
                      <a:r>
                        <a:rPr lang="nl-NL" sz="2000" dirty="0" err="1">
                          <a:effectLst/>
                        </a:rPr>
                        <a:t>where</a:t>
                      </a:r>
                      <a:r>
                        <a:rPr lang="nl-NL" sz="2000" dirty="0">
                          <a:effectLst/>
                        </a:rPr>
                        <a:t> I </a:t>
                      </a:r>
                      <a:r>
                        <a:rPr lang="nl-NL" sz="2000" dirty="0" err="1">
                          <a:effectLst/>
                        </a:rPr>
                        <a:t>can</a:t>
                      </a:r>
                      <a:r>
                        <a:rPr lang="nl-NL" sz="2000" dirty="0">
                          <a:effectLst/>
                        </a:rPr>
                        <a:t> share </a:t>
                      </a:r>
                      <a:r>
                        <a:rPr lang="nl-NL" sz="2000" dirty="0" err="1">
                          <a:effectLst/>
                        </a:rPr>
                        <a:t>my</a:t>
                      </a:r>
                      <a:r>
                        <a:rPr lang="nl-NL" sz="2000" dirty="0">
                          <a:effectLst/>
                        </a:rPr>
                        <a:t> </a:t>
                      </a:r>
                      <a:r>
                        <a:rPr lang="nl-NL" sz="2000" dirty="0" err="1">
                          <a:effectLst/>
                        </a:rPr>
                        <a:t>knowledge</a:t>
                      </a:r>
                      <a:r>
                        <a:rPr lang="nl-NL" sz="2000" dirty="0">
                          <a:effectLst/>
                        </a:rPr>
                        <a:t> </a:t>
                      </a:r>
                      <a:r>
                        <a:rPr lang="nl-NL" sz="2000" dirty="0" err="1">
                          <a:effectLst/>
                        </a:rPr>
                        <a:t>and</a:t>
                      </a:r>
                      <a:r>
                        <a:rPr lang="nl-NL" sz="2000" dirty="0">
                          <a:effectLst/>
                        </a:rPr>
                        <a:t> skills </a:t>
                      </a:r>
                      <a:r>
                        <a:rPr lang="nl-NL" sz="2000" dirty="0" err="1">
                          <a:effectLst/>
                        </a:rPr>
                        <a:t>that</a:t>
                      </a:r>
                      <a:r>
                        <a:rPr lang="nl-NL" sz="2000" dirty="0">
                          <a:effectLst/>
                        </a:rPr>
                        <a:t> I have </a:t>
                      </a:r>
                      <a:r>
                        <a:rPr lang="nl-NL" sz="2000" dirty="0" err="1">
                          <a:effectLst/>
                        </a:rPr>
                        <a:t>acquired</a:t>
                      </a:r>
                      <a:r>
                        <a:rPr lang="nl-NL" sz="2000" dirty="0">
                          <a:effectLst/>
                        </a:rPr>
                        <a:t> </a:t>
                      </a:r>
                      <a:r>
                        <a:rPr lang="nl-NL" sz="2000" dirty="0" err="1">
                          <a:effectLst/>
                        </a:rPr>
                        <a:t>during</a:t>
                      </a:r>
                      <a:r>
                        <a:rPr lang="nl-NL" sz="2000" dirty="0">
                          <a:effectLst/>
                        </a:rPr>
                        <a:t> </a:t>
                      </a:r>
                      <a:r>
                        <a:rPr lang="nl-NL" sz="2000" dirty="0" err="1">
                          <a:effectLst/>
                        </a:rPr>
                        <a:t>my</a:t>
                      </a:r>
                      <a:r>
                        <a:rPr lang="nl-NL" sz="2000" dirty="0">
                          <a:effectLst/>
                        </a:rPr>
                        <a:t> LOF traject </a:t>
                      </a:r>
                      <a:r>
                        <a:rPr lang="nl-NL" sz="2000" dirty="0" err="1">
                          <a:effectLst/>
                        </a:rPr>
                        <a:t>with</a:t>
                      </a:r>
                      <a:r>
                        <a:rPr lang="nl-NL" sz="2000" dirty="0">
                          <a:effectLst/>
                        </a:rPr>
                        <a:t> </a:t>
                      </a:r>
                      <a:r>
                        <a:rPr lang="nl-NL" sz="2000" dirty="0" err="1">
                          <a:effectLst/>
                        </a:rPr>
                        <a:t>other</a:t>
                      </a:r>
                      <a:r>
                        <a:rPr lang="nl-NL" sz="2000" dirty="0">
                          <a:effectLst/>
                        </a:rPr>
                        <a:t> </a:t>
                      </a:r>
                      <a:r>
                        <a:rPr lang="nl-NL" sz="2000" dirty="0" err="1">
                          <a:effectLst/>
                        </a:rPr>
                        <a:t>teachers</a:t>
                      </a:r>
                      <a:r>
                        <a:rPr lang="nl-NL" sz="2000" dirty="0">
                          <a:effectLst/>
                        </a:rPr>
                        <a:t>.</a:t>
                      </a:r>
                    </a:p>
                    <a:p>
                      <a:pPr>
                        <a:lnSpc>
                          <a:spcPct val="107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2.59**</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1.14</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2.90*</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1.28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3.44**</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1.44</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772520477"/>
                  </a:ext>
                </a:extLst>
              </a:tr>
              <a:tr h="1845717">
                <a:tc>
                  <a:txBody>
                    <a:bodyPr/>
                    <a:lstStyle/>
                    <a:p>
                      <a:pPr>
                        <a:lnSpc>
                          <a:spcPct val="107000"/>
                        </a:lnSpc>
                        <a:spcAft>
                          <a:spcPts val="0"/>
                        </a:spcAft>
                      </a:pPr>
                      <a:r>
                        <a:rPr lang="nl-NL" sz="2000" dirty="0">
                          <a:effectLst/>
                        </a:rPr>
                        <a:t>I share </a:t>
                      </a:r>
                      <a:r>
                        <a:rPr lang="nl-NL" sz="2000" dirty="0" err="1">
                          <a:effectLst/>
                        </a:rPr>
                        <a:t>my</a:t>
                      </a:r>
                      <a:r>
                        <a:rPr lang="nl-NL" sz="2000" dirty="0">
                          <a:effectLst/>
                        </a:rPr>
                        <a:t> </a:t>
                      </a:r>
                      <a:r>
                        <a:rPr lang="nl-NL" sz="2000" dirty="0" err="1">
                          <a:effectLst/>
                        </a:rPr>
                        <a:t>knowledge</a:t>
                      </a:r>
                      <a:r>
                        <a:rPr lang="nl-NL" sz="2000" dirty="0">
                          <a:effectLst/>
                        </a:rPr>
                        <a:t> </a:t>
                      </a:r>
                      <a:r>
                        <a:rPr lang="nl-NL" sz="2000" dirty="0" err="1">
                          <a:effectLst/>
                        </a:rPr>
                        <a:t>and</a:t>
                      </a:r>
                      <a:r>
                        <a:rPr lang="nl-NL" sz="2000" dirty="0">
                          <a:effectLst/>
                        </a:rPr>
                        <a:t> skills </a:t>
                      </a:r>
                      <a:r>
                        <a:rPr lang="nl-NL" sz="2000" dirty="0" err="1">
                          <a:effectLst/>
                        </a:rPr>
                        <a:t>acquired</a:t>
                      </a:r>
                      <a:r>
                        <a:rPr lang="nl-NL" sz="2000" dirty="0">
                          <a:effectLst/>
                        </a:rPr>
                        <a:t> </a:t>
                      </a:r>
                      <a:r>
                        <a:rPr lang="nl-NL" sz="2000" dirty="0" err="1">
                          <a:effectLst/>
                        </a:rPr>
                        <a:t>during</a:t>
                      </a:r>
                      <a:r>
                        <a:rPr lang="nl-NL" sz="2000" dirty="0">
                          <a:effectLst/>
                        </a:rPr>
                        <a:t> </a:t>
                      </a:r>
                      <a:r>
                        <a:rPr lang="nl-NL" sz="2000" dirty="0" err="1">
                          <a:effectLst/>
                        </a:rPr>
                        <a:t>my</a:t>
                      </a:r>
                      <a:r>
                        <a:rPr lang="nl-NL" sz="2000" dirty="0">
                          <a:effectLst/>
                        </a:rPr>
                        <a:t> LOF traject on stages / platforms (</a:t>
                      </a:r>
                      <a:r>
                        <a:rPr lang="nl-NL" sz="2000" dirty="0" err="1">
                          <a:effectLst/>
                        </a:rPr>
                        <a:t>Meetups</a:t>
                      </a:r>
                      <a:r>
                        <a:rPr lang="nl-NL" sz="2000" dirty="0">
                          <a:effectLst/>
                        </a:rPr>
                        <a:t>, conferences, etc.) </a:t>
                      </a:r>
                      <a:r>
                        <a:rPr lang="nl-NL" sz="2000" dirty="0" err="1">
                          <a:effectLst/>
                        </a:rPr>
                        <a:t>so</a:t>
                      </a:r>
                      <a:r>
                        <a:rPr lang="nl-NL" sz="2000" dirty="0">
                          <a:effectLst/>
                        </a:rPr>
                        <a:t> </a:t>
                      </a:r>
                      <a:r>
                        <a:rPr lang="nl-NL" sz="2000" dirty="0" err="1">
                          <a:effectLst/>
                        </a:rPr>
                        <a:t>that</a:t>
                      </a:r>
                      <a:r>
                        <a:rPr lang="nl-NL" sz="2000" dirty="0">
                          <a:effectLst/>
                        </a:rPr>
                        <a:t> </a:t>
                      </a:r>
                      <a:r>
                        <a:rPr lang="nl-NL" sz="2000" dirty="0" err="1">
                          <a:effectLst/>
                        </a:rPr>
                        <a:t>other</a:t>
                      </a:r>
                      <a:r>
                        <a:rPr lang="nl-NL" sz="2000" dirty="0">
                          <a:effectLst/>
                        </a:rPr>
                        <a:t> </a:t>
                      </a:r>
                      <a:r>
                        <a:rPr lang="nl-NL" sz="2000" dirty="0" err="1">
                          <a:effectLst/>
                        </a:rPr>
                        <a:t>teachers</a:t>
                      </a:r>
                      <a:r>
                        <a:rPr lang="nl-NL" sz="2000" dirty="0">
                          <a:effectLst/>
                        </a:rPr>
                        <a:t> </a:t>
                      </a:r>
                      <a:r>
                        <a:rPr lang="nl-NL" sz="2000" dirty="0" err="1">
                          <a:effectLst/>
                        </a:rPr>
                        <a:t>can</a:t>
                      </a:r>
                      <a:r>
                        <a:rPr lang="nl-NL" sz="2000" dirty="0">
                          <a:effectLst/>
                        </a:rPr>
                        <a:t> benefit </a:t>
                      </a:r>
                      <a:r>
                        <a:rPr lang="nl-NL" sz="2000" dirty="0" err="1">
                          <a:effectLst/>
                        </a:rPr>
                        <a:t>from</a:t>
                      </a:r>
                      <a:r>
                        <a:rPr lang="nl-NL" sz="2000" dirty="0">
                          <a:effectLst/>
                        </a:rPr>
                        <a:t> </a:t>
                      </a:r>
                      <a:r>
                        <a:rPr lang="nl-NL" sz="2000" dirty="0" err="1">
                          <a:effectLst/>
                        </a:rPr>
                        <a:t>this</a:t>
                      </a:r>
                      <a:r>
                        <a:rPr lang="nl-NL" sz="2000" dirty="0">
                          <a:effectLst/>
                        </a:rPr>
                        <a:t>.</a:t>
                      </a:r>
                    </a:p>
                    <a:p>
                      <a:pPr>
                        <a:lnSpc>
                          <a:spcPct val="107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2.85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2.81*</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1.28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3.49*</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1.46</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66208632"/>
                  </a:ext>
                </a:extLst>
              </a:tr>
            </a:tbl>
          </a:graphicData>
        </a:graphic>
      </p:graphicFrame>
      <p:sp>
        <p:nvSpPr>
          <p:cNvPr id="5" name="Rectangle 1">
            <a:extLst>
              <a:ext uri="{FF2B5EF4-FFF2-40B4-BE49-F238E27FC236}">
                <a16:creationId xmlns:a16="http://schemas.microsoft.com/office/drawing/2014/main" id="{F84F6BD4-2F23-4C60-A724-C6486822E979}"/>
              </a:ext>
            </a:extLst>
          </p:cNvPr>
          <p:cNvSpPr>
            <a:spLocks noChangeArrowheads="1"/>
          </p:cNvSpPr>
          <p:nvPr/>
        </p:nvSpPr>
        <p:spPr bwMode="auto">
          <a:xfrm>
            <a:off x="-2102931" y="2347887"/>
            <a:ext cx="21757261" cy="98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7540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EB068-6A5F-46DE-B189-AA3EC2DE648D}"/>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317AAB95-FF0B-4F79-90DC-9E2CB25B52A7}"/>
              </a:ext>
            </a:extLst>
          </p:cNvPr>
          <p:cNvGraphicFramePr>
            <a:graphicFrameLocks noGrp="1"/>
          </p:cNvGraphicFramePr>
          <p:nvPr>
            <p:ph idx="1"/>
            <p:extLst>
              <p:ext uri="{D42A27DB-BD31-4B8C-83A1-F6EECF244321}">
                <p14:modId xmlns:p14="http://schemas.microsoft.com/office/powerpoint/2010/main" val="1047609633"/>
              </p:ext>
            </p:extLst>
          </p:nvPr>
        </p:nvGraphicFramePr>
        <p:xfrm>
          <a:off x="0" y="0"/>
          <a:ext cx="12192001" cy="6857999"/>
        </p:xfrm>
        <a:graphic>
          <a:graphicData uri="http://schemas.openxmlformats.org/drawingml/2006/table">
            <a:tbl>
              <a:tblPr firstRow="1" firstCol="1" bandRow="1">
                <a:tableStyleId>{5C22544A-7EE6-4342-B048-85BDC9FD1C3A}</a:tableStyleId>
              </a:tblPr>
              <a:tblGrid>
                <a:gridCol w="6390526">
                  <a:extLst>
                    <a:ext uri="{9D8B030D-6E8A-4147-A177-3AD203B41FA5}">
                      <a16:colId xmlns:a16="http://schemas.microsoft.com/office/drawing/2014/main" val="4247383475"/>
                    </a:ext>
                  </a:extLst>
                </a:gridCol>
                <a:gridCol w="1113462">
                  <a:extLst>
                    <a:ext uri="{9D8B030D-6E8A-4147-A177-3AD203B41FA5}">
                      <a16:colId xmlns:a16="http://schemas.microsoft.com/office/drawing/2014/main" val="2347495655"/>
                    </a:ext>
                  </a:extLst>
                </a:gridCol>
                <a:gridCol w="934883">
                  <a:extLst>
                    <a:ext uri="{9D8B030D-6E8A-4147-A177-3AD203B41FA5}">
                      <a16:colId xmlns:a16="http://schemas.microsoft.com/office/drawing/2014/main" val="1865323990"/>
                    </a:ext>
                  </a:extLst>
                </a:gridCol>
                <a:gridCol w="934883">
                  <a:extLst>
                    <a:ext uri="{9D8B030D-6E8A-4147-A177-3AD203B41FA5}">
                      <a16:colId xmlns:a16="http://schemas.microsoft.com/office/drawing/2014/main" val="1259075158"/>
                    </a:ext>
                  </a:extLst>
                </a:gridCol>
                <a:gridCol w="959813">
                  <a:extLst>
                    <a:ext uri="{9D8B030D-6E8A-4147-A177-3AD203B41FA5}">
                      <a16:colId xmlns:a16="http://schemas.microsoft.com/office/drawing/2014/main" val="1563442962"/>
                    </a:ext>
                  </a:extLst>
                </a:gridCol>
                <a:gridCol w="959813">
                  <a:extLst>
                    <a:ext uri="{9D8B030D-6E8A-4147-A177-3AD203B41FA5}">
                      <a16:colId xmlns:a16="http://schemas.microsoft.com/office/drawing/2014/main" val="1881631384"/>
                    </a:ext>
                  </a:extLst>
                </a:gridCol>
                <a:gridCol w="898621">
                  <a:extLst>
                    <a:ext uri="{9D8B030D-6E8A-4147-A177-3AD203B41FA5}">
                      <a16:colId xmlns:a16="http://schemas.microsoft.com/office/drawing/2014/main" val="1622990327"/>
                    </a:ext>
                  </a:extLst>
                </a:gridCol>
              </a:tblGrid>
              <a:tr h="723750">
                <a:tc gridSpan="7">
                  <a:txBody>
                    <a:bodyPr/>
                    <a:lstStyle/>
                    <a:p>
                      <a:pPr>
                        <a:lnSpc>
                          <a:spcPct val="107000"/>
                        </a:lnSpc>
                        <a:spcAft>
                          <a:spcPts val="0"/>
                        </a:spcAft>
                      </a:pPr>
                      <a:r>
                        <a:rPr lang="nl-NL" sz="2400">
                          <a:effectLst/>
                        </a:rPr>
                        <a:t>Impact of LOF on experiences of LOF teachers.</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71078696"/>
                  </a:ext>
                </a:extLst>
              </a:tr>
              <a:tr h="1359526">
                <a:tc rowSpan="2">
                  <a:txBody>
                    <a:bodyPr/>
                    <a:lstStyle/>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gridSpan="2">
                  <a:txBody>
                    <a:bodyPr/>
                    <a:lstStyle/>
                    <a:p>
                      <a:pPr>
                        <a:lnSpc>
                          <a:spcPct val="107000"/>
                        </a:lnSpc>
                        <a:spcAft>
                          <a:spcPts val="0"/>
                        </a:spcAft>
                      </a:pPr>
                      <a:r>
                        <a:rPr lang="nl-NL" sz="2400">
                          <a:effectLst/>
                        </a:rPr>
                        <a:t>Classroom (n=39)</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a:effectLst/>
                        </a:rPr>
                        <a:t>School (n=112)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a:effectLst/>
                        </a:rPr>
                        <a:t>Above school (n=57)</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extLst>
                  <a:ext uri="{0D108BD9-81ED-4DB2-BD59-A6C34878D82A}">
                    <a16:rowId xmlns:a16="http://schemas.microsoft.com/office/drawing/2014/main" val="1422312337"/>
                  </a:ext>
                </a:extLst>
              </a:tr>
              <a:tr h="663375">
                <a:tc vMerge="1">
                  <a:txBody>
                    <a:bodyPr/>
                    <a:lstStyle/>
                    <a:p>
                      <a:endParaRPr lang="nl-NL"/>
                    </a:p>
                  </a:txBody>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611530605"/>
                  </a:ext>
                </a:extLst>
              </a:tr>
              <a:tr h="2055674">
                <a:tc>
                  <a:txBody>
                    <a:bodyPr/>
                    <a:lstStyle/>
                    <a:p>
                      <a:pPr>
                        <a:lnSpc>
                          <a:spcPct val="107000"/>
                        </a:lnSpc>
                        <a:spcAft>
                          <a:spcPts val="0"/>
                        </a:spcAft>
                      </a:pPr>
                      <a:r>
                        <a:rPr lang="nl-NL" sz="2400" dirty="0">
                          <a:effectLst/>
                        </a:rPr>
                        <a:t>As a teacher </a:t>
                      </a:r>
                      <a:r>
                        <a:rPr lang="nl-NL" sz="2400" dirty="0" err="1">
                          <a:effectLst/>
                        </a:rPr>
                        <a:t>with</a:t>
                      </a:r>
                      <a:r>
                        <a:rPr lang="nl-NL" sz="2400" dirty="0">
                          <a:effectLst/>
                        </a:rPr>
                        <a:t> a LOF </a:t>
                      </a:r>
                      <a:r>
                        <a:rPr lang="nl-NL" sz="2400" dirty="0" err="1">
                          <a:effectLst/>
                        </a:rPr>
                        <a:t>initiative</a:t>
                      </a:r>
                      <a:r>
                        <a:rPr lang="nl-NL" sz="2400" dirty="0">
                          <a:effectLst/>
                        </a:rPr>
                        <a:t>, I </a:t>
                      </a:r>
                      <a:r>
                        <a:rPr lang="nl-NL" sz="2400" dirty="0" err="1">
                          <a:effectLst/>
                        </a:rPr>
                        <a:t>sometimes</a:t>
                      </a:r>
                      <a:r>
                        <a:rPr lang="nl-NL" sz="2400" dirty="0">
                          <a:effectLst/>
                        </a:rPr>
                        <a:t> feel </a:t>
                      </a:r>
                      <a:r>
                        <a:rPr lang="nl-NL" sz="2400" dirty="0" err="1">
                          <a:effectLst/>
                        </a:rPr>
                        <a:t>lonely</a:t>
                      </a:r>
                      <a:r>
                        <a:rPr lang="nl-NL" sz="2400" dirty="0">
                          <a:effectLst/>
                        </a:rPr>
                        <a:t> at school.</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a:effectLst/>
                        </a:rPr>
                        <a:t>2.64*</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1.37</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2.11*</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1.17</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2.53*</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1.30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60593271"/>
                  </a:ext>
                </a:extLst>
              </a:tr>
              <a:tr h="2055674">
                <a:tc>
                  <a:txBody>
                    <a:bodyPr/>
                    <a:lstStyle/>
                    <a:p>
                      <a:pPr>
                        <a:lnSpc>
                          <a:spcPct val="107000"/>
                        </a:lnSpc>
                        <a:spcAft>
                          <a:spcPts val="0"/>
                        </a:spcAft>
                      </a:pPr>
                      <a:r>
                        <a:rPr lang="nl-NL" sz="2400" dirty="0" err="1">
                          <a:effectLst/>
                        </a:rPr>
                        <a:t>Working</a:t>
                      </a:r>
                      <a:r>
                        <a:rPr lang="nl-NL" sz="2400" dirty="0">
                          <a:effectLst/>
                        </a:rPr>
                        <a:t> on </a:t>
                      </a:r>
                      <a:r>
                        <a:rPr lang="nl-NL" sz="2400" dirty="0" err="1">
                          <a:effectLst/>
                        </a:rPr>
                        <a:t>my</a:t>
                      </a:r>
                      <a:r>
                        <a:rPr lang="nl-NL" sz="2400" dirty="0">
                          <a:effectLst/>
                        </a:rPr>
                        <a:t> LOF </a:t>
                      </a:r>
                      <a:r>
                        <a:rPr lang="nl-NL" sz="2400" dirty="0" err="1">
                          <a:effectLst/>
                        </a:rPr>
                        <a:t>initiative</a:t>
                      </a:r>
                      <a:r>
                        <a:rPr lang="nl-NL" sz="2400" dirty="0">
                          <a:effectLst/>
                        </a:rPr>
                        <a:t> </a:t>
                      </a:r>
                      <a:r>
                        <a:rPr lang="nl-NL" sz="2400" dirty="0" err="1">
                          <a:effectLst/>
                        </a:rPr>
                        <a:t>combined</a:t>
                      </a:r>
                      <a:r>
                        <a:rPr lang="nl-NL" sz="2400" dirty="0">
                          <a:effectLst/>
                        </a:rPr>
                        <a:t> </a:t>
                      </a:r>
                      <a:r>
                        <a:rPr lang="nl-NL" sz="2400" dirty="0" err="1">
                          <a:effectLst/>
                        </a:rPr>
                        <a:t>with</a:t>
                      </a:r>
                      <a:r>
                        <a:rPr lang="nl-NL" sz="2400" dirty="0">
                          <a:effectLst/>
                        </a:rPr>
                        <a:t> </a:t>
                      </a:r>
                      <a:r>
                        <a:rPr lang="nl-NL" sz="2400" dirty="0" err="1">
                          <a:effectLst/>
                        </a:rPr>
                        <a:t>being</a:t>
                      </a:r>
                      <a:r>
                        <a:rPr lang="nl-NL" sz="2400" dirty="0">
                          <a:effectLst/>
                        </a:rPr>
                        <a:t> a teacher is </a:t>
                      </a:r>
                      <a:r>
                        <a:rPr lang="nl-NL" sz="2400" dirty="0" err="1">
                          <a:effectLst/>
                        </a:rPr>
                        <a:t>sometimes</a:t>
                      </a:r>
                      <a:r>
                        <a:rPr lang="nl-NL" sz="2400" dirty="0">
                          <a:effectLst/>
                        </a:rPr>
                        <a:t> </a:t>
                      </a:r>
                      <a:r>
                        <a:rPr lang="nl-NL" sz="2400" dirty="0" err="1">
                          <a:effectLst/>
                        </a:rPr>
                        <a:t>stressful</a:t>
                      </a:r>
                      <a:r>
                        <a:rPr lang="nl-NL" sz="2400" dirty="0">
                          <a:effectLst/>
                        </a:rPr>
                        <a:t>.</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a:effectLst/>
                        </a:rPr>
                        <a:t>3.10*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1.17</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2.61*</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1.14</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2.75</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1.14</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0335675"/>
                  </a:ext>
                </a:extLst>
              </a:tr>
            </a:tbl>
          </a:graphicData>
        </a:graphic>
      </p:graphicFrame>
    </p:spTree>
    <p:extLst>
      <p:ext uri="{BB962C8B-B14F-4D97-AF65-F5344CB8AC3E}">
        <p14:creationId xmlns:p14="http://schemas.microsoft.com/office/powerpoint/2010/main" val="315032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4A110CB6-E41D-4CB5-B562-788502DF413A}"/>
              </a:ext>
            </a:extLst>
          </p:cNvPr>
          <p:cNvSpPr>
            <a:spLocks noGrp="1"/>
          </p:cNvSpPr>
          <p:nvPr>
            <p:ph type="title"/>
          </p:nvPr>
        </p:nvSpPr>
        <p:spPr>
          <a:xfrm>
            <a:off x="581192" y="702156"/>
            <a:ext cx="11029616" cy="1188720"/>
          </a:xfrm>
        </p:spPr>
        <p:txBody>
          <a:bodyPr vert="horz" lIns="91440" tIns="45720" rIns="91440" bIns="45720" rtlCol="0">
            <a:normAutofit/>
          </a:bodyPr>
          <a:lstStyle/>
          <a:p>
            <a:pPr marL="0" marR="0" lvl="0" indent="0" fontAlgn="base">
              <a:spcAft>
                <a:spcPct val="0"/>
              </a:spcAft>
              <a:buClrTx/>
              <a:buSzTx/>
              <a:tabLst/>
            </a:pPr>
            <a:br>
              <a:rPr kumimoji="0" lang="en-US" altLang="nl-NL" sz="1500" i="0" u="none" strike="noStrike" normalizeH="0" baseline="0" dirty="0">
                <a:ln>
                  <a:noFill/>
                </a:ln>
                <a:solidFill>
                  <a:schemeClr val="tx1">
                    <a:lumMod val="85000"/>
                    <a:lumOff val="15000"/>
                  </a:schemeClr>
                </a:solidFill>
                <a:effectLst/>
              </a:rPr>
            </a:br>
            <a:endParaRPr kumimoji="0" lang="en-US" altLang="nl-NL" sz="1500" i="0" u="none" strike="noStrike" normalizeH="0" baseline="0" dirty="0">
              <a:ln>
                <a:noFill/>
              </a:ln>
              <a:solidFill>
                <a:schemeClr val="tx1">
                  <a:lumMod val="85000"/>
                  <a:lumOff val="15000"/>
                </a:schemeClr>
              </a:solidFill>
              <a:effectLst/>
            </a:endParaRPr>
          </a:p>
          <a:p>
            <a:pPr marL="0" marR="0" lvl="0" indent="0" fontAlgn="base">
              <a:spcAft>
                <a:spcPct val="0"/>
              </a:spcAft>
              <a:buClrTx/>
              <a:buSzTx/>
              <a:tabLst/>
            </a:pPr>
            <a:r>
              <a:rPr kumimoji="0" lang="en-US" altLang="nl-NL" sz="1500" i="0" u="none" strike="noStrike" normalizeH="0" baseline="0" dirty="0">
                <a:ln>
                  <a:noFill/>
                </a:ln>
                <a:solidFill>
                  <a:schemeClr val="tx1">
                    <a:lumMod val="85000"/>
                    <a:lumOff val="15000"/>
                  </a:schemeClr>
                </a:solidFill>
                <a:effectLst/>
              </a:rPr>
              <a:t>Level of initiative: classroom – school – above school</a:t>
            </a:r>
            <a:br>
              <a:rPr kumimoji="0" lang="en-US" altLang="nl-NL" sz="1500" i="0" u="none" strike="noStrike" normalizeH="0" baseline="0" dirty="0">
                <a:ln>
                  <a:noFill/>
                </a:ln>
                <a:solidFill>
                  <a:schemeClr val="tx1">
                    <a:lumMod val="85000"/>
                    <a:lumOff val="15000"/>
                  </a:schemeClr>
                </a:solidFill>
                <a:effectLst/>
              </a:rPr>
            </a:br>
            <a:br>
              <a:rPr lang="en-US" sz="1500" dirty="0">
                <a:solidFill>
                  <a:schemeClr val="tx1">
                    <a:lumMod val="85000"/>
                    <a:lumOff val="15000"/>
                  </a:schemeClr>
                </a:solidFill>
              </a:rPr>
            </a:br>
            <a:r>
              <a:rPr lang="en-US" sz="1500" dirty="0">
                <a:solidFill>
                  <a:schemeClr val="tx1">
                    <a:lumMod val="85000"/>
                    <a:lumOff val="15000"/>
                  </a:schemeClr>
                </a:solidFill>
              </a:rPr>
              <a:t>how the level of the initiative affects (networks of) teachers</a:t>
            </a:r>
            <a:endParaRPr kumimoji="0" lang="en-US" altLang="nl-NL" sz="1500" i="0" u="none" strike="noStrike" normalizeH="0" baseline="0" dirty="0">
              <a:ln>
                <a:noFill/>
              </a:ln>
              <a:solidFill>
                <a:schemeClr val="tx1">
                  <a:lumMod val="85000"/>
                  <a:lumOff val="15000"/>
                </a:schemeClr>
              </a:solidFill>
              <a:effectLst/>
            </a:endParaRPr>
          </a:p>
        </p:txBody>
      </p:sp>
      <p:sp>
        <p:nvSpPr>
          <p:cNvPr id="100" name="Rectangle 9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9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9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1">
            <a:extLst>
              <a:ext uri="{FF2B5EF4-FFF2-40B4-BE49-F238E27FC236}">
                <a16:creationId xmlns:a16="http://schemas.microsoft.com/office/drawing/2014/main" id="{88B5DC44-10B2-4A8C-9E4A-2AD20ABDCBA8}"/>
              </a:ext>
            </a:extLst>
          </p:cNvPr>
          <p:cNvSpPr>
            <a:spLocks noChangeArrowheads="1"/>
          </p:cNvSpPr>
          <p:nvPr/>
        </p:nvSpPr>
        <p:spPr bwMode="auto">
          <a:xfrm>
            <a:off x="-5365604" y="-271537"/>
            <a:ext cx="19237516"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nl-NL" altLang="nl-NL" b="0" i="0" u="none" strike="noStrike" cap="none" normalizeH="0" baseline="0">
                <a:ln>
                  <a:noFill/>
                </a:ln>
                <a:solidFill>
                  <a:schemeClr val="tx1"/>
                </a:solidFill>
                <a:effectLst/>
                <a:latin typeface="Arial" panose="020B0604020202020204" pitchFamily="34" charset="0"/>
              </a:rPr>
            </a:br>
            <a:endParaRPr kumimoji="0" lang="nl-NL" altLang="nl-NL"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nl-NL" altLang="nl-NL" b="0" i="0" u="none" strike="noStrike" cap="none" normalizeH="0" baseline="0">
              <a:ln>
                <a:noFill/>
              </a:ln>
              <a:solidFill>
                <a:schemeClr val="tx1"/>
              </a:solidFill>
              <a:effectLst/>
              <a:latin typeface="Arial" panose="020B0604020202020204" pitchFamily="34" charset="0"/>
            </a:endParaRPr>
          </a:p>
        </p:txBody>
      </p:sp>
      <p:graphicFrame>
        <p:nvGraphicFramePr>
          <p:cNvPr id="9" name="Tijdelijke aanduiding voor inhoud 8">
            <a:extLst>
              <a:ext uri="{FF2B5EF4-FFF2-40B4-BE49-F238E27FC236}">
                <a16:creationId xmlns:a16="http://schemas.microsoft.com/office/drawing/2014/main" id="{3029EC3D-41D7-4A77-8DEA-60DDF4CC9871}"/>
              </a:ext>
            </a:extLst>
          </p:cNvPr>
          <p:cNvGraphicFramePr>
            <a:graphicFrameLocks noGrp="1"/>
          </p:cNvGraphicFramePr>
          <p:nvPr>
            <p:ph idx="1"/>
            <p:extLst>
              <p:ext uri="{D42A27DB-BD31-4B8C-83A1-F6EECF244321}">
                <p14:modId xmlns:p14="http://schemas.microsoft.com/office/powerpoint/2010/main" val="2690723318"/>
              </p:ext>
            </p:extLst>
          </p:nvPr>
        </p:nvGraphicFramePr>
        <p:xfrm>
          <a:off x="680721" y="2341563"/>
          <a:ext cx="7264430" cy="4397766"/>
        </p:xfrm>
        <a:graphic>
          <a:graphicData uri="http://schemas.openxmlformats.org/drawingml/2006/table">
            <a:tbl>
              <a:tblPr>
                <a:noFill/>
                <a:tableStyleId>{5C22544A-7EE6-4342-B048-85BDC9FD1C3A}</a:tableStyleId>
              </a:tblPr>
              <a:tblGrid>
                <a:gridCol w="1876356">
                  <a:extLst>
                    <a:ext uri="{9D8B030D-6E8A-4147-A177-3AD203B41FA5}">
                      <a16:colId xmlns:a16="http://schemas.microsoft.com/office/drawing/2014/main" val="2962562274"/>
                    </a:ext>
                  </a:extLst>
                </a:gridCol>
                <a:gridCol w="5388074">
                  <a:extLst>
                    <a:ext uri="{9D8B030D-6E8A-4147-A177-3AD203B41FA5}">
                      <a16:colId xmlns:a16="http://schemas.microsoft.com/office/drawing/2014/main" val="83142112"/>
                    </a:ext>
                  </a:extLst>
                </a:gridCol>
              </a:tblGrid>
              <a:tr h="399757">
                <a:tc>
                  <a:txBody>
                    <a:bodyPr/>
                    <a:lstStyle/>
                    <a:p>
                      <a:pPr>
                        <a:lnSpc>
                          <a:spcPct val="107000"/>
                        </a:lnSpc>
                      </a:pPr>
                      <a:endParaRPr lang="nl-NL" sz="1200">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nl-NL" sz="2000" b="1">
                          <a:solidFill>
                            <a:schemeClr val="tx1">
                              <a:lumMod val="75000"/>
                              <a:lumOff val="25000"/>
                            </a:schemeClr>
                          </a:solidFill>
                          <a:effectLst/>
                        </a:rPr>
                        <a:t>Findings</a:t>
                      </a:r>
                      <a:endParaRPr lang="nl-NL"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57119004"/>
                  </a:ext>
                </a:extLst>
              </a:tr>
              <a:tr h="802531">
                <a:tc>
                  <a:txBody>
                    <a:bodyPr/>
                    <a:lstStyle/>
                    <a:p>
                      <a:pPr>
                        <a:lnSpc>
                          <a:spcPct val="107000"/>
                        </a:lnSpc>
                        <a:spcAft>
                          <a:spcPts val="800"/>
                        </a:spcAft>
                      </a:pPr>
                      <a:r>
                        <a:rPr lang="nl-NL" sz="2000" b="1">
                          <a:solidFill>
                            <a:schemeClr val="tx1">
                              <a:lumMod val="75000"/>
                              <a:lumOff val="25000"/>
                            </a:schemeClr>
                          </a:solidFill>
                          <a:effectLst/>
                        </a:rPr>
                        <a:t>Classroom</a:t>
                      </a:r>
                      <a:endParaRPr lang="nl-NL"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nl-NL" sz="1400" dirty="0" err="1">
                          <a:solidFill>
                            <a:schemeClr val="tx1">
                              <a:lumMod val="75000"/>
                              <a:lumOff val="25000"/>
                            </a:schemeClr>
                          </a:solidFill>
                          <a:effectLst/>
                        </a:rPr>
                        <a:t>Collaboration</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based</a:t>
                      </a:r>
                      <a:r>
                        <a:rPr lang="nl-NL" sz="1400" dirty="0">
                          <a:solidFill>
                            <a:schemeClr val="tx1">
                              <a:lumMod val="75000"/>
                              <a:lumOff val="25000"/>
                            </a:schemeClr>
                          </a:solidFill>
                          <a:effectLst/>
                        </a:rPr>
                        <a:t> on school subject</a:t>
                      </a:r>
                      <a:br>
                        <a:rPr lang="nl-NL" sz="1400" dirty="0">
                          <a:solidFill>
                            <a:schemeClr val="tx1">
                              <a:lumMod val="75000"/>
                              <a:lumOff val="25000"/>
                            </a:schemeClr>
                          </a:solidFill>
                          <a:effectLst/>
                        </a:rPr>
                      </a:br>
                      <a:r>
                        <a:rPr lang="nl-NL" sz="1400" dirty="0">
                          <a:solidFill>
                            <a:schemeClr val="tx1">
                              <a:lumMod val="75000"/>
                              <a:lumOff val="25000"/>
                            </a:schemeClr>
                          </a:solidFill>
                          <a:effectLst/>
                        </a:rPr>
                        <a:t>More (</a:t>
                      </a:r>
                      <a:r>
                        <a:rPr lang="nl-NL" sz="1400" dirty="0" err="1">
                          <a:solidFill>
                            <a:schemeClr val="tx1">
                              <a:lumMod val="75000"/>
                              <a:lumOff val="25000"/>
                            </a:schemeClr>
                          </a:solidFill>
                          <a:effectLst/>
                        </a:rPr>
                        <a:t>diversity</a:t>
                      </a:r>
                      <a:r>
                        <a:rPr lang="nl-NL" sz="1400" dirty="0">
                          <a:solidFill>
                            <a:schemeClr val="tx1">
                              <a:lumMod val="75000"/>
                              <a:lumOff val="25000"/>
                            </a:schemeClr>
                          </a:solidFill>
                          <a:effectLst/>
                        </a:rPr>
                        <a:t> of) </a:t>
                      </a:r>
                      <a:r>
                        <a:rPr lang="nl-NL" sz="1400" dirty="0" err="1">
                          <a:solidFill>
                            <a:schemeClr val="tx1">
                              <a:lumMod val="75000"/>
                              <a:lumOff val="25000"/>
                            </a:schemeClr>
                          </a:solidFill>
                          <a:effectLst/>
                        </a:rPr>
                        <a:t>contacts</a:t>
                      </a:r>
                      <a:br>
                        <a:rPr lang="nl-NL" sz="1400" dirty="0">
                          <a:solidFill>
                            <a:schemeClr val="tx1">
                              <a:lumMod val="75000"/>
                              <a:lumOff val="25000"/>
                            </a:schemeClr>
                          </a:solidFill>
                          <a:effectLst/>
                        </a:rPr>
                      </a:br>
                      <a:r>
                        <a:rPr lang="nl-NL" sz="1400" dirty="0">
                          <a:solidFill>
                            <a:schemeClr val="tx1">
                              <a:lumMod val="75000"/>
                              <a:lumOff val="25000"/>
                            </a:schemeClr>
                          </a:solidFill>
                          <a:effectLst/>
                        </a:rPr>
                        <a:t>More stress </a:t>
                      </a:r>
                      <a:r>
                        <a:rPr lang="nl-NL" sz="1400" dirty="0" err="1">
                          <a:solidFill>
                            <a:schemeClr val="tx1">
                              <a:lumMod val="75000"/>
                              <a:lumOff val="25000"/>
                            </a:schemeClr>
                          </a:solidFill>
                          <a:effectLst/>
                        </a:rPr>
                        <a:t>and</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feelings</a:t>
                      </a:r>
                      <a:r>
                        <a:rPr lang="nl-NL" sz="1400" dirty="0">
                          <a:solidFill>
                            <a:schemeClr val="tx1">
                              <a:lumMod val="75000"/>
                              <a:lumOff val="25000"/>
                            </a:schemeClr>
                          </a:solidFill>
                          <a:effectLst/>
                        </a:rPr>
                        <a:t> of </a:t>
                      </a:r>
                      <a:r>
                        <a:rPr lang="nl-NL" sz="1400" dirty="0" err="1">
                          <a:solidFill>
                            <a:schemeClr val="tx1">
                              <a:lumMod val="75000"/>
                              <a:lumOff val="25000"/>
                            </a:schemeClr>
                          </a:solidFill>
                          <a:effectLst/>
                        </a:rPr>
                        <a:t>loneliness</a:t>
                      </a:r>
                      <a:r>
                        <a:rPr lang="nl-NL" sz="1400" dirty="0">
                          <a:solidFill>
                            <a:schemeClr val="tx1">
                              <a:lumMod val="75000"/>
                              <a:lumOff val="25000"/>
                            </a:schemeClr>
                          </a:solidFill>
                          <a:effectLst/>
                        </a:rPr>
                        <a:t> in school</a:t>
                      </a:r>
                      <a:endParaRPr lang="nl-NL"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51431065"/>
                  </a:ext>
                </a:extLst>
              </a:tr>
              <a:tr h="1406691">
                <a:tc>
                  <a:txBody>
                    <a:bodyPr/>
                    <a:lstStyle/>
                    <a:p>
                      <a:pPr>
                        <a:lnSpc>
                          <a:spcPct val="107000"/>
                        </a:lnSpc>
                        <a:spcAft>
                          <a:spcPts val="800"/>
                        </a:spcAft>
                      </a:pPr>
                      <a:r>
                        <a:rPr lang="nl-NL" sz="2000" b="1">
                          <a:solidFill>
                            <a:schemeClr val="tx1">
                              <a:lumMod val="75000"/>
                              <a:lumOff val="25000"/>
                            </a:schemeClr>
                          </a:solidFill>
                          <a:effectLst/>
                        </a:rPr>
                        <a:t>School</a:t>
                      </a:r>
                      <a:endParaRPr lang="nl-NL"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nl-NL" sz="1400" dirty="0">
                          <a:solidFill>
                            <a:schemeClr val="tx1">
                              <a:lumMod val="75000"/>
                              <a:lumOff val="25000"/>
                            </a:schemeClr>
                          </a:solidFill>
                          <a:effectLst/>
                        </a:rPr>
                        <a:t>Community building in school</a:t>
                      </a:r>
                      <a:br>
                        <a:rPr lang="nl-NL" sz="1400" dirty="0">
                          <a:solidFill>
                            <a:schemeClr val="tx1">
                              <a:lumMod val="75000"/>
                              <a:lumOff val="25000"/>
                            </a:schemeClr>
                          </a:solidFill>
                          <a:effectLst/>
                        </a:rPr>
                      </a:br>
                      <a:r>
                        <a:rPr lang="nl-NL" sz="1400" dirty="0" err="1">
                          <a:solidFill>
                            <a:schemeClr val="tx1">
                              <a:lumMod val="75000"/>
                              <a:lumOff val="25000"/>
                            </a:schemeClr>
                          </a:solidFill>
                          <a:effectLst/>
                        </a:rPr>
                        <a:t>Easier</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approachable</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by</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colleagues</a:t>
                      </a:r>
                      <a:br>
                        <a:rPr lang="nl-NL" sz="1400" dirty="0">
                          <a:solidFill>
                            <a:schemeClr val="tx1">
                              <a:lumMod val="75000"/>
                              <a:lumOff val="25000"/>
                            </a:schemeClr>
                          </a:solidFill>
                          <a:effectLst/>
                        </a:rPr>
                      </a:br>
                      <a:r>
                        <a:rPr lang="nl-NL" sz="1400" dirty="0">
                          <a:solidFill>
                            <a:schemeClr val="tx1">
                              <a:lumMod val="75000"/>
                              <a:lumOff val="25000"/>
                            </a:schemeClr>
                          </a:solidFill>
                          <a:effectLst/>
                        </a:rPr>
                        <a:t>More in-school </a:t>
                      </a:r>
                      <a:r>
                        <a:rPr lang="nl-NL" sz="1400" dirty="0" err="1">
                          <a:solidFill>
                            <a:schemeClr val="tx1">
                              <a:lumMod val="75000"/>
                              <a:lumOff val="25000"/>
                            </a:schemeClr>
                          </a:solidFill>
                          <a:effectLst/>
                        </a:rPr>
                        <a:t>collaboration</a:t>
                      </a:r>
                      <a:r>
                        <a:rPr lang="nl-NL" sz="1400" dirty="0">
                          <a:solidFill>
                            <a:schemeClr val="tx1">
                              <a:lumMod val="75000"/>
                              <a:lumOff val="25000"/>
                            </a:schemeClr>
                          </a:solidFill>
                          <a:effectLst/>
                        </a:rPr>
                        <a:t> </a:t>
                      </a:r>
                      <a:br>
                        <a:rPr lang="nl-NL" sz="1400" dirty="0">
                          <a:solidFill>
                            <a:schemeClr val="tx1">
                              <a:lumMod val="75000"/>
                              <a:lumOff val="25000"/>
                            </a:schemeClr>
                          </a:solidFill>
                          <a:effectLst/>
                        </a:rPr>
                      </a:br>
                      <a:r>
                        <a:rPr lang="nl-NL" sz="1400" dirty="0" err="1">
                          <a:solidFill>
                            <a:schemeClr val="tx1">
                              <a:lumMod val="75000"/>
                              <a:lumOff val="25000"/>
                            </a:schemeClr>
                          </a:solidFill>
                          <a:effectLst/>
                        </a:rPr>
                        <a:t>Develop</a:t>
                      </a:r>
                      <a:r>
                        <a:rPr lang="nl-NL" sz="1400" dirty="0">
                          <a:solidFill>
                            <a:schemeClr val="tx1">
                              <a:lumMod val="75000"/>
                              <a:lumOff val="25000"/>
                            </a:schemeClr>
                          </a:solidFill>
                          <a:effectLst/>
                        </a:rPr>
                        <a:t> a different </a:t>
                      </a:r>
                      <a:r>
                        <a:rPr lang="nl-NL" sz="1400" dirty="0" err="1">
                          <a:solidFill>
                            <a:schemeClr val="tx1">
                              <a:lumMod val="75000"/>
                              <a:lumOff val="25000"/>
                            </a:schemeClr>
                          </a:solidFill>
                          <a:effectLst/>
                        </a:rPr>
                        <a:t>position</a:t>
                      </a:r>
                      <a:r>
                        <a:rPr lang="nl-NL" sz="1400" dirty="0">
                          <a:solidFill>
                            <a:schemeClr val="tx1">
                              <a:lumMod val="75000"/>
                              <a:lumOff val="25000"/>
                            </a:schemeClr>
                          </a:solidFill>
                          <a:effectLst/>
                        </a:rPr>
                        <a:t> in school</a:t>
                      </a:r>
                      <a:br>
                        <a:rPr lang="nl-NL" sz="1400" dirty="0">
                          <a:solidFill>
                            <a:schemeClr val="tx1">
                              <a:lumMod val="75000"/>
                              <a:lumOff val="25000"/>
                            </a:schemeClr>
                          </a:solidFill>
                          <a:effectLst/>
                        </a:rPr>
                      </a:br>
                      <a:r>
                        <a:rPr lang="nl-NL" sz="1400" dirty="0" err="1">
                          <a:solidFill>
                            <a:schemeClr val="tx1">
                              <a:lumMod val="75000"/>
                              <a:lumOff val="25000"/>
                            </a:schemeClr>
                          </a:solidFill>
                          <a:effectLst/>
                        </a:rPr>
                        <a:t>Possible</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less</a:t>
                      </a:r>
                      <a:r>
                        <a:rPr lang="nl-NL" sz="1400" dirty="0">
                          <a:solidFill>
                            <a:schemeClr val="tx1">
                              <a:lumMod val="75000"/>
                              <a:lumOff val="25000"/>
                            </a:schemeClr>
                          </a:solidFill>
                          <a:effectLst/>
                        </a:rPr>
                        <a:t> new </a:t>
                      </a:r>
                      <a:r>
                        <a:rPr lang="nl-NL" sz="1400" dirty="0" err="1">
                          <a:solidFill>
                            <a:schemeClr val="tx1">
                              <a:lumMod val="75000"/>
                              <a:lumOff val="25000"/>
                            </a:schemeClr>
                          </a:solidFill>
                          <a:effectLst/>
                        </a:rPr>
                        <a:t>impulses</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and</a:t>
                      </a:r>
                      <a:r>
                        <a:rPr lang="nl-NL" sz="1400" dirty="0">
                          <a:solidFill>
                            <a:schemeClr val="tx1">
                              <a:lumMod val="75000"/>
                              <a:lumOff val="25000"/>
                            </a:schemeClr>
                          </a:solidFill>
                          <a:effectLst/>
                        </a:rPr>
                        <a:t> new </a:t>
                      </a:r>
                      <a:r>
                        <a:rPr lang="nl-NL" sz="1400" dirty="0" err="1">
                          <a:solidFill>
                            <a:schemeClr val="tx1">
                              <a:lumMod val="75000"/>
                              <a:lumOff val="25000"/>
                            </a:schemeClr>
                          </a:solidFill>
                          <a:effectLst/>
                        </a:rPr>
                        <a:t>perspectives</a:t>
                      </a:r>
                      <a:br>
                        <a:rPr lang="nl-NL" sz="1400" dirty="0">
                          <a:solidFill>
                            <a:schemeClr val="tx1">
                              <a:lumMod val="75000"/>
                              <a:lumOff val="25000"/>
                            </a:schemeClr>
                          </a:solidFill>
                          <a:effectLst/>
                        </a:rPr>
                      </a:br>
                      <a:r>
                        <a:rPr lang="nl-NL" sz="1400" dirty="0">
                          <a:solidFill>
                            <a:schemeClr val="tx1">
                              <a:lumMod val="75000"/>
                              <a:lumOff val="25000"/>
                            </a:schemeClr>
                          </a:solidFill>
                          <a:effectLst/>
                        </a:rPr>
                        <a:t>Focus on </a:t>
                      </a:r>
                      <a:r>
                        <a:rPr lang="nl-NL" sz="1400" dirty="0" err="1">
                          <a:solidFill>
                            <a:schemeClr val="tx1">
                              <a:lumMod val="75000"/>
                              <a:lumOff val="25000"/>
                            </a:schemeClr>
                          </a:solidFill>
                          <a:effectLst/>
                        </a:rPr>
                        <a:t>implementation</a:t>
                      </a:r>
                      <a:r>
                        <a:rPr lang="nl-NL" sz="1400" dirty="0">
                          <a:solidFill>
                            <a:schemeClr val="tx1">
                              <a:lumMod val="75000"/>
                              <a:lumOff val="25000"/>
                            </a:schemeClr>
                          </a:solidFill>
                          <a:effectLst/>
                        </a:rPr>
                        <a:t> in school</a:t>
                      </a:r>
                      <a:endParaRPr lang="nl-NL"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4317106"/>
                  </a:ext>
                </a:extLst>
              </a:tr>
              <a:tr h="1205304">
                <a:tc>
                  <a:txBody>
                    <a:bodyPr/>
                    <a:lstStyle/>
                    <a:p>
                      <a:pPr>
                        <a:lnSpc>
                          <a:spcPct val="107000"/>
                        </a:lnSpc>
                        <a:spcAft>
                          <a:spcPts val="800"/>
                        </a:spcAft>
                      </a:pPr>
                      <a:r>
                        <a:rPr lang="nl-NL" sz="2000" b="1">
                          <a:solidFill>
                            <a:schemeClr val="tx1">
                              <a:lumMod val="75000"/>
                              <a:lumOff val="25000"/>
                            </a:schemeClr>
                          </a:solidFill>
                          <a:effectLst/>
                        </a:rPr>
                        <a:t>Above school</a:t>
                      </a:r>
                      <a:endParaRPr lang="nl-NL" sz="20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800"/>
                        </a:spcAft>
                      </a:pPr>
                      <a:r>
                        <a:rPr lang="nl-NL" sz="1400" dirty="0" err="1">
                          <a:solidFill>
                            <a:schemeClr val="tx1">
                              <a:lumMod val="75000"/>
                              <a:lumOff val="25000"/>
                            </a:schemeClr>
                          </a:solidFill>
                          <a:effectLst/>
                        </a:rPr>
                        <a:t>Sharing</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knowledge</a:t>
                      </a:r>
                      <a:r>
                        <a:rPr lang="nl-NL" sz="1400" dirty="0">
                          <a:solidFill>
                            <a:schemeClr val="tx1">
                              <a:lumMod val="75000"/>
                              <a:lumOff val="25000"/>
                            </a:schemeClr>
                          </a:solidFill>
                          <a:effectLst/>
                        </a:rPr>
                        <a:t> via </a:t>
                      </a:r>
                      <a:r>
                        <a:rPr lang="nl-NL" sz="1400" dirty="0" err="1">
                          <a:solidFill>
                            <a:schemeClr val="tx1">
                              <a:lumMod val="75000"/>
                              <a:lumOff val="25000"/>
                            </a:schemeClr>
                          </a:solidFill>
                          <a:effectLst/>
                        </a:rPr>
                        <a:t>networks</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and</a:t>
                      </a:r>
                      <a:r>
                        <a:rPr lang="nl-NL" sz="1400" dirty="0">
                          <a:solidFill>
                            <a:schemeClr val="tx1">
                              <a:lumMod val="75000"/>
                              <a:lumOff val="25000"/>
                            </a:schemeClr>
                          </a:solidFill>
                          <a:effectLst/>
                        </a:rPr>
                        <a:t> platforms</a:t>
                      </a:r>
                      <a:br>
                        <a:rPr lang="nl-NL" sz="1400" dirty="0">
                          <a:solidFill>
                            <a:schemeClr val="tx1">
                              <a:lumMod val="75000"/>
                              <a:lumOff val="25000"/>
                            </a:schemeClr>
                          </a:solidFill>
                          <a:effectLst/>
                        </a:rPr>
                      </a:br>
                      <a:r>
                        <a:rPr lang="nl-NL" sz="1400" dirty="0" err="1">
                          <a:solidFill>
                            <a:schemeClr val="tx1">
                              <a:lumMod val="75000"/>
                              <a:lumOff val="25000"/>
                            </a:schemeClr>
                          </a:solidFill>
                          <a:effectLst/>
                        </a:rPr>
                        <a:t>Searches</a:t>
                      </a:r>
                      <a:r>
                        <a:rPr lang="nl-NL" sz="1400" dirty="0">
                          <a:solidFill>
                            <a:schemeClr val="tx1">
                              <a:lumMod val="75000"/>
                              <a:lumOff val="25000"/>
                            </a:schemeClr>
                          </a:solidFill>
                          <a:effectLst/>
                        </a:rPr>
                        <a:t> more </a:t>
                      </a:r>
                      <a:r>
                        <a:rPr lang="nl-NL" sz="1400" dirty="0" err="1">
                          <a:solidFill>
                            <a:schemeClr val="tx1">
                              <a:lumMod val="75000"/>
                              <a:lumOff val="25000"/>
                            </a:schemeClr>
                          </a:solidFill>
                          <a:effectLst/>
                        </a:rPr>
                        <a:t>actively</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for</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contacts</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and</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networks</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outside</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the</a:t>
                      </a:r>
                      <a:r>
                        <a:rPr lang="nl-NL" sz="1400" dirty="0">
                          <a:solidFill>
                            <a:schemeClr val="tx1">
                              <a:lumMod val="75000"/>
                              <a:lumOff val="25000"/>
                            </a:schemeClr>
                          </a:solidFill>
                          <a:effectLst/>
                        </a:rPr>
                        <a:t> school.</a:t>
                      </a:r>
                      <a:br>
                        <a:rPr lang="nl-NL" sz="1400" dirty="0">
                          <a:solidFill>
                            <a:schemeClr val="tx1">
                              <a:lumMod val="75000"/>
                              <a:lumOff val="25000"/>
                            </a:schemeClr>
                          </a:solidFill>
                          <a:effectLst/>
                        </a:rPr>
                      </a:br>
                      <a:r>
                        <a:rPr lang="nl-NL" sz="1400" dirty="0">
                          <a:solidFill>
                            <a:schemeClr val="tx1">
                              <a:lumMod val="75000"/>
                              <a:lumOff val="25000"/>
                            </a:schemeClr>
                          </a:solidFill>
                          <a:effectLst/>
                        </a:rPr>
                        <a:t>More awareness </a:t>
                      </a:r>
                      <a:r>
                        <a:rPr lang="nl-NL" sz="1400" dirty="0" err="1">
                          <a:solidFill>
                            <a:schemeClr val="tx1">
                              <a:lumMod val="75000"/>
                              <a:lumOff val="25000"/>
                            </a:schemeClr>
                          </a:solidFill>
                          <a:effectLst/>
                        </a:rPr>
                        <a:t>regarding</a:t>
                      </a:r>
                      <a:r>
                        <a:rPr lang="nl-NL" sz="1400" dirty="0">
                          <a:solidFill>
                            <a:schemeClr val="tx1">
                              <a:lumMod val="75000"/>
                              <a:lumOff val="25000"/>
                            </a:schemeClr>
                          </a:solidFill>
                          <a:effectLst/>
                        </a:rPr>
                        <a:t> </a:t>
                      </a:r>
                      <a:r>
                        <a:rPr lang="nl-NL" sz="1400" dirty="0" err="1">
                          <a:solidFill>
                            <a:schemeClr val="tx1">
                              <a:lumMod val="75000"/>
                              <a:lumOff val="25000"/>
                            </a:schemeClr>
                          </a:solidFill>
                          <a:effectLst/>
                        </a:rPr>
                        <a:t>the</a:t>
                      </a:r>
                      <a:r>
                        <a:rPr lang="nl-NL" sz="1400" dirty="0">
                          <a:solidFill>
                            <a:schemeClr val="tx1">
                              <a:lumMod val="75000"/>
                              <a:lumOff val="25000"/>
                            </a:schemeClr>
                          </a:solidFill>
                          <a:effectLst/>
                        </a:rPr>
                        <a:t> impact of </a:t>
                      </a:r>
                      <a:r>
                        <a:rPr lang="nl-NL" sz="1400" dirty="0" err="1">
                          <a:solidFill>
                            <a:schemeClr val="tx1">
                              <a:lumMod val="75000"/>
                              <a:lumOff val="25000"/>
                            </a:schemeClr>
                          </a:solidFill>
                          <a:effectLst/>
                        </a:rPr>
                        <a:t>the</a:t>
                      </a:r>
                      <a:r>
                        <a:rPr lang="nl-NL" sz="1400" dirty="0">
                          <a:solidFill>
                            <a:schemeClr val="tx1">
                              <a:lumMod val="75000"/>
                              <a:lumOff val="25000"/>
                            </a:schemeClr>
                          </a:solidFill>
                          <a:effectLst/>
                        </a:rPr>
                        <a:t> teacher on </a:t>
                      </a:r>
                      <a:r>
                        <a:rPr lang="nl-NL" sz="1400" dirty="0" err="1">
                          <a:solidFill>
                            <a:schemeClr val="tx1">
                              <a:lumMod val="75000"/>
                              <a:lumOff val="25000"/>
                            </a:schemeClr>
                          </a:solidFill>
                          <a:effectLst/>
                        </a:rPr>
                        <a:t>education</a:t>
                      </a:r>
                      <a:r>
                        <a:rPr lang="nl-NL" sz="1400" dirty="0">
                          <a:solidFill>
                            <a:schemeClr val="tx1">
                              <a:lumMod val="75000"/>
                              <a:lumOff val="25000"/>
                            </a:schemeClr>
                          </a:solidFill>
                          <a:effectLst/>
                        </a:rPr>
                        <a:t> development </a:t>
                      </a:r>
                      <a:r>
                        <a:rPr lang="nl-NL" sz="1400" dirty="0" err="1">
                          <a:solidFill>
                            <a:schemeClr val="tx1">
                              <a:lumMod val="75000"/>
                              <a:lumOff val="25000"/>
                            </a:schemeClr>
                          </a:solidFill>
                          <a:effectLst/>
                        </a:rPr>
                        <a:t>and</a:t>
                      </a:r>
                      <a:r>
                        <a:rPr lang="nl-NL" sz="1400" dirty="0">
                          <a:solidFill>
                            <a:schemeClr val="tx1">
                              <a:lumMod val="75000"/>
                              <a:lumOff val="25000"/>
                            </a:schemeClr>
                          </a:solidFill>
                          <a:effectLst/>
                        </a:rPr>
                        <a:t> school development</a:t>
                      </a:r>
                      <a:br>
                        <a:rPr lang="nl-NL" sz="1400" dirty="0">
                          <a:solidFill>
                            <a:schemeClr val="tx1">
                              <a:lumMod val="75000"/>
                              <a:lumOff val="25000"/>
                            </a:schemeClr>
                          </a:solidFill>
                          <a:effectLst/>
                        </a:rPr>
                      </a:br>
                      <a:r>
                        <a:rPr lang="nl-NL" sz="1400" dirty="0">
                          <a:solidFill>
                            <a:schemeClr val="tx1">
                              <a:lumMod val="75000"/>
                              <a:lumOff val="25000"/>
                            </a:schemeClr>
                          </a:solidFill>
                          <a:effectLst/>
                        </a:rPr>
                        <a:t>More </a:t>
                      </a:r>
                      <a:r>
                        <a:rPr lang="nl-NL" sz="1400" dirty="0" err="1">
                          <a:solidFill>
                            <a:schemeClr val="tx1">
                              <a:lumMod val="75000"/>
                              <a:lumOff val="25000"/>
                            </a:schemeClr>
                          </a:solidFill>
                          <a:effectLst/>
                        </a:rPr>
                        <a:t>feelings</a:t>
                      </a:r>
                      <a:r>
                        <a:rPr lang="nl-NL" sz="1400" dirty="0">
                          <a:solidFill>
                            <a:schemeClr val="tx1">
                              <a:lumMod val="75000"/>
                              <a:lumOff val="25000"/>
                            </a:schemeClr>
                          </a:solidFill>
                          <a:effectLst/>
                        </a:rPr>
                        <a:t> of </a:t>
                      </a:r>
                      <a:r>
                        <a:rPr lang="nl-NL" sz="1400" dirty="0" err="1">
                          <a:solidFill>
                            <a:schemeClr val="tx1">
                              <a:lumMod val="75000"/>
                              <a:lumOff val="25000"/>
                            </a:schemeClr>
                          </a:solidFill>
                          <a:effectLst/>
                        </a:rPr>
                        <a:t>loneliness</a:t>
                      </a:r>
                      <a:r>
                        <a:rPr lang="nl-NL" sz="1400" dirty="0">
                          <a:solidFill>
                            <a:schemeClr val="tx1">
                              <a:lumMod val="75000"/>
                              <a:lumOff val="25000"/>
                            </a:schemeClr>
                          </a:solidFill>
                          <a:effectLst/>
                        </a:rPr>
                        <a:t> in school</a:t>
                      </a:r>
                      <a:endParaRPr lang="nl-NL" sz="14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755" marR="130316" marT="86877" marB="868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4785638"/>
                  </a:ext>
                </a:extLst>
              </a:tr>
            </a:tbl>
          </a:graphicData>
        </a:graphic>
      </p:graphicFrame>
      <p:graphicFrame>
        <p:nvGraphicFramePr>
          <p:cNvPr id="12" name="Tabel 11">
            <a:extLst>
              <a:ext uri="{FF2B5EF4-FFF2-40B4-BE49-F238E27FC236}">
                <a16:creationId xmlns:a16="http://schemas.microsoft.com/office/drawing/2014/main" id="{C381E805-92E4-4307-9666-FE31B3B1B814}"/>
              </a:ext>
            </a:extLst>
          </p:cNvPr>
          <p:cNvGraphicFramePr>
            <a:graphicFrameLocks noGrp="1"/>
          </p:cNvGraphicFramePr>
          <p:nvPr>
            <p:extLst>
              <p:ext uri="{D42A27DB-BD31-4B8C-83A1-F6EECF244321}">
                <p14:modId xmlns:p14="http://schemas.microsoft.com/office/powerpoint/2010/main" val="1252140479"/>
              </p:ext>
            </p:extLst>
          </p:nvPr>
        </p:nvGraphicFramePr>
        <p:xfrm>
          <a:off x="8042147" y="2800882"/>
          <a:ext cx="3592747" cy="2682056"/>
        </p:xfrm>
        <a:graphic>
          <a:graphicData uri="http://schemas.openxmlformats.org/drawingml/2006/table">
            <a:tbl>
              <a:tblPr/>
              <a:tblGrid>
                <a:gridCol w="1034917">
                  <a:extLst>
                    <a:ext uri="{9D8B030D-6E8A-4147-A177-3AD203B41FA5}">
                      <a16:colId xmlns:a16="http://schemas.microsoft.com/office/drawing/2014/main" val="395621053"/>
                    </a:ext>
                  </a:extLst>
                </a:gridCol>
                <a:gridCol w="1306752">
                  <a:extLst>
                    <a:ext uri="{9D8B030D-6E8A-4147-A177-3AD203B41FA5}">
                      <a16:colId xmlns:a16="http://schemas.microsoft.com/office/drawing/2014/main" val="1124708490"/>
                    </a:ext>
                  </a:extLst>
                </a:gridCol>
                <a:gridCol w="1251078">
                  <a:extLst>
                    <a:ext uri="{9D8B030D-6E8A-4147-A177-3AD203B41FA5}">
                      <a16:colId xmlns:a16="http://schemas.microsoft.com/office/drawing/2014/main" val="4024273475"/>
                    </a:ext>
                  </a:extLst>
                </a:gridCol>
              </a:tblGrid>
              <a:tr h="670514">
                <a:tc>
                  <a:txBody>
                    <a:bodyPr/>
                    <a:lstStyle/>
                    <a:p>
                      <a:pPr fontAlgn="t"/>
                      <a:br>
                        <a:rPr lang="nl-NL" sz="1600">
                          <a:solidFill>
                            <a:schemeClr val="tx1"/>
                          </a:solidFill>
                          <a:effectLst/>
                          <a:latin typeface="+mn-lt"/>
                        </a:rPr>
                      </a:br>
                      <a:endParaRPr lang="nl-NL" sz="160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nl-NL" sz="1600" b="0" i="0" u="none" strike="noStrike" dirty="0" err="1">
                          <a:solidFill>
                            <a:schemeClr val="tx1"/>
                          </a:solidFill>
                          <a:effectLst/>
                          <a:latin typeface="+mn-lt"/>
                        </a:rPr>
                        <a:t>Inwards</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nl-NL" sz="1600" dirty="0" err="1">
                          <a:solidFill>
                            <a:schemeClr val="tx1"/>
                          </a:solidFill>
                          <a:effectLst/>
                          <a:latin typeface="+mn-lt"/>
                        </a:rPr>
                        <a:t>Outwards</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359131"/>
                  </a:ext>
                </a:extLst>
              </a:tr>
              <a:tr h="670514">
                <a:tc>
                  <a:txBody>
                    <a:bodyPr/>
                    <a:lstStyle/>
                    <a:p>
                      <a:pPr rtl="0" fontAlgn="t">
                        <a:spcBef>
                          <a:spcPts val="0"/>
                        </a:spcBef>
                        <a:spcAft>
                          <a:spcPts val="800"/>
                        </a:spcAft>
                      </a:pPr>
                      <a:r>
                        <a:rPr lang="nl-NL" sz="1600" b="0" i="0" u="none" strike="noStrike" dirty="0">
                          <a:solidFill>
                            <a:schemeClr val="tx1"/>
                          </a:solidFill>
                          <a:effectLst/>
                          <a:latin typeface="+mn-lt"/>
                        </a:rPr>
                        <a:t>Class</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600">
                          <a:solidFill>
                            <a:schemeClr val="tx1"/>
                          </a:solidFill>
                          <a:effectLst/>
                          <a:latin typeface="+mn-lt"/>
                        </a:rPr>
                      </a:br>
                      <a:endParaRPr lang="nl-NL" sz="160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nl-NL" sz="1600" b="0" i="0" u="none" strike="noStrike">
                          <a:solidFill>
                            <a:schemeClr val="tx1"/>
                          </a:solidFill>
                          <a:effectLst/>
                          <a:latin typeface="+mn-lt"/>
                        </a:rPr>
                        <a:t>X</a:t>
                      </a:r>
                      <a:endParaRPr lang="nl-NL" sz="160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602955"/>
                  </a:ext>
                </a:extLst>
              </a:tr>
              <a:tr h="670514">
                <a:tc>
                  <a:txBody>
                    <a:bodyPr/>
                    <a:lstStyle/>
                    <a:p>
                      <a:pPr rtl="0" fontAlgn="t">
                        <a:spcBef>
                          <a:spcPts val="0"/>
                        </a:spcBef>
                        <a:spcAft>
                          <a:spcPts val="800"/>
                        </a:spcAft>
                      </a:pPr>
                      <a:r>
                        <a:rPr lang="nl-NL" sz="1600" b="0" i="0" u="none" strike="noStrike" dirty="0">
                          <a:solidFill>
                            <a:schemeClr val="tx1"/>
                          </a:solidFill>
                          <a:effectLst/>
                          <a:latin typeface="+mn-lt"/>
                        </a:rPr>
                        <a:t>School</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nl-NL" sz="1600" b="0" i="0" u="none" strike="noStrike" dirty="0">
                          <a:solidFill>
                            <a:schemeClr val="tx1"/>
                          </a:solidFill>
                          <a:effectLst/>
                          <a:latin typeface="+mn-lt"/>
                        </a:rPr>
                        <a:t>X</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600">
                          <a:solidFill>
                            <a:schemeClr val="tx1"/>
                          </a:solidFill>
                          <a:effectLst/>
                          <a:latin typeface="+mn-lt"/>
                        </a:rPr>
                      </a:br>
                      <a:endParaRPr lang="nl-NL" sz="160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578457"/>
                  </a:ext>
                </a:extLst>
              </a:tr>
              <a:tr h="670514">
                <a:tc>
                  <a:txBody>
                    <a:bodyPr/>
                    <a:lstStyle/>
                    <a:p>
                      <a:pPr rtl="0" fontAlgn="t">
                        <a:spcBef>
                          <a:spcPts val="0"/>
                        </a:spcBef>
                        <a:spcAft>
                          <a:spcPts val="800"/>
                        </a:spcAft>
                      </a:pPr>
                      <a:r>
                        <a:rPr lang="nl-NL" sz="1600" b="0" i="0" u="none" strike="noStrike" dirty="0" err="1">
                          <a:solidFill>
                            <a:schemeClr val="tx1"/>
                          </a:solidFill>
                          <a:effectLst/>
                          <a:latin typeface="+mn-lt"/>
                        </a:rPr>
                        <a:t>Above</a:t>
                      </a:r>
                      <a:r>
                        <a:rPr lang="nl-NL" sz="1600" b="0" i="0" u="none" strike="noStrike" dirty="0">
                          <a:solidFill>
                            <a:schemeClr val="tx1"/>
                          </a:solidFill>
                          <a:effectLst/>
                          <a:latin typeface="+mn-lt"/>
                        </a:rPr>
                        <a:t> school</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nl-NL" sz="1600">
                          <a:solidFill>
                            <a:schemeClr val="tx1"/>
                          </a:solidFill>
                          <a:effectLst/>
                          <a:latin typeface="+mn-lt"/>
                        </a:rPr>
                      </a:br>
                      <a:endParaRPr lang="nl-NL" sz="160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800"/>
                        </a:spcAft>
                      </a:pPr>
                      <a:r>
                        <a:rPr lang="nl-NL" sz="1600" b="0" i="0" u="none" strike="noStrike" dirty="0">
                          <a:solidFill>
                            <a:schemeClr val="tx1"/>
                          </a:solidFill>
                          <a:effectLst/>
                          <a:latin typeface="+mn-lt"/>
                        </a:rPr>
                        <a:t>X</a:t>
                      </a:r>
                      <a:endParaRPr lang="nl-NL" sz="1600" dirty="0">
                        <a:solidFill>
                          <a:schemeClr val="tx1"/>
                        </a:solidFill>
                        <a:effectLst/>
                        <a:latin typeface="+mn-l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593927"/>
                  </a:ext>
                </a:extLst>
              </a:tr>
            </a:tbl>
          </a:graphicData>
        </a:graphic>
      </p:graphicFrame>
      <p:sp>
        <p:nvSpPr>
          <p:cNvPr id="13" name="Rectangle 3">
            <a:extLst>
              <a:ext uri="{FF2B5EF4-FFF2-40B4-BE49-F238E27FC236}">
                <a16:creationId xmlns:a16="http://schemas.microsoft.com/office/drawing/2014/main" id="{A3162A9F-52E9-4EBF-968E-81725797D5FE}"/>
              </a:ext>
            </a:extLst>
          </p:cNvPr>
          <p:cNvSpPr>
            <a:spLocks noChangeArrowheads="1"/>
          </p:cNvSpPr>
          <p:nvPr/>
        </p:nvSpPr>
        <p:spPr bwMode="auto">
          <a:xfrm>
            <a:off x="8355330" y="10002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130324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016D08E0-EAE4-4ED5-BC1D-2502F2AF8CC6}"/>
              </a:ext>
            </a:extLst>
          </p:cNvPr>
          <p:cNvSpPr>
            <a:spLocks noGrp="1"/>
          </p:cNvSpPr>
          <p:nvPr>
            <p:ph type="title"/>
          </p:nvPr>
        </p:nvSpPr>
        <p:spPr>
          <a:xfrm>
            <a:off x="581192" y="702156"/>
            <a:ext cx="11029616" cy="1188720"/>
          </a:xfrm>
        </p:spPr>
        <p:txBody>
          <a:bodyPr>
            <a:normAutofit fontScale="90000"/>
          </a:bodyPr>
          <a:lstStyle/>
          <a:p>
            <a:r>
              <a:rPr lang="nl-NL" sz="2300">
                <a:solidFill>
                  <a:schemeClr val="tx1">
                    <a:lumMod val="85000"/>
                    <a:lumOff val="15000"/>
                  </a:schemeClr>
                </a:solidFill>
              </a:rPr>
              <a:t>Level of education: </a:t>
            </a:r>
            <a:br>
              <a:rPr lang="en-US" sz="2300">
                <a:solidFill>
                  <a:schemeClr val="tx1">
                    <a:lumMod val="85000"/>
                    <a:lumOff val="15000"/>
                  </a:schemeClr>
                </a:solidFill>
              </a:rPr>
            </a:br>
            <a:r>
              <a:rPr lang="en-US" sz="2300">
                <a:solidFill>
                  <a:schemeClr val="tx1">
                    <a:lumMod val="85000"/>
                    <a:lumOff val="15000"/>
                  </a:schemeClr>
                </a:solidFill>
              </a:rPr>
              <a:t>The influence of the level of education on the development of teachers and on the support they need during the development of their initiative.</a:t>
            </a:r>
            <a:endParaRPr lang="nl-NL" sz="2300">
              <a:solidFill>
                <a:schemeClr val="tx1">
                  <a:lumMod val="85000"/>
                  <a:lumOff val="15000"/>
                </a:schemeClr>
              </a:solidFill>
            </a:endParaRPr>
          </a:p>
        </p:txBody>
      </p:sp>
      <p:sp>
        <p:nvSpPr>
          <p:cNvPr id="34" name="Rectangle 33">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 name="Tijdelijke aanduiding voor inhoud 2">
            <a:extLst>
              <a:ext uri="{FF2B5EF4-FFF2-40B4-BE49-F238E27FC236}">
                <a16:creationId xmlns:a16="http://schemas.microsoft.com/office/drawing/2014/main" id="{5E5F62CA-A016-4C51-9E15-801413673833}"/>
              </a:ext>
            </a:extLst>
          </p:cNvPr>
          <p:cNvGraphicFramePr>
            <a:graphicFrameLocks noGrp="1"/>
          </p:cNvGraphicFramePr>
          <p:nvPr>
            <p:ph idx="1"/>
            <p:extLst>
              <p:ext uri="{D42A27DB-BD31-4B8C-83A1-F6EECF244321}">
                <p14:modId xmlns:p14="http://schemas.microsoft.com/office/powerpoint/2010/main" val="409087581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6988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669FF-EDEE-4B61-BA17-DDBEF4DAA6AA}"/>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4B912ED1-E699-4A9F-84AA-55910FC3C290}"/>
              </a:ext>
            </a:extLst>
          </p:cNvPr>
          <p:cNvGraphicFramePr>
            <a:graphicFrameLocks noGrp="1"/>
          </p:cNvGraphicFramePr>
          <p:nvPr>
            <p:ph idx="1"/>
            <p:extLst>
              <p:ext uri="{D42A27DB-BD31-4B8C-83A1-F6EECF244321}">
                <p14:modId xmlns:p14="http://schemas.microsoft.com/office/powerpoint/2010/main" val="3806205816"/>
              </p:ext>
            </p:extLst>
          </p:nvPr>
        </p:nvGraphicFramePr>
        <p:xfrm>
          <a:off x="1" y="0"/>
          <a:ext cx="12192000" cy="6857999"/>
        </p:xfrm>
        <a:graphic>
          <a:graphicData uri="http://schemas.openxmlformats.org/drawingml/2006/table">
            <a:tbl>
              <a:tblPr firstRow="1" firstCol="1" bandRow="1">
                <a:tableStyleId>{5C22544A-7EE6-4342-B048-85BDC9FD1C3A}</a:tableStyleId>
              </a:tblPr>
              <a:tblGrid>
                <a:gridCol w="6133671">
                  <a:extLst>
                    <a:ext uri="{9D8B030D-6E8A-4147-A177-3AD203B41FA5}">
                      <a16:colId xmlns:a16="http://schemas.microsoft.com/office/drawing/2014/main" val="354080685"/>
                    </a:ext>
                  </a:extLst>
                </a:gridCol>
                <a:gridCol w="1078786">
                  <a:extLst>
                    <a:ext uri="{9D8B030D-6E8A-4147-A177-3AD203B41FA5}">
                      <a16:colId xmlns:a16="http://schemas.microsoft.com/office/drawing/2014/main" val="3723577699"/>
                    </a:ext>
                  </a:extLst>
                </a:gridCol>
                <a:gridCol w="986320">
                  <a:extLst>
                    <a:ext uri="{9D8B030D-6E8A-4147-A177-3AD203B41FA5}">
                      <a16:colId xmlns:a16="http://schemas.microsoft.com/office/drawing/2014/main" val="298350244"/>
                    </a:ext>
                  </a:extLst>
                </a:gridCol>
                <a:gridCol w="1174976">
                  <a:extLst>
                    <a:ext uri="{9D8B030D-6E8A-4147-A177-3AD203B41FA5}">
                      <a16:colId xmlns:a16="http://schemas.microsoft.com/office/drawing/2014/main" val="2405129826"/>
                    </a:ext>
                  </a:extLst>
                </a:gridCol>
                <a:gridCol w="766839">
                  <a:extLst>
                    <a:ext uri="{9D8B030D-6E8A-4147-A177-3AD203B41FA5}">
                      <a16:colId xmlns:a16="http://schemas.microsoft.com/office/drawing/2014/main" val="103283982"/>
                    </a:ext>
                  </a:extLst>
                </a:gridCol>
                <a:gridCol w="1152787">
                  <a:extLst>
                    <a:ext uri="{9D8B030D-6E8A-4147-A177-3AD203B41FA5}">
                      <a16:colId xmlns:a16="http://schemas.microsoft.com/office/drawing/2014/main" val="2121807633"/>
                    </a:ext>
                  </a:extLst>
                </a:gridCol>
                <a:gridCol w="898621">
                  <a:extLst>
                    <a:ext uri="{9D8B030D-6E8A-4147-A177-3AD203B41FA5}">
                      <a16:colId xmlns:a16="http://schemas.microsoft.com/office/drawing/2014/main" val="3573300995"/>
                    </a:ext>
                  </a:extLst>
                </a:gridCol>
              </a:tblGrid>
              <a:tr h="669267">
                <a:tc gridSpan="7">
                  <a:txBody>
                    <a:bodyPr/>
                    <a:lstStyle/>
                    <a:p>
                      <a:pPr>
                        <a:lnSpc>
                          <a:spcPct val="107000"/>
                        </a:lnSpc>
                        <a:spcAft>
                          <a:spcPts val="0"/>
                        </a:spcAft>
                      </a:pPr>
                      <a:r>
                        <a:rPr lang="nl-NL" sz="2400">
                          <a:effectLst/>
                        </a:rPr>
                        <a:t>Motivation for participation broken down by level of education.</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26388479"/>
                  </a:ext>
                </a:extLst>
              </a:tr>
              <a:tr h="1371601">
                <a:tc rowSpan="2">
                  <a:txBody>
                    <a:bodyPr/>
                    <a:lstStyle/>
                    <a:p>
                      <a:pPr>
                        <a:lnSpc>
                          <a:spcPct val="107000"/>
                        </a:lnSpc>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gridSpan="2">
                  <a:txBody>
                    <a:bodyPr/>
                    <a:lstStyle/>
                    <a:p>
                      <a:pPr>
                        <a:lnSpc>
                          <a:spcPct val="107000"/>
                        </a:lnSpc>
                        <a:spcAft>
                          <a:spcPts val="0"/>
                        </a:spcAft>
                      </a:pPr>
                      <a:r>
                        <a:rPr lang="nl-NL" sz="2400">
                          <a:effectLst/>
                        </a:rPr>
                        <a:t>HBO-B (n=69)</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a:effectLst/>
                        </a:rPr>
                        <a:t>HBO-M (n=63)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a:effectLst/>
                        </a:rPr>
                        <a:t>WO-M </a:t>
                      </a:r>
                      <a:br>
                        <a:rPr lang="nl-NL" sz="2400">
                          <a:effectLst/>
                        </a:rPr>
                      </a:br>
                      <a:r>
                        <a:rPr lang="nl-NL" sz="2400">
                          <a:effectLst/>
                        </a:rPr>
                        <a:t>(n=63)</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extLst>
                  <a:ext uri="{0D108BD9-81ED-4DB2-BD59-A6C34878D82A}">
                    <a16:rowId xmlns:a16="http://schemas.microsoft.com/office/drawing/2014/main" val="908871739"/>
                  </a:ext>
                </a:extLst>
              </a:tr>
              <a:tr h="669267">
                <a:tc vMerge="1">
                  <a:txBody>
                    <a:bodyPr/>
                    <a:lstStyle/>
                    <a:p>
                      <a:endParaRPr lang="nl-NL"/>
                    </a:p>
                  </a:txBody>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40095462"/>
                  </a:ext>
                </a:extLst>
              </a:tr>
              <a:tr h="2073932">
                <a:tc>
                  <a:txBody>
                    <a:bodyPr/>
                    <a:lstStyle/>
                    <a:p>
                      <a:pPr>
                        <a:lnSpc>
                          <a:spcPct val="107000"/>
                        </a:lnSpc>
                        <a:spcAft>
                          <a:spcPts val="0"/>
                        </a:spcAft>
                      </a:pPr>
                      <a:r>
                        <a:rPr lang="nl-NL" sz="2400" dirty="0">
                          <a:effectLst/>
                        </a:rPr>
                        <a:t>I </a:t>
                      </a:r>
                      <a:r>
                        <a:rPr lang="nl-NL" sz="2400" dirty="0" err="1">
                          <a:effectLst/>
                        </a:rPr>
                        <a:t>participate</a:t>
                      </a:r>
                      <a:r>
                        <a:rPr lang="nl-NL" sz="2400" dirty="0">
                          <a:effectLst/>
                        </a:rPr>
                        <a:t> / </a:t>
                      </a:r>
                      <a:r>
                        <a:rPr lang="nl-NL" sz="2400" dirty="0" err="1">
                          <a:effectLst/>
                        </a:rPr>
                        <a:t>participated</a:t>
                      </a:r>
                      <a:r>
                        <a:rPr lang="nl-NL" sz="2400" dirty="0">
                          <a:effectLst/>
                        </a:rPr>
                        <a:t> as a LOF teacher </a:t>
                      </a:r>
                      <a:r>
                        <a:rPr lang="nl-NL" sz="2400" dirty="0" err="1">
                          <a:effectLst/>
                        </a:rPr>
                        <a:t>to</a:t>
                      </a:r>
                      <a:r>
                        <a:rPr lang="nl-NL" sz="2400" dirty="0">
                          <a:effectLst/>
                        </a:rPr>
                        <a:t> </a:t>
                      </a:r>
                      <a:r>
                        <a:rPr lang="nl-NL" sz="2400" dirty="0" err="1">
                          <a:effectLst/>
                        </a:rPr>
                        <a:t>work</a:t>
                      </a:r>
                      <a:r>
                        <a:rPr lang="nl-NL" sz="2400" dirty="0">
                          <a:effectLst/>
                        </a:rPr>
                        <a:t> on </a:t>
                      </a:r>
                      <a:r>
                        <a:rPr lang="nl-NL" sz="2400" dirty="0" err="1">
                          <a:effectLst/>
                        </a:rPr>
                        <a:t>my</a:t>
                      </a:r>
                      <a:r>
                        <a:rPr lang="nl-NL" sz="2400" dirty="0">
                          <a:effectLst/>
                        </a:rPr>
                        <a:t> personal development.</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dirty="0">
                          <a:effectLst/>
                        </a:rPr>
                        <a:t>3.65**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1.03</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3.87**</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1.02</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2.90**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1.27</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98572745"/>
                  </a:ext>
                </a:extLst>
              </a:tr>
              <a:tr h="2073932">
                <a:tc>
                  <a:txBody>
                    <a:bodyPr/>
                    <a:lstStyle/>
                    <a:p>
                      <a:pPr>
                        <a:lnSpc>
                          <a:spcPct val="107000"/>
                        </a:lnSpc>
                        <a:spcAft>
                          <a:spcPts val="0"/>
                        </a:spcAft>
                      </a:pPr>
                      <a:r>
                        <a:rPr lang="nl-NL" sz="2400" dirty="0">
                          <a:effectLst/>
                        </a:rPr>
                        <a:t>I </a:t>
                      </a:r>
                      <a:r>
                        <a:rPr lang="nl-NL" sz="2400" dirty="0" err="1">
                          <a:effectLst/>
                        </a:rPr>
                        <a:t>participate</a:t>
                      </a:r>
                      <a:r>
                        <a:rPr lang="nl-NL" sz="2400" dirty="0">
                          <a:effectLst/>
                        </a:rPr>
                        <a:t> / </a:t>
                      </a:r>
                      <a:r>
                        <a:rPr lang="nl-NL" sz="2400" dirty="0" err="1">
                          <a:effectLst/>
                        </a:rPr>
                        <a:t>participated</a:t>
                      </a:r>
                      <a:r>
                        <a:rPr lang="nl-NL" sz="2400" dirty="0">
                          <a:effectLst/>
                        </a:rPr>
                        <a:t> as a LOF teacher </a:t>
                      </a:r>
                      <a:r>
                        <a:rPr lang="nl-NL" sz="2400" dirty="0" err="1">
                          <a:effectLst/>
                        </a:rPr>
                        <a:t>because</a:t>
                      </a:r>
                      <a:r>
                        <a:rPr lang="nl-NL" sz="2400" dirty="0">
                          <a:effectLst/>
                        </a:rPr>
                        <a:t> I have more </a:t>
                      </a:r>
                      <a:r>
                        <a:rPr lang="nl-NL" sz="2400" dirty="0" err="1">
                          <a:effectLst/>
                        </a:rPr>
                        <a:t>challenges</a:t>
                      </a:r>
                      <a:r>
                        <a:rPr lang="nl-NL" sz="2400" dirty="0">
                          <a:effectLst/>
                        </a:rPr>
                        <a:t> </a:t>
                      </a:r>
                      <a:r>
                        <a:rPr lang="nl-NL" sz="2400" dirty="0" err="1">
                          <a:effectLst/>
                        </a:rPr>
                        <a:t>besides</a:t>
                      </a:r>
                      <a:r>
                        <a:rPr lang="nl-NL" sz="2400" dirty="0">
                          <a:effectLst/>
                        </a:rPr>
                        <a:t> </a:t>
                      </a:r>
                      <a:r>
                        <a:rPr lang="nl-NL" sz="2400" dirty="0" err="1">
                          <a:effectLst/>
                        </a:rPr>
                        <a:t>being</a:t>
                      </a:r>
                      <a:r>
                        <a:rPr lang="nl-NL" sz="2400" dirty="0">
                          <a:effectLst/>
                        </a:rPr>
                        <a:t> a teacher.</a:t>
                      </a:r>
                    </a:p>
                    <a:p>
                      <a:pPr>
                        <a:lnSpc>
                          <a:spcPct val="107000"/>
                        </a:lnSpc>
                        <a:spcAft>
                          <a:spcPts val="0"/>
                        </a:spcAft>
                      </a:pPr>
                      <a:r>
                        <a:rPr lang="nl-NL" sz="2400" dirty="0">
                          <a:effectLst/>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0"/>
                        </a:spcAft>
                      </a:pPr>
                      <a:r>
                        <a:rPr lang="nl-NL" sz="2400">
                          <a:effectLst/>
                        </a:rPr>
                        <a:t>3.93</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1.09</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4.13*</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1.20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3.60*</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1.28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33779102"/>
                  </a:ext>
                </a:extLst>
              </a:tr>
            </a:tbl>
          </a:graphicData>
        </a:graphic>
      </p:graphicFrame>
    </p:spTree>
    <p:extLst>
      <p:ext uri="{BB962C8B-B14F-4D97-AF65-F5344CB8AC3E}">
        <p14:creationId xmlns:p14="http://schemas.microsoft.com/office/powerpoint/2010/main" val="407890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04A28-3CCC-441A-8F02-C7BD8B2A750E}"/>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0A2CFA99-2CB9-474F-AD76-E0F5E95E6F86}"/>
              </a:ext>
            </a:extLst>
          </p:cNvPr>
          <p:cNvGraphicFramePr>
            <a:graphicFrameLocks noGrp="1"/>
          </p:cNvGraphicFramePr>
          <p:nvPr>
            <p:ph idx="1"/>
            <p:extLst>
              <p:ext uri="{D42A27DB-BD31-4B8C-83A1-F6EECF244321}">
                <p14:modId xmlns:p14="http://schemas.microsoft.com/office/powerpoint/2010/main" val="3827310474"/>
              </p:ext>
            </p:extLst>
          </p:nvPr>
        </p:nvGraphicFramePr>
        <p:xfrm>
          <a:off x="0" y="0"/>
          <a:ext cx="12192001" cy="6961921"/>
        </p:xfrm>
        <a:graphic>
          <a:graphicData uri="http://schemas.openxmlformats.org/drawingml/2006/table">
            <a:tbl>
              <a:tblPr firstRow="1" firstCol="1" bandRow="1">
                <a:tableStyleId>{5C22544A-7EE6-4342-B048-85BDC9FD1C3A}</a:tableStyleId>
              </a:tblPr>
              <a:tblGrid>
                <a:gridCol w="6711887">
                  <a:extLst>
                    <a:ext uri="{9D8B030D-6E8A-4147-A177-3AD203B41FA5}">
                      <a16:colId xmlns:a16="http://schemas.microsoft.com/office/drawing/2014/main" val="3674823624"/>
                    </a:ext>
                  </a:extLst>
                </a:gridCol>
                <a:gridCol w="792100">
                  <a:extLst>
                    <a:ext uri="{9D8B030D-6E8A-4147-A177-3AD203B41FA5}">
                      <a16:colId xmlns:a16="http://schemas.microsoft.com/office/drawing/2014/main" val="2064746465"/>
                    </a:ext>
                  </a:extLst>
                </a:gridCol>
                <a:gridCol w="934882">
                  <a:extLst>
                    <a:ext uri="{9D8B030D-6E8A-4147-A177-3AD203B41FA5}">
                      <a16:colId xmlns:a16="http://schemas.microsoft.com/office/drawing/2014/main" val="2625989345"/>
                    </a:ext>
                  </a:extLst>
                </a:gridCol>
                <a:gridCol w="934882">
                  <a:extLst>
                    <a:ext uri="{9D8B030D-6E8A-4147-A177-3AD203B41FA5}">
                      <a16:colId xmlns:a16="http://schemas.microsoft.com/office/drawing/2014/main" val="2208173231"/>
                    </a:ext>
                  </a:extLst>
                </a:gridCol>
                <a:gridCol w="959814">
                  <a:extLst>
                    <a:ext uri="{9D8B030D-6E8A-4147-A177-3AD203B41FA5}">
                      <a16:colId xmlns:a16="http://schemas.microsoft.com/office/drawing/2014/main" val="220653532"/>
                    </a:ext>
                  </a:extLst>
                </a:gridCol>
                <a:gridCol w="959814">
                  <a:extLst>
                    <a:ext uri="{9D8B030D-6E8A-4147-A177-3AD203B41FA5}">
                      <a16:colId xmlns:a16="http://schemas.microsoft.com/office/drawing/2014/main" val="835050836"/>
                    </a:ext>
                  </a:extLst>
                </a:gridCol>
                <a:gridCol w="898622">
                  <a:extLst>
                    <a:ext uri="{9D8B030D-6E8A-4147-A177-3AD203B41FA5}">
                      <a16:colId xmlns:a16="http://schemas.microsoft.com/office/drawing/2014/main" val="3977316666"/>
                    </a:ext>
                  </a:extLst>
                </a:gridCol>
              </a:tblGrid>
              <a:tr h="191892">
                <a:tc gridSpan="7">
                  <a:txBody>
                    <a:bodyPr/>
                    <a:lstStyle/>
                    <a:p>
                      <a:pPr>
                        <a:lnSpc>
                          <a:spcPct val="107000"/>
                        </a:lnSpc>
                        <a:spcAft>
                          <a:spcPts val="0"/>
                        </a:spcAft>
                      </a:pPr>
                      <a:r>
                        <a:rPr lang="nl-NL" sz="1600" dirty="0" err="1">
                          <a:effectLst/>
                        </a:rPr>
                        <a:t>Motivation</a:t>
                      </a:r>
                      <a:r>
                        <a:rPr lang="nl-NL" sz="1600" dirty="0">
                          <a:effectLst/>
                        </a:rPr>
                        <a:t> </a:t>
                      </a:r>
                      <a:r>
                        <a:rPr lang="nl-NL" sz="1600" dirty="0" err="1">
                          <a:effectLst/>
                        </a:rPr>
                        <a:t>for</a:t>
                      </a:r>
                      <a:r>
                        <a:rPr lang="nl-NL" sz="1600" dirty="0">
                          <a:effectLst/>
                        </a:rPr>
                        <a:t> </a:t>
                      </a:r>
                      <a:r>
                        <a:rPr lang="nl-NL" sz="1600" dirty="0" err="1">
                          <a:effectLst/>
                        </a:rPr>
                        <a:t>participation</a:t>
                      </a:r>
                      <a:r>
                        <a:rPr lang="nl-NL" sz="1600" dirty="0">
                          <a:effectLst/>
                        </a:rPr>
                        <a:t> </a:t>
                      </a:r>
                      <a:r>
                        <a:rPr lang="nl-NL" sz="1600" dirty="0" err="1">
                          <a:effectLst/>
                        </a:rPr>
                        <a:t>broken</a:t>
                      </a:r>
                      <a:r>
                        <a:rPr lang="nl-NL" sz="1600" dirty="0">
                          <a:effectLst/>
                        </a:rPr>
                        <a:t> down </a:t>
                      </a:r>
                      <a:r>
                        <a:rPr lang="nl-NL" sz="1600" dirty="0" err="1">
                          <a:effectLst/>
                        </a:rPr>
                        <a:t>by</a:t>
                      </a:r>
                      <a:r>
                        <a:rPr lang="nl-NL" sz="1600" dirty="0">
                          <a:effectLst/>
                        </a:rPr>
                        <a:t> level of </a:t>
                      </a:r>
                      <a:r>
                        <a:rPr lang="nl-NL" sz="1600" dirty="0" err="1">
                          <a:effectLst/>
                        </a:rPr>
                        <a:t>education</a:t>
                      </a:r>
                      <a:r>
                        <a:rPr lang="nl-NL" sz="1600" dirty="0">
                          <a:effectLst/>
                        </a:rPr>
                        <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523105354"/>
                  </a:ext>
                </a:extLst>
              </a:tr>
              <a:tr h="393191">
                <a:tc rowSpan="2">
                  <a:txBody>
                    <a:bodyPr/>
                    <a:lstStyle/>
                    <a:p>
                      <a:pPr>
                        <a:lnSpc>
                          <a:spcPct val="107000"/>
                        </a:lnSpc>
                        <a:spcAft>
                          <a:spcPts val="0"/>
                        </a:spcAft>
                      </a:pPr>
                      <a:r>
                        <a:rPr lang="nl-NL" sz="1200" dirty="0">
                          <a:effectLst/>
                        </a:rPr>
                        <a:t>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gridSpan="2">
                  <a:txBody>
                    <a:bodyPr/>
                    <a:lstStyle/>
                    <a:p>
                      <a:pPr>
                        <a:lnSpc>
                          <a:spcPct val="107000"/>
                        </a:lnSpc>
                        <a:spcAft>
                          <a:spcPts val="0"/>
                        </a:spcAft>
                      </a:pPr>
                      <a:r>
                        <a:rPr lang="nl-NL" sz="1600" dirty="0">
                          <a:effectLst/>
                        </a:rPr>
                        <a:t>HBO-B (n=69)</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hMerge="1">
                  <a:txBody>
                    <a:bodyPr/>
                    <a:lstStyle/>
                    <a:p>
                      <a:endParaRPr lang="nl-NL"/>
                    </a:p>
                  </a:txBody>
                  <a:tcPr/>
                </a:tc>
                <a:tc gridSpan="2">
                  <a:txBody>
                    <a:bodyPr/>
                    <a:lstStyle/>
                    <a:p>
                      <a:pPr>
                        <a:lnSpc>
                          <a:spcPct val="107000"/>
                        </a:lnSpc>
                        <a:spcAft>
                          <a:spcPts val="0"/>
                        </a:spcAft>
                      </a:pPr>
                      <a:r>
                        <a:rPr lang="nl-NL" sz="1600" dirty="0">
                          <a:effectLst/>
                        </a:rPr>
                        <a:t>HBO-M (n=63)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hMerge="1">
                  <a:txBody>
                    <a:bodyPr/>
                    <a:lstStyle/>
                    <a:p>
                      <a:endParaRPr lang="nl-NL"/>
                    </a:p>
                  </a:txBody>
                  <a:tcPr/>
                </a:tc>
                <a:tc gridSpan="2">
                  <a:txBody>
                    <a:bodyPr/>
                    <a:lstStyle/>
                    <a:p>
                      <a:pPr>
                        <a:lnSpc>
                          <a:spcPct val="107000"/>
                        </a:lnSpc>
                        <a:spcAft>
                          <a:spcPts val="0"/>
                        </a:spcAft>
                      </a:pPr>
                      <a:r>
                        <a:rPr lang="nl-NL" sz="1600" dirty="0">
                          <a:effectLst/>
                        </a:rPr>
                        <a:t>WO-M (n=63)</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hMerge="1">
                  <a:txBody>
                    <a:bodyPr/>
                    <a:lstStyle/>
                    <a:p>
                      <a:endParaRPr lang="nl-NL"/>
                    </a:p>
                  </a:txBody>
                  <a:tcPr/>
                </a:tc>
                <a:extLst>
                  <a:ext uri="{0D108BD9-81ED-4DB2-BD59-A6C34878D82A}">
                    <a16:rowId xmlns:a16="http://schemas.microsoft.com/office/drawing/2014/main" val="3444484081"/>
                  </a:ext>
                </a:extLst>
              </a:tr>
              <a:tr h="191892">
                <a:tc vMerge="1">
                  <a:txBody>
                    <a:bodyPr/>
                    <a:lstStyle/>
                    <a:p>
                      <a:endParaRPr lang="nl-NL"/>
                    </a:p>
                  </a:txBody>
                  <a:tcPr/>
                </a:tc>
                <a:tc>
                  <a:txBody>
                    <a:bodyPr/>
                    <a:lstStyle/>
                    <a:p>
                      <a:pPr>
                        <a:lnSpc>
                          <a:spcPct val="107000"/>
                        </a:lnSpc>
                        <a:spcAft>
                          <a:spcPts val="0"/>
                        </a:spcAft>
                      </a:pPr>
                      <a:r>
                        <a:rPr lang="nl-NL" sz="1200" dirty="0">
                          <a:effectLst/>
                        </a:rPr>
                        <a:t>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SD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M</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SD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M</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SD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822092779"/>
                  </a:ext>
                </a:extLst>
              </a:tr>
              <a:tr h="680524">
                <a:tc>
                  <a:txBody>
                    <a:bodyPr/>
                    <a:lstStyle/>
                    <a:p>
                      <a:pPr>
                        <a:lnSpc>
                          <a:spcPct val="107000"/>
                        </a:lnSpc>
                        <a:spcAft>
                          <a:spcPts val="0"/>
                        </a:spcAft>
                      </a:pPr>
                      <a:r>
                        <a:rPr lang="nl-NL" sz="1400" dirty="0">
                          <a:effectLst/>
                        </a:rPr>
                        <a:t>At school I </a:t>
                      </a:r>
                      <a:r>
                        <a:rPr lang="nl-NL" sz="1400" dirty="0" err="1">
                          <a:effectLst/>
                        </a:rPr>
                        <a:t>am</a:t>
                      </a:r>
                      <a:r>
                        <a:rPr lang="nl-NL" sz="1400" dirty="0">
                          <a:effectLst/>
                        </a:rPr>
                        <a:t> </a:t>
                      </a:r>
                      <a:r>
                        <a:rPr lang="nl-NL" sz="1400" dirty="0" err="1">
                          <a:effectLst/>
                        </a:rPr>
                        <a:t>given</a:t>
                      </a:r>
                      <a:r>
                        <a:rPr lang="nl-NL" sz="1400" dirty="0">
                          <a:effectLst/>
                        </a:rPr>
                        <a:t> </a:t>
                      </a:r>
                      <a:r>
                        <a:rPr lang="nl-NL" sz="1400" dirty="0" err="1">
                          <a:effectLst/>
                        </a:rPr>
                        <a:t>the</a:t>
                      </a:r>
                      <a:r>
                        <a:rPr lang="nl-NL" sz="1400" dirty="0">
                          <a:effectLst/>
                        </a:rPr>
                        <a:t> opportunity </a:t>
                      </a:r>
                      <a:r>
                        <a:rPr lang="nl-NL" sz="1400" dirty="0" err="1">
                          <a:effectLst/>
                        </a:rPr>
                        <a:t>to</a:t>
                      </a:r>
                      <a:r>
                        <a:rPr lang="nl-NL" sz="1400" dirty="0">
                          <a:effectLst/>
                        </a:rPr>
                        <a:t> share </a:t>
                      </a:r>
                      <a:r>
                        <a:rPr lang="nl-NL" sz="1400" dirty="0" err="1">
                          <a:effectLst/>
                        </a:rPr>
                        <a:t>my</a:t>
                      </a:r>
                      <a:r>
                        <a:rPr lang="nl-NL" sz="1400" dirty="0">
                          <a:effectLst/>
                        </a:rPr>
                        <a:t> </a:t>
                      </a:r>
                      <a:r>
                        <a:rPr lang="nl-NL" sz="1400" dirty="0" err="1">
                          <a:effectLst/>
                        </a:rPr>
                        <a:t>knowledge</a:t>
                      </a:r>
                      <a:r>
                        <a:rPr lang="nl-NL" sz="1400" dirty="0">
                          <a:effectLst/>
                        </a:rPr>
                        <a:t> </a:t>
                      </a:r>
                      <a:r>
                        <a:rPr lang="nl-NL" sz="1400" dirty="0" err="1">
                          <a:effectLst/>
                        </a:rPr>
                        <a:t>within</a:t>
                      </a:r>
                      <a:r>
                        <a:rPr lang="nl-NL" sz="1400" dirty="0">
                          <a:effectLst/>
                        </a:rPr>
                        <a:t> </a:t>
                      </a:r>
                      <a:r>
                        <a:rPr lang="nl-NL" sz="1400" dirty="0" err="1">
                          <a:effectLst/>
                        </a:rPr>
                        <a:t>the</a:t>
                      </a:r>
                      <a:r>
                        <a:rPr lang="nl-NL" sz="1400" dirty="0">
                          <a:effectLst/>
                        </a:rPr>
                        <a:t> school.</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4,47*</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0,88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4,05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3,95**</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3345857746"/>
                  </a:ext>
                </a:extLst>
              </a:tr>
              <a:tr h="680524">
                <a:tc>
                  <a:txBody>
                    <a:bodyPr/>
                    <a:lstStyle/>
                    <a:p>
                      <a:pPr>
                        <a:lnSpc>
                          <a:spcPct val="107000"/>
                        </a:lnSpc>
                        <a:spcAft>
                          <a:spcPts val="0"/>
                        </a:spcAft>
                      </a:pPr>
                      <a:r>
                        <a:rPr lang="nl-NL" sz="1400">
                          <a:effectLst/>
                        </a:rPr>
                        <a:t>At school I am given the opportunity to share my knowledge with people outside the school.</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4,38</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0,94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4,03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1,11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3,90*</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lumMod val="95000"/>
                      </a:schemeClr>
                    </a:solidFill>
                  </a:tcPr>
                </a:tc>
                <a:tc>
                  <a:txBody>
                    <a:bodyPr/>
                    <a:lstStyle/>
                    <a:p>
                      <a:pPr algn="ctr">
                        <a:lnSpc>
                          <a:spcPct val="107000"/>
                        </a:lnSpc>
                        <a:spcAft>
                          <a:spcPts val="0"/>
                        </a:spcAft>
                      </a:pPr>
                      <a:r>
                        <a:rPr lang="nl-NL" sz="1900">
                          <a:effectLst/>
                        </a:rPr>
                        <a:t>1,12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4018442786"/>
                  </a:ext>
                </a:extLst>
              </a:tr>
              <a:tr h="450072">
                <a:tc>
                  <a:txBody>
                    <a:bodyPr/>
                    <a:lstStyle/>
                    <a:p>
                      <a:pPr>
                        <a:lnSpc>
                          <a:spcPct val="107000"/>
                        </a:lnSpc>
                        <a:spcAft>
                          <a:spcPts val="0"/>
                        </a:spcAft>
                      </a:pPr>
                      <a:r>
                        <a:rPr lang="nl-NL" sz="1400">
                          <a:effectLst/>
                        </a:rPr>
                        <a:t>I am aware of the expertise of colleagues and know what knowledge I can get where.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4,31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0,74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4,21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0,77</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3,76**</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807672743"/>
                  </a:ext>
                </a:extLst>
              </a:tr>
              <a:tr h="594492">
                <a:tc>
                  <a:txBody>
                    <a:bodyPr/>
                    <a:lstStyle/>
                    <a:p>
                      <a:pPr>
                        <a:lnSpc>
                          <a:spcPct val="107000"/>
                        </a:lnSpc>
                        <a:spcAft>
                          <a:spcPts val="0"/>
                        </a:spcAft>
                      </a:pPr>
                      <a:r>
                        <a:rPr lang="nl-NL" sz="1400">
                          <a:effectLst/>
                        </a:rPr>
                        <a:t>My supervisor encourages knowledge sharing within the school.</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4,16</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1,19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4,08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3,62*</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lumMod val="95000"/>
                      </a:schemeClr>
                    </a:solidFill>
                  </a:tcPr>
                </a:tc>
                <a:tc>
                  <a:txBody>
                    <a:bodyPr/>
                    <a:lstStyle/>
                    <a:p>
                      <a:pPr algn="ctr">
                        <a:lnSpc>
                          <a:spcPct val="107000"/>
                        </a:lnSpc>
                        <a:spcAft>
                          <a:spcPts val="0"/>
                        </a:spcAft>
                      </a:pPr>
                      <a:r>
                        <a:rPr lang="nl-NL" sz="1900" dirty="0">
                          <a:effectLst/>
                        </a:rPr>
                        <a:t>1,21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359740121"/>
                  </a:ext>
                </a:extLst>
              </a:tr>
              <a:tr h="680524">
                <a:tc>
                  <a:txBody>
                    <a:bodyPr/>
                    <a:lstStyle/>
                    <a:p>
                      <a:pPr>
                        <a:lnSpc>
                          <a:spcPct val="107000"/>
                        </a:lnSpc>
                        <a:spcAft>
                          <a:spcPts val="0"/>
                        </a:spcAft>
                      </a:pPr>
                      <a:r>
                        <a:rPr lang="nl-NL" sz="1400">
                          <a:effectLst/>
                        </a:rPr>
                        <a:t>My supervisor is able to put me in contact with people who have the right knowledge to help me further.</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3,50</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1,22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3,44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1,48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2,95*</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lumMod val="95000"/>
                      </a:schemeClr>
                    </a:solidFill>
                  </a:tcPr>
                </a:tc>
                <a:tc>
                  <a:txBody>
                    <a:bodyPr/>
                    <a:lstStyle/>
                    <a:p>
                      <a:pPr algn="ctr">
                        <a:lnSpc>
                          <a:spcPct val="107000"/>
                        </a:lnSpc>
                        <a:spcAft>
                          <a:spcPts val="0"/>
                        </a:spcAft>
                      </a:pPr>
                      <a:r>
                        <a:rPr lang="nl-NL" sz="1900">
                          <a:effectLst/>
                        </a:rPr>
                        <a:t>1,29</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726975331"/>
                  </a:ext>
                </a:extLst>
              </a:tr>
              <a:tr h="795791">
                <a:tc>
                  <a:txBody>
                    <a:bodyPr/>
                    <a:lstStyle/>
                    <a:p>
                      <a:pPr>
                        <a:lnSpc>
                          <a:spcPct val="107000"/>
                        </a:lnSpc>
                        <a:spcAft>
                          <a:spcPts val="0"/>
                        </a:spcAft>
                      </a:pPr>
                      <a:r>
                        <a:rPr lang="nl-NL" sz="1400" dirty="0" err="1">
                          <a:effectLst/>
                        </a:rPr>
                        <a:t>Colleagues</a:t>
                      </a:r>
                      <a:r>
                        <a:rPr lang="nl-NL" sz="1400" dirty="0">
                          <a:effectLst/>
                        </a:rPr>
                        <a:t> </a:t>
                      </a:r>
                      <a:r>
                        <a:rPr lang="nl-NL" sz="1400" dirty="0" err="1">
                          <a:effectLst/>
                        </a:rPr>
                        <a:t>within</a:t>
                      </a:r>
                      <a:r>
                        <a:rPr lang="nl-NL" sz="1400" dirty="0">
                          <a:effectLst/>
                        </a:rPr>
                        <a:t> </a:t>
                      </a:r>
                      <a:r>
                        <a:rPr lang="nl-NL" sz="1400" dirty="0" err="1">
                          <a:effectLst/>
                        </a:rPr>
                        <a:t>the</a:t>
                      </a:r>
                      <a:r>
                        <a:rPr lang="nl-NL" sz="1400" dirty="0">
                          <a:effectLst/>
                        </a:rPr>
                        <a:t> school make </a:t>
                      </a:r>
                      <a:r>
                        <a:rPr lang="nl-NL" sz="1400" dirty="0" err="1">
                          <a:effectLst/>
                        </a:rPr>
                        <a:t>use</a:t>
                      </a:r>
                      <a:r>
                        <a:rPr lang="nl-NL" sz="1400" dirty="0">
                          <a:effectLst/>
                        </a:rPr>
                        <a:t> of </a:t>
                      </a:r>
                      <a:r>
                        <a:rPr lang="nl-NL" sz="1400" dirty="0" err="1">
                          <a:effectLst/>
                        </a:rPr>
                        <a:t>the</a:t>
                      </a:r>
                      <a:r>
                        <a:rPr lang="nl-NL" sz="1400" dirty="0">
                          <a:effectLst/>
                        </a:rPr>
                        <a:t> </a:t>
                      </a:r>
                      <a:r>
                        <a:rPr lang="nl-NL" sz="1400" dirty="0" err="1">
                          <a:effectLst/>
                        </a:rPr>
                        <a:t>knowledge</a:t>
                      </a:r>
                      <a:r>
                        <a:rPr lang="nl-NL" sz="1400" dirty="0">
                          <a:effectLst/>
                        </a:rPr>
                        <a:t> </a:t>
                      </a:r>
                      <a:r>
                        <a:rPr lang="nl-NL" sz="1400" dirty="0" err="1">
                          <a:effectLst/>
                        </a:rPr>
                        <a:t>and</a:t>
                      </a:r>
                      <a:r>
                        <a:rPr lang="nl-NL" sz="1400" dirty="0">
                          <a:effectLst/>
                        </a:rPr>
                        <a:t> skills </a:t>
                      </a:r>
                      <a:r>
                        <a:rPr lang="nl-NL" sz="1400" dirty="0" err="1">
                          <a:effectLst/>
                        </a:rPr>
                        <a:t>that</a:t>
                      </a:r>
                      <a:r>
                        <a:rPr lang="nl-NL" sz="1400" dirty="0">
                          <a:effectLst/>
                        </a:rPr>
                        <a:t> I have </a:t>
                      </a:r>
                      <a:r>
                        <a:rPr lang="nl-NL" sz="1400" dirty="0" err="1">
                          <a:effectLst/>
                        </a:rPr>
                        <a:t>developed</a:t>
                      </a:r>
                      <a:r>
                        <a:rPr lang="nl-NL" sz="1400" dirty="0">
                          <a:effectLst/>
                        </a:rPr>
                        <a:t> </a:t>
                      </a:r>
                      <a:r>
                        <a:rPr lang="nl-NL" sz="1400" dirty="0" err="1">
                          <a:effectLst/>
                        </a:rPr>
                        <a:t>during</a:t>
                      </a:r>
                      <a:r>
                        <a:rPr lang="nl-NL" sz="1400" dirty="0">
                          <a:effectLst/>
                        </a:rPr>
                        <a:t> </a:t>
                      </a:r>
                      <a:r>
                        <a:rPr lang="nl-NL" sz="1400" dirty="0" err="1">
                          <a:effectLst/>
                        </a:rPr>
                        <a:t>my</a:t>
                      </a:r>
                      <a:r>
                        <a:rPr lang="nl-NL" sz="1400" dirty="0">
                          <a:effectLst/>
                        </a:rPr>
                        <a:t> LOF traject.</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3,84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0,95</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3,74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1,07</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3,52</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1,25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1911814316"/>
                  </a:ext>
                </a:extLst>
              </a:tr>
              <a:tr h="680524">
                <a:tc>
                  <a:txBody>
                    <a:bodyPr/>
                    <a:lstStyle/>
                    <a:p>
                      <a:pPr>
                        <a:lnSpc>
                          <a:spcPct val="107000"/>
                        </a:lnSpc>
                        <a:spcAft>
                          <a:spcPts val="0"/>
                        </a:spcAft>
                      </a:pPr>
                      <a:r>
                        <a:rPr lang="nl-NL" sz="1400">
                          <a:effectLst/>
                        </a:rPr>
                        <a:t>Colleagues within the school are curious and show an interest in my LOF initiative.</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3,78</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0,94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3,77</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3,48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1587741806"/>
                  </a:ext>
                </a:extLst>
              </a:tr>
              <a:tr h="511503">
                <a:tc>
                  <a:txBody>
                    <a:bodyPr/>
                    <a:lstStyle/>
                    <a:p>
                      <a:pPr>
                        <a:lnSpc>
                          <a:spcPct val="107000"/>
                        </a:lnSpc>
                        <a:spcAft>
                          <a:spcPts val="0"/>
                        </a:spcAft>
                      </a:pPr>
                      <a:r>
                        <a:rPr lang="nl-NL" sz="1400" dirty="0" err="1">
                          <a:effectLst/>
                        </a:rPr>
                        <a:t>Colleagues</a:t>
                      </a:r>
                      <a:r>
                        <a:rPr lang="nl-NL" sz="1400" dirty="0">
                          <a:effectLst/>
                        </a:rPr>
                        <a:t> </a:t>
                      </a:r>
                      <a:r>
                        <a:rPr lang="nl-NL" sz="1400" dirty="0" err="1">
                          <a:effectLst/>
                        </a:rPr>
                        <a:t>within</a:t>
                      </a:r>
                      <a:r>
                        <a:rPr lang="nl-NL" sz="1400" dirty="0">
                          <a:effectLst/>
                        </a:rPr>
                        <a:t> </a:t>
                      </a:r>
                      <a:r>
                        <a:rPr lang="nl-NL" sz="1400" dirty="0" err="1">
                          <a:effectLst/>
                        </a:rPr>
                        <a:t>the</a:t>
                      </a:r>
                      <a:r>
                        <a:rPr lang="nl-NL" sz="1400" dirty="0">
                          <a:effectLst/>
                        </a:rPr>
                        <a:t> school have </a:t>
                      </a:r>
                      <a:r>
                        <a:rPr lang="nl-NL" sz="1400" dirty="0" err="1">
                          <a:effectLst/>
                        </a:rPr>
                        <a:t>knowledge</a:t>
                      </a:r>
                      <a:r>
                        <a:rPr lang="nl-NL" sz="1400" dirty="0">
                          <a:effectLst/>
                        </a:rPr>
                        <a:t> </a:t>
                      </a:r>
                      <a:r>
                        <a:rPr lang="nl-NL" sz="1400" dirty="0" err="1">
                          <a:effectLst/>
                        </a:rPr>
                        <a:t>and</a:t>
                      </a:r>
                      <a:r>
                        <a:rPr lang="nl-NL" sz="1400" dirty="0">
                          <a:effectLst/>
                        </a:rPr>
                        <a:t> skills </a:t>
                      </a:r>
                      <a:r>
                        <a:rPr lang="nl-NL" sz="1400" dirty="0" err="1">
                          <a:effectLst/>
                        </a:rPr>
                        <a:t>to</a:t>
                      </a:r>
                      <a:r>
                        <a:rPr lang="nl-NL" sz="1400" dirty="0">
                          <a:effectLst/>
                        </a:rPr>
                        <a:t> </a:t>
                      </a:r>
                      <a:r>
                        <a:rPr lang="nl-NL" sz="1400" dirty="0" err="1">
                          <a:effectLst/>
                        </a:rPr>
                        <a:t>realize</a:t>
                      </a:r>
                      <a:r>
                        <a:rPr lang="nl-NL" sz="1400" dirty="0">
                          <a:effectLst/>
                        </a:rPr>
                        <a:t> </a:t>
                      </a:r>
                      <a:r>
                        <a:rPr lang="nl-NL" sz="1400" dirty="0" err="1">
                          <a:effectLst/>
                        </a:rPr>
                        <a:t>my</a:t>
                      </a:r>
                      <a:r>
                        <a:rPr lang="nl-NL" sz="1400" dirty="0">
                          <a:effectLst/>
                        </a:rPr>
                        <a:t> LOF </a:t>
                      </a:r>
                      <a:r>
                        <a:rPr lang="nl-NL" sz="1400" dirty="0" err="1">
                          <a:effectLst/>
                        </a:rPr>
                        <a:t>initiative</a:t>
                      </a:r>
                      <a:r>
                        <a:rPr lang="nl-NL" sz="1400" dirty="0">
                          <a:effectLst/>
                        </a:rPr>
                        <a:t>.</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3,63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1,13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3,54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3,24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1,23</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44120798"/>
                  </a:ext>
                </a:extLst>
              </a:tr>
              <a:tr h="361369">
                <a:tc>
                  <a:txBody>
                    <a:bodyPr/>
                    <a:lstStyle/>
                    <a:p>
                      <a:pPr>
                        <a:lnSpc>
                          <a:spcPct val="107000"/>
                        </a:lnSpc>
                        <a:spcAft>
                          <a:spcPts val="0"/>
                        </a:spcAft>
                      </a:pPr>
                      <a:r>
                        <a:rPr lang="nl-NL" sz="1400">
                          <a:effectLst/>
                        </a:rPr>
                        <a:t>I have faith in the knowledge that is shared in the school.</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4,13**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0,91</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3,59</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3,48***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670794435"/>
                  </a:ext>
                </a:extLst>
              </a:tr>
              <a:tr h="410709">
                <a:tc>
                  <a:txBody>
                    <a:bodyPr/>
                    <a:lstStyle/>
                    <a:p>
                      <a:pPr>
                        <a:lnSpc>
                          <a:spcPct val="107000"/>
                        </a:lnSpc>
                        <a:spcAft>
                          <a:spcPts val="0"/>
                        </a:spcAft>
                      </a:pPr>
                      <a:r>
                        <a:rPr lang="nl-NL" sz="1400" dirty="0">
                          <a:effectLst/>
                        </a:rPr>
                        <a:t>The </a:t>
                      </a:r>
                      <a:r>
                        <a:rPr lang="nl-NL" sz="1400" dirty="0" err="1">
                          <a:effectLst/>
                        </a:rPr>
                        <a:t>knowledge</a:t>
                      </a:r>
                      <a:r>
                        <a:rPr lang="nl-NL" sz="1400" dirty="0">
                          <a:effectLst/>
                        </a:rPr>
                        <a:t> </a:t>
                      </a:r>
                      <a:r>
                        <a:rPr lang="nl-NL" sz="1400" dirty="0" err="1">
                          <a:effectLst/>
                        </a:rPr>
                        <a:t>that</a:t>
                      </a:r>
                      <a:r>
                        <a:rPr lang="nl-NL" sz="1400" dirty="0">
                          <a:effectLst/>
                        </a:rPr>
                        <a:t> is present at school is </a:t>
                      </a:r>
                      <a:r>
                        <a:rPr lang="nl-NL" sz="1400" dirty="0" err="1">
                          <a:effectLst/>
                        </a:rPr>
                        <a:t>accessible</a:t>
                      </a:r>
                      <a:r>
                        <a:rPr lang="nl-NL" sz="1400" dirty="0">
                          <a:effectLst/>
                        </a:rPr>
                        <a:t> </a:t>
                      </a:r>
                      <a:r>
                        <a:rPr lang="nl-NL" sz="1400" dirty="0" err="1">
                          <a:effectLst/>
                        </a:rPr>
                        <a:t>to</a:t>
                      </a:r>
                      <a:r>
                        <a:rPr lang="nl-NL" sz="1400" dirty="0">
                          <a:effectLst/>
                        </a:rPr>
                        <a:t> me.</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4,25</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0,88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4,21</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0,80</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3,62***</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810003247"/>
                  </a:ext>
                </a:extLst>
              </a:tr>
            </a:tbl>
          </a:graphicData>
        </a:graphic>
      </p:graphicFrame>
    </p:spTree>
    <p:extLst>
      <p:ext uri="{BB962C8B-B14F-4D97-AF65-F5344CB8AC3E}">
        <p14:creationId xmlns:p14="http://schemas.microsoft.com/office/powerpoint/2010/main" val="248875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3" name="Rectangle 52">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74327989-5A67-4F95-BD56-3384D930D424}"/>
              </a:ext>
            </a:extLst>
          </p:cNvPr>
          <p:cNvSpPr>
            <a:spLocks noGrp="1"/>
          </p:cNvSpPr>
          <p:nvPr>
            <p:ph type="title"/>
          </p:nvPr>
        </p:nvSpPr>
        <p:spPr>
          <a:xfrm>
            <a:off x="638620" y="2529839"/>
            <a:ext cx="3511233" cy="3894073"/>
          </a:xfrm>
        </p:spPr>
        <p:txBody>
          <a:bodyPr vert="horz" lIns="91440" tIns="45720" rIns="91440" bIns="45720" rtlCol="0" anchor="ctr">
            <a:normAutofit/>
          </a:bodyPr>
          <a:lstStyle/>
          <a:p>
            <a:r>
              <a:rPr lang="en-US" sz="1700">
                <a:solidFill>
                  <a:srgbClr val="FFFFFF"/>
                </a:solidFill>
              </a:rPr>
              <a:t>researchers</a:t>
            </a:r>
            <a:br>
              <a:rPr lang="en-US" sz="1700">
                <a:solidFill>
                  <a:srgbClr val="FFFFFF"/>
                </a:solidFill>
              </a:rPr>
            </a:br>
            <a:br>
              <a:rPr lang="en-US" sz="1700">
                <a:solidFill>
                  <a:srgbClr val="FFFFFF"/>
                </a:solidFill>
              </a:rPr>
            </a:br>
            <a:r>
              <a:rPr lang="en-US" sz="1700">
                <a:solidFill>
                  <a:srgbClr val="FFFFFF"/>
                </a:solidFill>
              </a:rPr>
              <a:t>Anja Hendriks</a:t>
            </a:r>
            <a:br>
              <a:rPr lang="en-US" sz="1700">
                <a:solidFill>
                  <a:srgbClr val="FFFFFF"/>
                </a:solidFill>
              </a:rPr>
            </a:br>
            <a:r>
              <a:rPr lang="en-US" sz="1700">
                <a:solidFill>
                  <a:srgbClr val="FFFFFF"/>
                </a:solidFill>
              </a:rPr>
              <a:t>arda droppers</a:t>
            </a:r>
            <a:br>
              <a:rPr lang="en-US" sz="1700">
                <a:solidFill>
                  <a:srgbClr val="FFFFFF"/>
                </a:solidFill>
              </a:rPr>
            </a:br>
            <a:r>
              <a:rPr lang="en-US" sz="1700">
                <a:solidFill>
                  <a:srgbClr val="FFFFFF"/>
                </a:solidFill>
              </a:rPr>
              <a:t>Robert-jan Gruijthuijzen</a:t>
            </a:r>
            <a:br>
              <a:rPr lang="en-US" sz="1700">
                <a:solidFill>
                  <a:srgbClr val="FFFFFF"/>
                </a:solidFill>
              </a:rPr>
            </a:br>
            <a:r>
              <a:rPr lang="en-US" sz="1700">
                <a:solidFill>
                  <a:srgbClr val="FFFFFF"/>
                </a:solidFill>
              </a:rPr>
              <a:t>melanie van Tuijl</a:t>
            </a:r>
            <a:br>
              <a:rPr lang="en-US" sz="1700">
                <a:solidFill>
                  <a:srgbClr val="FFFFFF"/>
                </a:solidFill>
              </a:rPr>
            </a:br>
            <a:r>
              <a:rPr lang="en-US" sz="1700">
                <a:solidFill>
                  <a:srgbClr val="FFFFFF"/>
                </a:solidFill>
              </a:rPr>
              <a:t>bart ten bosch</a:t>
            </a:r>
            <a:br>
              <a:rPr lang="en-US" sz="1700">
                <a:solidFill>
                  <a:srgbClr val="FFFFFF"/>
                </a:solidFill>
              </a:rPr>
            </a:br>
            <a:r>
              <a:rPr lang="en-US" sz="1700">
                <a:solidFill>
                  <a:srgbClr val="FFFFFF"/>
                </a:solidFill>
              </a:rPr>
              <a:t>christien Overdiep</a:t>
            </a:r>
            <a:br>
              <a:rPr lang="en-US" sz="1700">
                <a:solidFill>
                  <a:srgbClr val="FFFFFF"/>
                </a:solidFill>
              </a:rPr>
            </a:br>
            <a:r>
              <a:rPr lang="en-US" sz="1700">
                <a:solidFill>
                  <a:srgbClr val="FFFFFF"/>
                </a:solidFill>
              </a:rPr>
              <a:t>christel verberg</a:t>
            </a:r>
            <a:br>
              <a:rPr lang="en-US" sz="1700">
                <a:solidFill>
                  <a:srgbClr val="FFFFFF"/>
                </a:solidFill>
              </a:rPr>
            </a:br>
            <a:r>
              <a:rPr lang="en-US" sz="1700">
                <a:solidFill>
                  <a:srgbClr val="FFFFFF"/>
                </a:solidFill>
              </a:rPr>
              <a:t>marco snoek</a:t>
            </a:r>
            <a:br>
              <a:rPr lang="en-US" sz="1700">
                <a:solidFill>
                  <a:srgbClr val="FFFFFF"/>
                </a:solidFill>
              </a:rPr>
            </a:br>
            <a:r>
              <a:rPr lang="en-US" sz="1700">
                <a:solidFill>
                  <a:srgbClr val="FFFFFF"/>
                </a:solidFill>
              </a:rPr>
              <a:t>adrienne molenaar</a:t>
            </a:r>
            <a:br>
              <a:rPr lang="en-US" sz="1700">
                <a:solidFill>
                  <a:srgbClr val="FFFFFF"/>
                </a:solidFill>
              </a:rPr>
            </a:br>
            <a:r>
              <a:rPr lang="en-US" sz="1700">
                <a:solidFill>
                  <a:srgbClr val="FFFFFF"/>
                </a:solidFill>
              </a:rPr>
              <a:t>stefanie langenaar</a:t>
            </a:r>
            <a:br>
              <a:rPr lang="en-US" sz="1700">
                <a:solidFill>
                  <a:srgbClr val="FFFFFF"/>
                </a:solidFill>
              </a:rPr>
            </a:br>
            <a:r>
              <a:rPr lang="en-US" sz="1700">
                <a:solidFill>
                  <a:srgbClr val="FFFFFF"/>
                </a:solidFill>
              </a:rPr>
              <a:t>anita Buitelaar</a:t>
            </a:r>
            <a:br>
              <a:rPr lang="en-US" sz="1700">
                <a:solidFill>
                  <a:srgbClr val="FFFFFF"/>
                </a:solidFill>
              </a:rPr>
            </a:br>
            <a:endParaRPr lang="en-US" sz="1700" dirty="0">
              <a:solidFill>
                <a:srgbClr val="FFFFFF"/>
              </a:solidFill>
            </a:endParaRPr>
          </a:p>
        </p:txBody>
      </p:sp>
      <p:sp>
        <p:nvSpPr>
          <p:cNvPr id="55" name="Rectangle 54">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Rechthoek 4">
            <a:extLst>
              <a:ext uri="{FF2B5EF4-FFF2-40B4-BE49-F238E27FC236}">
                <a16:creationId xmlns:a16="http://schemas.microsoft.com/office/drawing/2014/main" id="{79F27344-3BE2-4209-8066-8183EB3032FF}"/>
              </a:ext>
            </a:extLst>
          </p:cNvPr>
          <p:cNvSpPr/>
          <p:nvPr/>
        </p:nvSpPr>
        <p:spPr>
          <a:xfrm>
            <a:off x="563270" y="753892"/>
            <a:ext cx="3511233" cy="1015663"/>
          </a:xfrm>
          <a:prstGeom prst="rect">
            <a:avLst/>
          </a:prstGeom>
        </p:spPr>
        <p:txBody>
          <a:bodyPr wrap="square">
            <a:spAutoFit/>
          </a:bodyPr>
          <a:lstStyle/>
          <a:p>
            <a:pPr>
              <a:spcAft>
                <a:spcPts val="600"/>
              </a:spcAft>
            </a:pPr>
            <a:r>
              <a:rPr lang="el-GR" sz="6000" dirty="0">
                <a:latin typeface="arial" panose="020B0604020202020204" pitchFamily="34" charset="0"/>
              </a:rPr>
              <a:t>Πάντα</a:t>
            </a:r>
            <a:r>
              <a:rPr lang="el-GR" sz="5400" dirty="0">
                <a:latin typeface="arial" panose="020B0604020202020204" pitchFamily="34" charset="0"/>
              </a:rPr>
              <a:t> ῥεῖ</a:t>
            </a:r>
            <a:endParaRPr lang="nl-NL" sz="5400" dirty="0"/>
          </a:p>
        </p:txBody>
      </p:sp>
      <p:pic>
        <p:nvPicPr>
          <p:cNvPr id="3" name="Afbeelding 2">
            <a:extLst>
              <a:ext uri="{FF2B5EF4-FFF2-40B4-BE49-F238E27FC236}">
                <a16:creationId xmlns:a16="http://schemas.microsoft.com/office/drawing/2014/main" id="{931C4A06-6B77-44F5-A868-7E7AE61B6B54}"/>
              </a:ext>
            </a:extLst>
          </p:cNvPr>
          <p:cNvPicPr>
            <a:picLocks noChangeAspect="1"/>
          </p:cNvPicPr>
          <p:nvPr/>
        </p:nvPicPr>
        <p:blipFill>
          <a:blip r:embed="rId2"/>
          <a:stretch>
            <a:fillRect/>
          </a:stretch>
        </p:blipFill>
        <p:spPr>
          <a:xfrm>
            <a:off x="6093490" y="453643"/>
            <a:ext cx="5538860" cy="5582681"/>
          </a:xfrm>
          <a:prstGeom prst="rect">
            <a:avLst/>
          </a:prstGeom>
        </p:spPr>
      </p:pic>
      <p:sp>
        <p:nvSpPr>
          <p:cNvPr id="7" name="Tijdelijke aanduiding voor inhoud 6">
            <a:extLst>
              <a:ext uri="{FF2B5EF4-FFF2-40B4-BE49-F238E27FC236}">
                <a16:creationId xmlns:a16="http://schemas.microsoft.com/office/drawing/2014/main" id="{48F55D8F-804B-449B-9BC7-73B03DC10EC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8702710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04A28-3CCC-441A-8F02-C7BD8B2A750E}"/>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0A2CFA99-2CB9-474F-AD76-E0F5E95E6F86}"/>
              </a:ext>
            </a:extLst>
          </p:cNvPr>
          <p:cNvGraphicFramePr>
            <a:graphicFrameLocks noGrp="1"/>
          </p:cNvGraphicFramePr>
          <p:nvPr>
            <p:ph idx="1"/>
            <p:extLst>
              <p:ext uri="{D42A27DB-BD31-4B8C-83A1-F6EECF244321}">
                <p14:modId xmlns:p14="http://schemas.microsoft.com/office/powerpoint/2010/main" val="3445403706"/>
              </p:ext>
            </p:extLst>
          </p:nvPr>
        </p:nvGraphicFramePr>
        <p:xfrm>
          <a:off x="0" y="0"/>
          <a:ext cx="12192001" cy="6961921"/>
        </p:xfrm>
        <a:graphic>
          <a:graphicData uri="http://schemas.openxmlformats.org/drawingml/2006/table">
            <a:tbl>
              <a:tblPr firstRow="1" firstCol="1" bandRow="1">
                <a:tableStyleId>{5C22544A-7EE6-4342-B048-85BDC9FD1C3A}</a:tableStyleId>
              </a:tblPr>
              <a:tblGrid>
                <a:gridCol w="6711887">
                  <a:extLst>
                    <a:ext uri="{9D8B030D-6E8A-4147-A177-3AD203B41FA5}">
                      <a16:colId xmlns:a16="http://schemas.microsoft.com/office/drawing/2014/main" val="3674823624"/>
                    </a:ext>
                  </a:extLst>
                </a:gridCol>
                <a:gridCol w="792100">
                  <a:extLst>
                    <a:ext uri="{9D8B030D-6E8A-4147-A177-3AD203B41FA5}">
                      <a16:colId xmlns:a16="http://schemas.microsoft.com/office/drawing/2014/main" val="2064746465"/>
                    </a:ext>
                  </a:extLst>
                </a:gridCol>
                <a:gridCol w="934882">
                  <a:extLst>
                    <a:ext uri="{9D8B030D-6E8A-4147-A177-3AD203B41FA5}">
                      <a16:colId xmlns:a16="http://schemas.microsoft.com/office/drawing/2014/main" val="2625989345"/>
                    </a:ext>
                  </a:extLst>
                </a:gridCol>
                <a:gridCol w="934882">
                  <a:extLst>
                    <a:ext uri="{9D8B030D-6E8A-4147-A177-3AD203B41FA5}">
                      <a16:colId xmlns:a16="http://schemas.microsoft.com/office/drawing/2014/main" val="2208173231"/>
                    </a:ext>
                  </a:extLst>
                </a:gridCol>
                <a:gridCol w="959814">
                  <a:extLst>
                    <a:ext uri="{9D8B030D-6E8A-4147-A177-3AD203B41FA5}">
                      <a16:colId xmlns:a16="http://schemas.microsoft.com/office/drawing/2014/main" val="220653532"/>
                    </a:ext>
                  </a:extLst>
                </a:gridCol>
                <a:gridCol w="959814">
                  <a:extLst>
                    <a:ext uri="{9D8B030D-6E8A-4147-A177-3AD203B41FA5}">
                      <a16:colId xmlns:a16="http://schemas.microsoft.com/office/drawing/2014/main" val="835050836"/>
                    </a:ext>
                  </a:extLst>
                </a:gridCol>
                <a:gridCol w="898622">
                  <a:extLst>
                    <a:ext uri="{9D8B030D-6E8A-4147-A177-3AD203B41FA5}">
                      <a16:colId xmlns:a16="http://schemas.microsoft.com/office/drawing/2014/main" val="3977316666"/>
                    </a:ext>
                  </a:extLst>
                </a:gridCol>
              </a:tblGrid>
              <a:tr h="191892">
                <a:tc gridSpan="7">
                  <a:txBody>
                    <a:bodyPr/>
                    <a:lstStyle/>
                    <a:p>
                      <a:pPr>
                        <a:lnSpc>
                          <a:spcPct val="107000"/>
                        </a:lnSpc>
                        <a:spcAft>
                          <a:spcPts val="0"/>
                        </a:spcAft>
                      </a:pPr>
                      <a:r>
                        <a:rPr lang="nl-NL" sz="1600" dirty="0" err="1">
                          <a:effectLst/>
                        </a:rPr>
                        <a:t>Motivation</a:t>
                      </a:r>
                      <a:r>
                        <a:rPr lang="nl-NL" sz="1600" dirty="0">
                          <a:effectLst/>
                        </a:rPr>
                        <a:t> </a:t>
                      </a:r>
                      <a:r>
                        <a:rPr lang="nl-NL" sz="1600" dirty="0" err="1">
                          <a:effectLst/>
                        </a:rPr>
                        <a:t>for</a:t>
                      </a:r>
                      <a:r>
                        <a:rPr lang="nl-NL" sz="1600" dirty="0">
                          <a:effectLst/>
                        </a:rPr>
                        <a:t> </a:t>
                      </a:r>
                      <a:r>
                        <a:rPr lang="nl-NL" sz="1600" dirty="0" err="1">
                          <a:effectLst/>
                        </a:rPr>
                        <a:t>participation</a:t>
                      </a:r>
                      <a:r>
                        <a:rPr lang="nl-NL" sz="1600" dirty="0">
                          <a:effectLst/>
                        </a:rPr>
                        <a:t> </a:t>
                      </a:r>
                      <a:r>
                        <a:rPr lang="nl-NL" sz="1600" dirty="0" err="1">
                          <a:effectLst/>
                        </a:rPr>
                        <a:t>broken</a:t>
                      </a:r>
                      <a:r>
                        <a:rPr lang="nl-NL" sz="1600" dirty="0">
                          <a:effectLst/>
                        </a:rPr>
                        <a:t> down </a:t>
                      </a:r>
                      <a:r>
                        <a:rPr lang="nl-NL" sz="1600" dirty="0" err="1">
                          <a:effectLst/>
                        </a:rPr>
                        <a:t>by</a:t>
                      </a:r>
                      <a:r>
                        <a:rPr lang="nl-NL" sz="1600" dirty="0">
                          <a:effectLst/>
                        </a:rPr>
                        <a:t> level of </a:t>
                      </a:r>
                      <a:r>
                        <a:rPr lang="nl-NL" sz="1600" dirty="0" err="1">
                          <a:effectLst/>
                        </a:rPr>
                        <a:t>education</a:t>
                      </a:r>
                      <a:r>
                        <a:rPr lang="nl-NL" sz="1600" dirty="0">
                          <a:effectLst/>
                        </a:rPr>
                        <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523105354"/>
                  </a:ext>
                </a:extLst>
              </a:tr>
              <a:tr h="393191">
                <a:tc rowSpan="2">
                  <a:txBody>
                    <a:bodyPr/>
                    <a:lstStyle/>
                    <a:p>
                      <a:pPr>
                        <a:lnSpc>
                          <a:spcPct val="107000"/>
                        </a:lnSpc>
                        <a:spcAft>
                          <a:spcPts val="0"/>
                        </a:spcAft>
                      </a:pPr>
                      <a:r>
                        <a:rPr lang="nl-NL" sz="1200" dirty="0">
                          <a:effectLst/>
                        </a:rPr>
                        <a:t>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gridSpan="2">
                  <a:txBody>
                    <a:bodyPr/>
                    <a:lstStyle/>
                    <a:p>
                      <a:pPr>
                        <a:lnSpc>
                          <a:spcPct val="107000"/>
                        </a:lnSpc>
                        <a:spcAft>
                          <a:spcPts val="0"/>
                        </a:spcAft>
                      </a:pPr>
                      <a:r>
                        <a:rPr lang="nl-NL" sz="1600" dirty="0">
                          <a:effectLst/>
                        </a:rPr>
                        <a:t>HBO-B (n=69)</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hMerge="1">
                  <a:txBody>
                    <a:bodyPr/>
                    <a:lstStyle/>
                    <a:p>
                      <a:endParaRPr lang="nl-NL"/>
                    </a:p>
                  </a:txBody>
                  <a:tcPr/>
                </a:tc>
                <a:tc gridSpan="2">
                  <a:txBody>
                    <a:bodyPr/>
                    <a:lstStyle/>
                    <a:p>
                      <a:pPr>
                        <a:lnSpc>
                          <a:spcPct val="107000"/>
                        </a:lnSpc>
                        <a:spcAft>
                          <a:spcPts val="0"/>
                        </a:spcAft>
                      </a:pPr>
                      <a:r>
                        <a:rPr lang="nl-NL" sz="1600" dirty="0">
                          <a:effectLst/>
                        </a:rPr>
                        <a:t>HBO-M (n=63)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hMerge="1">
                  <a:txBody>
                    <a:bodyPr/>
                    <a:lstStyle/>
                    <a:p>
                      <a:endParaRPr lang="nl-NL"/>
                    </a:p>
                  </a:txBody>
                  <a:tcPr/>
                </a:tc>
                <a:tc gridSpan="2">
                  <a:txBody>
                    <a:bodyPr/>
                    <a:lstStyle/>
                    <a:p>
                      <a:pPr>
                        <a:lnSpc>
                          <a:spcPct val="107000"/>
                        </a:lnSpc>
                        <a:spcAft>
                          <a:spcPts val="0"/>
                        </a:spcAft>
                      </a:pPr>
                      <a:r>
                        <a:rPr lang="nl-NL" sz="1600" dirty="0">
                          <a:solidFill>
                            <a:schemeClr val="bg1"/>
                          </a:solidFill>
                          <a:effectLst/>
                        </a:rPr>
                        <a:t>WO-M (n=63)</a:t>
                      </a:r>
                      <a:endParaRPr lang="nl-N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hMerge="1">
                  <a:txBody>
                    <a:bodyPr/>
                    <a:lstStyle/>
                    <a:p>
                      <a:endParaRPr lang="nl-NL"/>
                    </a:p>
                  </a:txBody>
                  <a:tcPr/>
                </a:tc>
                <a:extLst>
                  <a:ext uri="{0D108BD9-81ED-4DB2-BD59-A6C34878D82A}">
                    <a16:rowId xmlns:a16="http://schemas.microsoft.com/office/drawing/2014/main" val="3444484081"/>
                  </a:ext>
                </a:extLst>
              </a:tr>
              <a:tr h="191892">
                <a:tc vMerge="1">
                  <a:txBody>
                    <a:bodyPr/>
                    <a:lstStyle/>
                    <a:p>
                      <a:endParaRPr lang="nl-NL"/>
                    </a:p>
                  </a:txBody>
                  <a:tcPr/>
                </a:tc>
                <a:tc>
                  <a:txBody>
                    <a:bodyPr/>
                    <a:lstStyle/>
                    <a:p>
                      <a:pPr>
                        <a:lnSpc>
                          <a:spcPct val="107000"/>
                        </a:lnSpc>
                        <a:spcAft>
                          <a:spcPts val="0"/>
                        </a:spcAft>
                      </a:pPr>
                      <a:r>
                        <a:rPr lang="nl-NL" sz="1200" dirty="0">
                          <a:effectLst/>
                        </a:rPr>
                        <a:t>M</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SD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M</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SD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M</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nSpc>
                          <a:spcPct val="107000"/>
                        </a:lnSpc>
                        <a:spcAft>
                          <a:spcPts val="0"/>
                        </a:spcAft>
                      </a:pPr>
                      <a:r>
                        <a:rPr lang="nl-NL" sz="1200">
                          <a:effectLst/>
                        </a:rPr>
                        <a:t>SD</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822092779"/>
                  </a:ext>
                </a:extLst>
              </a:tr>
              <a:tr h="680524">
                <a:tc>
                  <a:txBody>
                    <a:bodyPr/>
                    <a:lstStyle/>
                    <a:p>
                      <a:pPr>
                        <a:lnSpc>
                          <a:spcPct val="107000"/>
                        </a:lnSpc>
                        <a:spcAft>
                          <a:spcPts val="0"/>
                        </a:spcAft>
                      </a:pPr>
                      <a:r>
                        <a:rPr lang="nl-NL" sz="1400" dirty="0">
                          <a:effectLst/>
                        </a:rPr>
                        <a:t>At school I </a:t>
                      </a:r>
                      <a:r>
                        <a:rPr lang="nl-NL" sz="1400" dirty="0" err="1">
                          <a:effectLst/>
                        </a:rPr>
                        <a:t>am</a:t>
                      </a:r>
                      <a:r>
                        <a:rPr lang="nl-NL" sz="1400" dirty="0">
                          <a:effectLst/>
                        </a:rPr>
                        <a:t> </a:t>
                      </a:r>
                      <a:r>
                        <a:rPr lang="nl-NL" sz="1400" dirty="0" err="1">
                          <a:effectLst/>
                        </a:rPr>
                        <a:t>given</a:t>
                      </a:r>
                      <a:r>
                        <a:rPr lang="nl-NL" sz="1400" dirty="0">
                          <a:effectLst/>
                        </a:rPr>
                        <a:t> </a:t>
                      </a:r>
                      <a:r>
                        <a:rPr lang="nl-NL" sz="1400" dirty="0" err="1">
                          <a:effectLst/>
                        </a:rPr>
                        <a:t>the</a:t>
                      </a:r>
                      <a:r>
                        <a:rPr lang="nl-NL" sz="1400" dirty="0">
                          <a:effectLst/>
                        </a:rPr>
                        <a:t> opportunity </a:t>
                      </a:r>
                      <a:r>
                        <a:rPr lang="nl-NL" sz="1400" dirty="0" err="1">
                          <a:effectLst/>
                        </a:rPr>
                        <a:t>to</a:t>
                      </a:r>
                      <a:r>
                        <a:rPr lang="nl-NL" sz="1400" dirty="0">
                          <a:effectLst/>
                        </a:rPr>
                        <a:t> share </a:t>
                      </a:r>
                      <a:r>
                        <a:rPr lang="nl-NL" sz="1400" dirty="0" err="1">
                          <a:effectLst/>
                        </a:rPr>
                        <a:t>my</a:t>
                      </a:r>
                      <a:r>
                        <a:rPr lang="nl-NL" sz="1400" dirty="0">
                          <a:effectLst/>
                        </a:rPr>
                        <a:t> </a:t>
                      </a:r>
                      <a:r>
                        <a:rPr lang="nl-NL" sz="1400" dirty="0" err="1">
                          <a:effectLst/>
                        </a:rPr>
                        <a:t>knowledge</a:t>
                      </a:r>
                      <a:r>
                        <a:rPr lang="nl-NL" sz="1400" dirty="0">
                          <a:effectLst/>
                        </a:rPr>
                        <a:t> </a:t>
                      </a:r>
                      <a:r>
                        <a:rPr lang="nl-NL" sz="1400" dirty="0" err="1">
                          <a:effectLst/>
                        </a:rPr>
                        <a:t>within</a:t>
                      </a:r>
                      <a:r>
                        <a:rPr lang="nl-NL" sz="1400" dirty="0">
                          <a:effectLst/>
                        </a:rPr>
                        <a:t> </a:t>
                      </a:r>
                      <a:r>
                        <a:rPr lang="nl-NL" sz="1400" dirty="0" err="1">
                          <a:effectLst/>
                        </a:rPr>
                        <a:t>the</a:t>
                      </a:r>
                      <a:r>
                        <a:rPr lang="nl-NL" sz="1400" dirty="0">
                          <a:effectLst/>
                        </a:rPr>
                        <a:t> school.</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4,47*</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0,88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4,05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3,95**</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1,04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3345857746"/>
                  </a:ext>
                </a:extLst>
              </a:tr>
              <a:tr h="680524">
                <a:tc>
                  <a:txBody>
                    <a:bodyPr/>
                    <a:lstStyle/>
                    <a:p>
                      <a:pPr>
                        <a:lnSpc>
                          <a:spcPct val="107000"/>
                        </a:lnSpc>
                        <a:spcAft>
                          <a:spcPts val="0"/>
                        </a:spcAft>
                      </a:pPr>
                      <a:r>
                        <a:rPr lang="nl-NL" sz="1400">
                          <a:effectLst/>
                        </a:rPr>
                        <a:t>At school I am given the opportunity to share my knowledge with people outside the school.</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4,38</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0,94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4,03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1,11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3,90*</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1,12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4018442786"/>
                  </a:ext>
                </a:extLst>
              </a:tr>
              <a:tr h="450072">
                <a:tc>
                  <a:txBody>
                    <a:bodyPr/>
                    <a:lstStyle/>
                    <a:p>
                      <a:pPr>
                        <a:lnSpc>
                          <a:spcPct val="107000"/>
                        </a:lnSpc>
                        <a:spcAft>
                          <a:spcPts val="0"/>
                        </a:spcAft>
                      </a:pPr>
                      <a:r>
                        <a:rPr lang="nl-NL" sz="1400">
                          <a:effectLst/>
                        </a:rPr>
                        <a:t>I am aware of the expertise of colleagues and know what knowledge I can get where.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4,31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0,74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4,21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0,77</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3,76**</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1,03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807672743"/>
                  </a:ext>
                </a:extLst>
              </a:tr>
              <a:tr h="594492">
                <a:tc>
                  <a:txBody>
                    <a:bodyPr/>
                    <a:lstStyle/>
                    <a:p>
                      <a:pPr>
                        <a:lnSpc>
                          <a:spcPct val="107000"/>
                        </a:lnSpc>
                        <a:spcAft>
                          <a:spcPts val="0"/>
                        </a:spcAft>
                      </a:pPr>
                      <a:r>
                        <a:rPr lang="nl-NL" sz="1400">
                          <a:effectLst/>
                        </a:rPr>
                        <a:t>My supervisor encourages knowledge sharing within the school.</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4,16</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1,19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4,08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3,62*</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1,21</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359740121"/>
                  </a:ext>
                </a:extLst>
              </a:tr>
              <a:tr h="680524">
                <a:tc>
                  <a:txBody>
                    <a:bodyPr/>
                    <a:lstStyle/>
                    <a:p>
                      <a:pPr>
                        <a:lnSpc>
                          <a:spcPct val="107000"/>
                        </a:lnSpc>
                        <a:spcAft>
                          <a:spcPts val="0"/>
                        </a:spcAft>
                      </a:pPr>
                      <a:r>
                        <a:rPr lang="nl-NL" sz="1400">
                          <a:effectLst/>
                        </a:rPr>
                        <a:t>My supervisor is able to put me in contact with people who have the right knowledge to help me further.</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3,50</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1,22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3,44</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1,48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2,95*</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1,29</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726975331"/>
                  </a:ext>
                </a:extLst>
              </a:tr>
              <a:tr h="795791">
                <a:tc>
                  <a:txBody>
                    <a:bodyPr/>
                    <a:lstStyle/>
                    <a:p>
                      <a:pPr>
                        <a:lnSpc>
                          <a:spcPct val="107000"/>
                        </a:lnSpc>
                        <a:spcAft>
                          <a:spcPts val="0"/>
                        </a:spcAft>
                      </a:pPr>
                      <a:r>
                        <a:rPr lang="nl-NL" sz="1400" dirty="0" err="1">
                          <a:effectLst/>
                        </a:rPr>
                        <a:t>Colleagues</a:t>
                      </a:r>
                      <a:r>
                        <a:rPr lang="nl-NL" sz="1400" dirty="0">
                          <a:effectLst/>
                        </a:rPr>
                        <a:t> </a:t>
                      </a:r>
                      <a:r>
                        <a:rPr lang="nl-NL" sz="1400" dirty="0" err="1">
                          <a:effectLst/>
                        </a:rPr>
                        <a:t>within</a:t>
                      </a:r>
                      <a:r>
                        <a:rPr lang="nl-NL" sz="1400" dirty="0">
                          <a:effectLst/>
                        </a:rPr>
                        <a:t> </a:t>
                      </a:r>
                      <a:r>
                        <a:rPr lang="nl-NL" sz="1400" dirty="0" err="1">
                          <a:effectLst/>
                        </a:rPr>
                        <a:t>the</a:t>
                      </a:r>
                      <a:r>
                        <a:rPr lang="nl-NL" sz="1400" dirty="0">
                          <a:effectLst/>
                        </a:rPr>
                        <a:t> school make </a:t>
                      </a:r>
                      <a:r>
                        <a:rPr lang="nl-NL" sz="1400" dirty="0" err="1">
                          <a:effectLst/>
                        </a:rPr>
                        <a:t>use</a:t>
                      </a:r>
                      <a:r>
                        <a:rPr lang="nl-NL" sz="1400" dirty="0">
                          <a:effectLst/>
                        </a:rPr>
                        <a:t> of </a:t>
                      </a:r>
                      <a:r>
                        <a:rPr lang="nl-NL" sz="1400" dirty="0" err="1">
                          <a:effectLst/>
                        </a:rPr>
                        <a:t>the</a:t>
                      </a:r>
                      <a:r>
                        <a:rPr lang="nl-NL" sz="1400" dirty="0">
                          <a:effectLst/>
                        </a:rPr>
                        <a:t> </a:t>
                      </a:r>
                      <a:r>
                        <a:rPr lang="nl-NL" sz="1400" dirty="0" err="1">
                          <a:effectLst/>
                        </a:rPr>
                        <a:t>knowledge</a:t>
                      </a:r>
                      <a:r>
                        <a:rPr lang="nl-NL" sz="1400" dirty="0">
                          <a:effectLst/>
                        </a:rPr>
                        <a:t> </a:t>
                      </a:r>
                      <a:r>
                        <a:rPr lang="nl-NL" sz="1400" dirty="0" err="1">
                          <a:effectLst/>
                        </a:rPr>
                        <a:t>and</a:t>
                      </a:r>
                      <a:r>
                        <a:rPr lang="nl-NL" sz="1400" dirty="0">
                          <a:effectLst/>
                        </a:rPr>
                        <a:t> skills </a:t>
                      </a:r>
                      <a:r>
                        <a:rPr lang="nl-NL" sz="1400" dirty="0" err="1">
                          <a:effectLst/>
                        </a:rPr>
                        <a:t>that</a:t>
                      </a:r>
                      <a:r>
                        <a:rPr lang="nl-NL" sz="1400" dirty="0">
                          <a:effectLst/>
                        </a:rPr>
                        <a:t> I have </a:t>
                      </a:r>
                      <a:r>
                        <a:rPr lang="nl-NL" sz="1400" dirty="0" err="1">
                          <a:effectLst/>
                        </a:rPr>
                        <a:t>developed</a:t>
                      </a:r>
                      <a:r>
                        <a:rPr lang="nl-NL" sz="1400" dirty="0">
                          <a:effectLst/>
                        </a:rPr>
                        <a:t> </a:t>
                      </a:r>
                      <a:r>
                        <a:rPr lang="nl-NL" sz="1400" dirty="0" err="1">
                          <a:effectLst/>
                        </a:rPr>
                        <a:t>during</a:t>
                      </a:r>
                      <a:r>
                        <a:rPr lang="nl-NL" sz="1400" dirty="0">
                          <a:effectLst/>
                        </a:rPr>
                        <a:t> </a:t>
                      </a:r>
                      <a:r>
                        <a:rPr lang="nl-NL" sz="1400" dirty="0" err="1">
                          <a:effectLst/>
                        </a:rPr>
                        <a:t>my</a:t>
                      </a:r>
                      <a:r>
                        <a:rPr lang="nl-NL" sz="1400" dirty="0">
                          <a:effectLst/>
                        </a:rPr>
                        <a:t> LOF traject.</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3,84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0,95</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3,74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1,07</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3,52</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1,25</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1911814316"/>
                  </a:ext>
                </a:extLst>
              </a:tr>
              <a:tr h="680524">
                <a:tc>
                  <a:txBody>
                    <a:bodyPr/>
                    <a:lstStyle/>
                    <a:p>
                      <a:pPr>
                        <a:lnSpc>
                          <a:spcPct val="107000"/>
                        </a:lnSpc>
                        <a:spcAft>
                          <a:spcPts val="0"/>
                        </a:spcAft>
                      </a:pPr>
                      <a:r>
                        <a:rPr lang="nl-NL" sz="1400">
                          <a:effectLst/>
                        </a:rPr>
                        <a:t>Colleagues within the school are curious and show an interest in my LOF initiative.</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3,78</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0,94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3,77</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1,09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3,48</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1,09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1587741806"/>
                  </a:ext>
                </a:extLst>
              </a:tr>
              <a:tr h="511503">
                <a:tc>
                  <a:txBody>
                    <a:bodyPr/>
                    <a:lstStyle/>
                    <a:p>
                      <a:pPr>
                        <a:lnSpc>
                          <a:spcPct val="107000"/>
                        </a:lnSpc>
                        <a:spcAft>
                          <a:spcPts val="0"/>
                        </a:spcAft>
                      </a:pPr>
                      <a:r>
                        <a:rPr lang="nl-NL" sz="1400" dirty="0" err="1">
                          <a:effectLst/>
                        </a:rPr>
                        <a:t>Colleagues</a:t>
                      </a:r>
                      <a:r>
                        <a:rPr lang="nl-NL" sz="1400" dirty="0">
                          <a:effectLst/>
                        </a:rPr>
                        <a:t> </a:t>
                      </a:r>
                      <a:r>
                        <a:rPr lang="nl-NL" sz="1400" dirty="0" err="1">
                          <a:effectLst/>
                        </a:rPr>
                        <a:t>within</a:t>
                      </a:r>
                      <a:r>
                        <a:rPr lang="nl-NL" sz="1400" dirty="0">
                          <a:effectLst/>
                        </a:rPr>
                        <a:t> </a:t>
                      </a:r>
                      <a:r>
                        <a:rPr lang="nl-NL" sz="1400" dirty="0" err="1">
                          <a:effectLst/>
                        </a:rPr>
                        <a:t>the</a:t>
                      </a:r>
                      <a:r>
                        <a:rPr lang="nl-NL" sz="1400" dirty="0">
                          <a:effectLst/>
                        </a:rPr>
                        <a:t> school have </a:t>
                      </a:r>
                      <a:r>
                        <a:rPr lang="nl-NL" sz="1400" dirty="0" err="1">
                          <a:effectLst/>
                        </a:rPr>
                        <a:t>knowledge</a:t>
                      </a:r>
                      <a:r>
                        <a:rPr lang="nl-NL" sz="1400" dirty="0">
                          <a:effectLst/>
                        </a:rPr>
                        <a:t> </a:t>
                      </a:r>
                      <a:r>
                        <a:rPr lang="nl-NL" sz="1400" dirty="0" err="1">
                          <a:effectLst/>
                        </a:rPr>
                        <a:t>and</a:t>
                      </a:r>
                      <a:r>
                        <a:rPr lang="nl-NL" sz="1400" dirty="0">
                          <a:effectLst/>
                        </a:rPr>
                        <a:t> skills </a:t>
                      </a:r>
                      <a:r>
                        <a:rPr lang="nl-NL" sz="1400" dirty="0" err="1">
                          <a:effectLst/>
                        </a:rPr>
                        <a:t>to</a:t>
                      </a:r>
                      <a:r>
                        <a:rPr lang="nl-NL" sz="1400" dirty="0">
                          <a:effectLst/>
                        </a:rPr>
                        <a:t> </a:t>
                      </a:r>
                      <a:r>
                        <a:rPr lang="nl-NL" sz="1400" dirty="0" err="1">
                          <a:effectLst/>
                        </a:rPr>
                        <a:t>realize</a:t>
                      </a:r>
                      <a:r>
                        <a:rPr lang="nl-NL" sz="1400" dirty="0">
                          <a:effectLst/>
                        </a:rPr>
                        <a:t> </a:t>
                      </a:r>
                      <a:r>
                        <a:rPr lang="nl-NL" sz="1400" dirty="0" err="1">
                          <a:effectLst/>
                        </a:rPr>
                        <a:t>my</a:t>
                      </a:r>
                      <a:r>
                        <a:rPr lang="nl-NL" sz="1400" dirty="0">
                          <a:effectLst/>
                        </a:rPr>
                        <a:t> LOF </a:t>
                      </a:r>
                      <a:r>
                        <a:rPr lang="nl-NL" sz="1400" dirty="0" err="1">
                          <a:effectLst/>
                        </a:rPr>
                        <a:t>initiative</a:t>
                      </a:r>
                      <a:r>
                        <a:rPr lang="nl-NL" sz="1400" dirty="0">
                          <a:effectLst/>
                        </a:rPr>
                        <a:t>.</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3,63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1,13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3,54</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3,24</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1,23</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244120798"/>
                  </a:ext>
                </a:extLst>
              </a:tr>
              <a:tr h="0">
                <a:tc>
                  <a:txBody>
                    <a:bodyPr/>
                    <a:lstStyle/>
                    <a:p>
                      <a:pPr>
                        <a:lnSpc>
                          <a:spcPct val="107000"/>
                        </a:lnSpc>
                        <a:spcAft>
                          <a:spcPts val="0"/>
                        </a:spcAft>
                      </a:pPr>
                      <a:r>
                        <a:rPr lang="nl-NL" sz="1400">
                          <a:effectLst/>
                        </a:rPr>
                        <a:t>I have faith in the knowledge that is shared in the school.</a:t>
                      </a:r>
                    </a:p>
                    <a:p>
                      <a:pP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a:effectLst/>
                        </a:rPr>
                        <a:t>4,13**</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0,91</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3,59</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1,02</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3,48***</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1,09</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670794435"/>
                  </a:ext>
                </a:extLst>
              </a:tr>
              <a:tr h="410709">
                <a:tc>
                  <a:txBody>
                    <a:bodyPr/>
                    <a:lstStyle/>
                    <a:p>
                      <a:pPr>
                        <a:lnSpc>
                          <a:spcPct val="107000"/>
                        </a:lnSpc>
                        <a:spcAft>
                          <a:spcPts val="0"/>
                        </a:spcAft>
                      </a:pPr>
                      <a:r>
                        <a:rPr lang="nl-NL" sz="1400" dirty="0">
                          <a:effectLst/>
                        </a:rPr>
                        <a:t>The </a:t>
                      </a:r>
                      <a:r>
                        <a:rPr lang="nl-NL" sz="1400" dirty="0" err="1">
                          <a:effectLst/>
                        </a:rPr>
                        <a:t>knowledge</a:t>
                      </a:r>
                      <a:r>
                        <a:rPr lang="nl-NL" sz="1400" dirty="0">
                          <a:effectLst/>
                        </a:rPr>
                        <a:t> </a:t>
                      </a:r>
                      <a:r>
                        <a:rPr lang="nl-NL" sz="1400" dirty="0" err="1">
                          <a:effectLst/>
                        </a:rPr>
                        <a:t>that</a:t>
                      </a:r>
                      <a:r>
                        <a:rPr lang="nl-NL" sz="1400" dirty="0">
                          <a:effectLst/>
                        </a:rPr>
                        <a:t> is present at school is </a:t>
                      </a:r>
                      <a:r>
                        <a:rPr lang="nl-NL" sz="1400" dirty="0" err="1">
                          <a:effectLst/>
                        </a:rPr>
                        <a:t>accessible</a:t>
                      </a:r>
                      <a:r>
                        <a:rPr lang="nl-NL" sz="1400" dirty="0">
                          <a:effectLst/>
                        </a:rPr>
                        <a:t> </a:t>
                      </a:r>
                      <a:r>
                        <a:rPr lang="nl-NL" sz="1400" dirty="0" err="1">
                          <a:effectLst/>
                        </a:rPr>
                        <a:t>to</a:t>
                      </a:r>
                      <a:r>
                        <a:rPr lang="nl-NL" sz="1400" dirty="0">
                          <a:effectLst/>
                        </a:rPr>
                        <a:t> me.</a:t>
                      </a:r>
                    </a:p>
                    <a:p>
                      <a:pP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4,25</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effectLst/>
                        </a:rPr>
                        <a:t>0,88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4,21</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a:effectLst/>
                        </a:rPr>
                        <a:t>0,80</a:t>
                      </a:r>
                      <a:endParaRPr lang="nl-NL" sz="190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tc>
                  <a:txBody>
                    <a:bodyPr/>
                    <a:lstStyle/>
                    <a:p>
                      <a:pPr algn="ctr">
                        <a:lnSpc>
                          <a:spcPct val="107000"/>
                        </a:lnSpc>
                        <a:spcAft>
                          <a:spcPts val="0"/>
                        </a:spcAft>
                      </a:pPr>
                      <a:r>
                        <a:rPr lang="nl-NL" sz="1900" dirty="0">
                          <a:solidFill>
                            <a:schemeClr val="bg1"/>
                          </a:solidFill>
                          <a:effectLst/>
                        </a:rPr>
                        <a:t>3,62***</a:t>
                      </a:r>
                      <a:endParaRPr lang="nl-NL"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tx2"/>
                    </a:solidFill>
                  </a:tcPr>
                </a:tc>
                <a:tc>
                  <a:txBody>
                    <a:bodyPr/>
                    <a:lstStyle/>
                    <a:p>
                      <a:pPr algn="ctr">
                        <a:lnSpc>
                          <a:spcPct val="107000"/>
                        </a:lnSpc>
                        <a:spcAft>
                          <a:spcPts val="0"/>
                        </a:spcAft>
                      </a:pPr>
                      <a:r>
                        <a:rPr lang="nl-NL" sz="1900" dirty="0">
                          <a:effectLst/>
                        </a:rPr>
                        <a:t>1,08</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7212" marR="47212" marT="0" marB="0">
                    <a:solidFill>
                      <a:schemeClr val="bg1"/>
                    </a:solidFill>
                  </a:tcPr>
                </a:tc>
                <a:extLst>
                  <a:ext uri="{0D108BD9-81ED-4DB2-BD59-A6C34878D82A}">
                    <a16:rowId xmlns:a16="http://schemas.microsoft.com/office/drawing/2014/main" val="810003247"/>
                  </a:ext>
                </a:extLst>
              </a:tr>
            </a:tbl>
          </a:graphicData>
        </a:graphic>
      </p:graphicFrame>
    </p:spTree>
    <p:extLst>
      <p:ext uri="{BB962C8B-B14F-4D97-AF65-F5344CB8AC3E}">
        <p14:creationId xmlns:p14="http://schemas.microsoft.com/office/powerpoint/2010/main" val="199893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3CE60-5B1F-4C8E-843D-E197939D1BC6}"/>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8E3AF74D-B92F-4700-B9AA-CBF064A81027}"/>
              </a:ext>
            </a:extLst>
          </p:cNvPr>
          <p:cNvGraphicFramePr>
            <a:graphicFrameLocks noGrp="1"/>
          </p:cNvGraphicFramePr>
          <p:nvPr>
            <p:ph idx="1"/>
            <p:extLst>
              <p:ext uri="{D42A27DB-BD31-4B8C-83A1-F6EECF244321}">
                <p14:modId xmlns:p14="http://schemas.microsoft.com/office/powerpoint/2010/main" val="1024672695"/>
              </p:ext>
            </p:extLst>
          </p:nvPr>
        </p:nvGraphicFramePr>
        <p:xfrm>
          <a:off x="0" y="0"/>
          <a:ext cx="12344399" cy="5380288"/>
        </p:xfrm>
        <a:graphic>
          <a:graphicData uri="http://schemas.openxmlformats.org/drawingml/2006/table">
            <a:tbl>
              <a:tblPr firstRow="1" firstCol="1" bandRow="1">
                <a:tableStyleId>{5C22544A-7EE6-4342-B048-85BDC9FD1C3A}</a:tableStyleId>
              </a:tblPr>
              <a:tblGrid>
                <a:gridCol w="6051479">
                  <a:extLst>
                    <a:ext uri="{9D8B030D-6E8A-4147-A177-3AD203B41FA5}">
                      <a16:colId xmlns:a16="http://schemas.microsoft.com/office/drawing/2014/main" val="831380887"/>
                    </a:ext>
                  </a:extLst>
                </a:gridCol>
                <a:gridCol w="1294543">
                  <a:extLst>
                    <a:ext uri="{9D8B030D-6E8A-4147-A177-3AD203B41FA5}">
                      <a16:colId xmlns:a16="http://schemas.microsoft.com/office/drawing/2014/main" val="1559208336"/>
                    </a:ext>
                  </a:extLst>
                </a:gridCol>
                <a:gridCol w="1027416">
                  <a:extLst>
                    <a:ext uri="{9D8B030D-6E8A-4147-A177-3AD203B41FA5}">
                      <a16:colId xmlns:a16="http://schemas.microsoft.com/office/drawing/2014/main" val="3825309194"/>
                    </a:ext>
                  </a:extLst>
                </a:gridCol>
                <a:gridCol w="1117488">
                  <a:extLst>
                    <a:ext uri="{9D8B030D-6E8A-4147-A177-3AD203B41FA5}">
                      <a16:colId xmlns:a16="http://schemas.microsoft.com/office/drawing/2014/main" val="1363600611"/>
                    </a:ext>
                  </a:extLst>
                </a:gridCol>
                <a:gridCol w="971810">
                  <a:extLst>
                    <a:ext uri="{9D8B030D-6E8A-4147-A177-3AD203B41FA5}">
                      <a16:colId xmlns:a16="http://schemas.microsoft.com/office/drawing/2014/main" val="2062775011"/>
                    </a:ext>
                  </a:extLst>
                </a:gridCol>
                <a:gridCol w="971810">
                  <a:extLst>
                    <a:ext uri="{9D8B030D-6E8A-4147-A177-3AD203B41FA5}">
                      <a16:colId xmlns:a16="http://schemas.microsoft.com/office/drawing/2014/main" val="2293880945"/>
                    </a:ext>
                  </a:extLst>
                </a:gridCol>
                <a:gridCol w="909853">
                  <a:extLst>
                    <a:ext uri="{9D8B030D-6E8A-4147-A177-3AD203B41FA5}">
                      <a16:colId xmlns:a16="http://schemas.microsoft.com/office/drawing/2014/main" val="182544538"/>
                    </a:ext>
                  </a:extLst>
                </a:gridCol>
              </a:tblGrid>
              <a:tr h="1966201">
                <a:tc gridSpan="7">
                  <a:txBody>
                    <a:bodyPr/>
                    <a:lstStyle/>
                    <a:p>
                      <a:pPr>
                        <a:lnSpc>
                          <a:spcPct val="107000"/>
                        </a:lnSpc>
                        <a:spcAft>
                          <a:spcPts val="0"/>
                        </a:spcAft>
                      </a:pPr>
                      <a:r>
                        <a:rPr lang="nl-NL" sz="2400" dirty="0" err="1">
                          <a:effectLst/>
                        </a:rPr>
                        <a:t>Conditions</a:t>
                      </a:r>
                      <a:r>
                        <a:rPr lang="nl-NL" sz="2400" dirty="0">
                          <a:effectLst/>
                        </a:rPr>
                        <a:t> </a:t>
                      </a:r>
                      <a:r>
                        <a:rPr lang="nl-NL" sz="2400" dirty="0" err="1">
                          <a:effectLst/>
                        </a:rPr>
                        <a:t>with</a:t>
                      </a:r>
                      <a:r>
                        <a:rPr lang="nl-NL" sz="2400" dirty="0">
                          <a:effectLst/>
                        </a:rPr>
                        <a:t> </a:t>
                      </a:r>
                      <a:r>
                        <a:rPr lang="nl-NL" sz="2400" dirty="0" err="1">
                          <a:effectLst/>
                        </a:rPr>
                        <a:t>regard</a:t>
                      </a:r>
                      <a:r>
                        <a:rPr lang="nl-NL" sz="2400" dirty="0">
                          <a:effectLst/>
                        </a:rPr>
                        <a:t> </a:t>
                      </a:r>
                      <a:r>
                        <a:rPr lang="nl-NL" sz="2400" dirty="0" err="1">
                          <a:effectLst/>
                        </a:rPr>
                        <a:t>to</a:t>
                      </a:r>
                      <a:r>
                        <a:rPr lang="nl-NL" sz="2400" dirty="0">
                          <a:effectLst/>
                        </a:rPr>
                        <a:t> </a:t>
                      </a:r>
                      <a:r>
                        <a:rPr lang="nl-NL" sz="2400" dirty="0" err="1">
                          <a:effectLst/>
                        </a:rPr>
                        <a:t>networks</a:t>
                      </a:r>
                      <a:r>
                        <a:rPr lang="nl-NL" sz="2400" dirty="0">
                          <a:effectLst/>
                        </a:rPr>
                        <a:t> </a:t>
                      </a:r>
                      <a:r>
                        <a:rPr lang="nl-NL" sz="2400" dirty="0" err="1">
                          <a:effectLst/>
                        </a:rPr>
                        <a:t>other</a:t>
                      </a:r>
                      <a:r>
                        <a:rPr lang="nl-NL" sz="2400" dirty="0">
                          <a:effectLst/>
                        </a:rPr>
                        <a:t> than </a:t>
                      </a:r>
                      <a:r>
                        <a:rPr lang="nl-NL" sz="2400" dirty="0" err="1">
                          <a:effectLst/>
                        </a:rPr>
                        <a:t>the</a:t>
                      </a:r>
                      <a:r>
                        <a:rPr lang="nl-NL" sz="2400" dirty="0">
                          <a:effectLst/>
                        </a:rPr>
                        <a:t> LOF </a:t>
                      </a:r>
                      <a:r>
                        <a:rPr lang="nl-NL" sz="2400" dirty="0" err="1">
                          <a:effectLst/>
                        </a:rPr>
                        <a:t>network</a:t>
                      </a:r>
                      <a:r>
                        <a:rPr lang="nl-NL" sz="2400" dirty="0">
                          <a:effectLst/>
                        </a:rPr>
                        <a:t> </a:t>
                      </a:r>
                      <a:r>
                        <a:rPr lang="nl-NL" sz="2400" dirty="0" err="1">
                          <a:effectLst/>
                        </a:rPr>
                        <a:t>and</a:t>
                      </a:r>
                      <a:r>
                        <a:rPr lang="nl-NL" sz="2400" dirty="0">
                          <a:effectLst/>
                        </a:rPr>
                        <a:t> </a:t>
                      </a:r>
                      <a:r>
                        <a:rPr lang="nl-NL" sz="2400" dirty="0" err="1">
                          <a:effectLst/>
                        </a:rPr>
                        <a:t>other</a:t>
                      </a:r>
                      <a:r>
                        <a:rPr lang="nl-NL" sz="2400" dirty="0">
                          <a:effectLst/>
                        </a:rPr>
                        <a:t> school-</a:t>
                      </a:r>
                      <a:r>
                        <a:rPr lang="nl-NL" sz="2400" dirty="0" err="1">
                          <a:effectLst/>
                        </a:rPr>
                        <a:t>related</a:t>
                      </a:r>
                      <a:r>
                        <a:rPr lang="nl-NL" sz="2400" dirty="0">
                          <a:effectLst/>
                        </a:rPr>
                        <a:t> </a:t>
                      </a:r>
                      <a:r>
                        <a:rPr lang="nl-NL" sz="2400" dirty="0" err="1">
                          <a:effectLst/>
                        </a:rPr>
                        <a:t>networks</a:t>
                      </a:r>
                      <a:r>
                        <a:rPr lang="nl-NL" sz="2400" dirty="0">
                          <a:effectLst/>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88892458"/>
                  </a:ext>
                </a:extLst>
              </a:tr>
              <a:tr h="1074950">
                <a:tc rowSpan="2">
                  <a:txBody>
                    <a:bodyPr/>
                    <a:lstStyle/>
                    <a:p>
                      <a:pPr>
                        <a:lnSpc>
                          <a:spcPct val="107000"/>
                        </a:lnSpc>
                        <a:spcAft>
                          <a:spcPts val="0"/>
                        </a:spcAft>
                      </a:pPr>
                      <a:r>
                        <a:rPr lang="nl-NL" sz="2400">
                          <a:effectLst/>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gridSpan="2">
                  <a:txBody>
                    <a:bodyPr/>
                    <a:lstStyle/>
                    <a:p>
                      <a:pPr>
                        <a:lnSpc>
                          <a:spcPct val="107000"/>
                        </a:lnSpc>
                        <a:spcAft>
                          <a:spcPts val="0"/>
                        </a:spcAft>
                      </a:pPr>
                      <a:r>
                        <a:rPr lang="nl-NL" sz="2400" dirty="0">
                          <a:effectLst/>
                        </a:rPr>
                        <a:t>HBO-B (n=32)</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dirty="0">
                          <a:effectLst/>
                        </a:rPr>
                        <a:t>HBO-M (n=39)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400" dirty="0">
                          <a:effectLst/>
                        </a:rPr>
                        <a:t>WO-M </a:t>
                      </a:r>
                      <a:br>
                        <a:rPr lang="nl-NL" sz="2400" dirty="0">
                          <a:effectLst/>
                        </a:rPr>
                      </a:br>
                      <a:r>
                        <a:rPr lang="nl-NL" sz="2400" dirty="0">
                          <a:effectLst/>
                        </a:rPr>
                        <a:t>(n=42)</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endParaRPr lang="nl-NL"/>
                    </a:p>
                  </a:txBody>
                  <a:tcPr/>
                </a:tc>
                <a:extLst>
                  <a:ext uri="{0D108BD9-81ED-4DB2-BD59-A6C34878D82A}">
                    <a16:rowId xmlns:a16="http://schemas.microsoft.com/office/drawing/2014/main" val="772692822"/>
                  </a:ext>
                </a:extLst>
              </a:tr>
              <a:tr h="0">
                <a:tc vMerge="1">
                  <a:txBody>
                    <a:bodyPr/>
                    <a:lstStyle/>
                    <a:p>
                      <a:endParaRPr lang="nl-NL"/>
                    </a:p>
                  </a:txBody>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SD</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a:effectLst/>
                        </a:rPr>
                        <a:t>M</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nl-NL" sz="2400" dirty="0">
                          <a:effectLst/>
                        </a:rPr>
                        <a:t>SD</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0823712"/>
                  </a:ext>
                </a:extLst>
              </a:tr>
              <a:tr h="1966201">
                <a:tc>
                  <a:txBody>
                    <a:bodyPr/>
                    <a:lstStyle/>
                    <a:p>
                      <a:pPr>
                        <a:lnSpc>
                          <a:spcPct val="107000"/>
                        </a:lnSpc>
                        <a:spcAft>
                          <a:spcPts val="0"/>
                        </a:spcAft>
                      </a:pPr>
                      <a:r>
                        <a:rPr lang="nl-NL" sz="2400" dirty="0">
                          <a:effectLst/>
                        </a:rPr>
                        <a:t>I share </a:t>
                      </a:r>
                      <a:r>
                        <a:rPr lang="nl-NL" sz="2400" dirty="0" err="1">
                          <a:effectLst/>
                        </a:rPr>
                        <a:t>my</a:t>
                      </a:r>
                      <a:r>
                        <a:rPr lang="nl-NL" sz="2400" dirty="0">
                          <a:effectLst/>
                        </a:rPr>
                        <a:t> LOF-</a:t>
                      </a:r>
                      <a:r>
                        <a:rPr lang="nl-NL" sz="2400" dirty="0" err="1">
                          <a:effectLst/>
                        </a:rPr>
                        <a:t>related</a:t>
                      </a:r>
                      <a:r>
                        <a:rPr lang="nl-NL" sz="2400" dirty="0">
                          <a:effectLst/>
                        </a:rPr>
                        <a:t> </a:t>
                      </a:r>
                      <a:r>
                        <a:rPr lang="nl-NL" sz="2400" dirty="0" err="1">
                          <a:effectLst/>
                        </a:rPr>
                        <a:t>knowledge</a:t>
                      </a:r>
                      <a:r>
                        <a:rPr lang="nl-NL" sz="2400" dirty="0">
                          <a:effectLst/>
                        </a:rPr>
                        <a:t> </a:t>
                      </a:r>
                      <a:r>
                        <a:rPr lang="nl-NL" sz="2400" dirty="0" err="1">
                          <a:effectLst/>
                        </a:rPr>
                        <a:t>with</a:t>
                      </a:r>
                      <a:r>
                        <a:rPr lang="nl-NL" sz="2400" dirty="0">
                          <a:effectLst/>
                        </a:rPr>
                        <a:t> </a:t>
                      </a:r>
                      <a:r>
                        <a:rPr lang="nl-NL" sz="2400" dirty="0" err="1">
                          <a:effectLst/>
                        </a:rPr>
                        <a:t>people</a:t>
                      </a:r>
                      <a:r>
                        <a:rPr lang="nl-NL" sz="2400" dirty="0">
                          <a:effectLst/>
                        </a:rPr>
                        <a:t> </a:t>
                      </a:r>
                      <a:r>
                        <a:rPr lang="nl-NL" sz="2400" dirty="0" err="1">
                          <a:effectLst/>
                        </a:rPr>
                        <a:t>outside</a:t>
                      </a:r>
                      <a:r>
                        <a:rPr lang="nl-NL" sz="2400" dirty="0">
                          <a:effectLst/>
                        </a:rPr>
                        <a:t> </a:t>
                      </a:r>
                      <a:r>
                        <a:rPr lang="nl-NL" sz="2400" dirty="0" err="1">
                          <a:effectLst/>
                        </a:rPr>
                        <a:t>my</a:t>
                      </a:r>
                      <a:r>
                        <a:rPr lang="nl-NL" sz="2400" dirty="0">
                          <a:effectLst/>
                        </a:rPr>
                        <a:t> school </a:t>
                      </a:r>
                      <a:r>
                        <a:rPr lang="nl-NL" sz="2400" dirty="0" err="1">
                          <a:effectLst/>
                        </a:rPr>
                        <a:t>and</a:t>
                      </a:r>
                      <a:r>
                        <a:rPr lang="nl-NL" sz="2400" dirty="0">
                          <a:effectLst/>
                        </a:rPr>
                        <a:t> </a:t>
                      </a:r>
                      <a:r>
                        <a:rPr lang="nl-NL" sz="2400" dirty="0" err="1">
                          <a:effectLst/>
                        </a:rPr>
                        <a:t>my</a:t>
                      </a:r>
                      <a:r>
                        <a:rPr lang="nl-NL" sz="2400" dirty="0">
                          <a:effectLst/>
                        </a:rPr>
                        <a:t> coaching </a:t>
                      </a:r>
                      <a:r>
                        <a:rPr lang="nl-NL" sz="2400" dirty="0" err="1">
                          <a:effectLst/>
                        </a:rPr>
                        <a:t>group</a:t>
                      </a:r>
                      <a:r>
                        <a:rPr lang="nl-NL" sz="2400" dirty="0">
                          <a:effectLst/>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gn="l">
                        <a:lnSpc>
                          <a:spcPct val="107000"/>
                        </a:lnSpc>
                        <a:spcAft>
                          <a:spcPts val="0"/>
                        </a:spcAft>
                      </a:pPr>
                      <a:r>
                        <a:rPr lang="nl-NL" sz="2400" dirty="0">
                          <a:effectLst/>
                        </a:rPr>
                        <a:t>3.88</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nl-NL" sz="2400" dirty="0">
                          <a:effectLst/>
                        </a:rPr>
                        <a:t>0.91</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nl-NL" sz="2400" dirty="0">
                          <a:effectLst/>
                        </a:rPr>
                        <a:t>4.31**</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nl-NL" sz="2400" dirty="0">
                          <a:effectLst/>
                        </a:rPr>
                        <a:t>0.86</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nl-NL" sz="2400" dirty="0">
                          <a:effectLst/>
                        </a:rPr>
                        <a:t>3.95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l">
                        <a:lnSpc>
                          <a:spcPct val="107000"/>
                        </a:lnSpc>
                        <a:spcAft>
                          <a:spcPts val="0"/>
                        </a:spcAft>
                      </a:pPr>
                      <a:r>
                        <a:rPr lang="nl-NL" sz="2400" dirty="0">
                          <a:effectLst/>
                        </a:rPr>
                        <a:t>1.13</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689229124"/>
                  </a:ext>
                </a:extLst>
              </a:tr>
            </a:tbl>
          </a:graphicData>
        </a:graphic>
      </p:graphicFrame>
    </p:spTree>
    <p:extLst>
      <p:ext uri="{BB962C8B-B14F-4D97-AF65-F5344CB8AC3E}">
        <p14:creationId xmlns:p14="http://schemas.microsoft.com/office/powerpoint/2010/main" val="371043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04EBF-D9DF-4169-9E63-EA147DFF44A6}"/>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8BC14B75-9714-4A27-8A41-E2024E95C74E}"/>
              </a:ext>
            </a:extLst>
          </p:cNvPr>
          <p:cNvGraphicFramePr>
            <a:graphicFrameLocks noGrp="1"/>
          </p:cNvGraphicFramePr>
          <p:nvPr>
            <p:ph idx="1"/>
            <p:extLst>
              <p:ext uri="{D42A27DB-BD31-4B8C-83A1-F6EECF244321}">
                <p14:modId xmlns:p14="http://schemas.microsoft.com/office/powerpoint/2010/main" val="2223616269"/>
              </p:ext>
            </p:extLst>
          </p:nvPr>
        </p:nvGraphicFramePr>
        <p:xfrm>
          <a:off x="1" y="0"/>
          <a:ext cx="12192001" cy="6831104"/>
        </p:xfrm>
        <a:graphic>
          <a:graphicData uri="http://schemas.openxmlformats.org/drawingml/2006/table">
            <a:tbl>
              <a:tblPr firstRow="1" firstCol="1" bandRow="1">
                <a:tableStyleId>{5C22544A-7EE6-4342-B048-85BDC9FD1C3A}</a:tableStyleId>
              </a:tblPr>
              <a:tblGrid>
                <a:gridCol w="6545752">
                  <a:extLst>
                    <a:ext uri="{9D8B030D-6E8A-4147-A177-3AD203B41FA5}">
                      <a16:colId xmlns:a16="http://schemas.microsoft.com/office/drawing/2014/main" val="2587846673"/>
                    </a:ext>
                  </a:extLst>
                </a:gridCol>
                <a:gridCol w="887912">
                  <a:extLst>
                    <a:ext uri="{9D8B030D-6E8A-4147-A177-3AD203B41FA5}">
                      <a16:colId xmlns:a16="http://schemas.microsoft.com/office/drawing/2014/main" val="3260309411"/>
                    </a:ext>
                  </a:extLst>
                </a:gridCol>
                <a:gridCol w="951668">
                  <a:extLst>
                    <a:ext uri="{9D8B030D-6E8A-4147-A177-3AD203B41FA5}">
                      <a16:colId xmlns:a16="http://schemas.microsoft.com/office/drawing/2014/main" val="1548589716"/>
                    </a:ext>
                  </a:extLst>
                </a:gridCol>
                <a:gridCol w="951668">
                  <a:extLst>
                    <a:ext uri="{9D8B030D-6E8A-4147-A177-3AD203B41FA5}">
                      <a16:colId xmlns:a16="http://schemas.microsoft.com/office/drawing/2014/main" val="83208179"/>
                    </a:ext>
                  </a:extLst>
                </a:gridCol>
                <a:gridCol w="976009">
                  <a:extLst>
                    <a:ext uri="{9D8B030D-6E8A-4147-A177-3AD203B41FA5}">
                      <a16:colId xmlns:a16="http://schemas.microsoft.com/office/drawing/2014/main" val="3655547133"/>
                    </a:ext>
                  </a:extLst>
                </a:gridCol>
                <a:gridCol w="976009">
                  <a:extLst>
                    <a:ext uri="{9D8B030D-6E8A-4147-A177-3AD203B41FA5}">
                      <a16:colId xmlns:a16="http://schemas.microsoft.com/office/drawing/2014/main" val="4246424179"/>
                    </a:ext>
                  </a:extLst>
                </a:gridCol>
                <a:gridCol w="902983">
                  <a:extLst>
                    <a:ext uri="{9D8B030D-6E8A-4147-A177-3AD203B41FA5}">
                      <a16:colId xmlns:a16="http://schemas.microsoft.com/office/drawing/2014/main" val="2996225195"/>
                    </a:ext>
                  </a:extLst>
                </a:gridCol>
              </a:tblGrid>
              <a:tr h="265906">
                <a:tc gridSpan="7">
                  <a:txBody>
                    <a:bodyPr/>
                    <a:lstStyle/>
                    <a:p>
                      <a:pPr>
                        <a:lnSpc>
                          <a:spcPct val="107000"/>
                        </a:lnSpc>
                        <a:spcAft>
                          <a:spcPts val="0"/>
                        </a:spcAft>
                      </a:pPr>
                      <a:r>
                        <a:rPr lang="nl-NL" sz="2000" dirty="0" err="1">
                          <a:effectLst/>
                        </a:rPr>
                        <a:t>Role</a:t>
                      </a:r>
                      <a:r>
                        <a:rPr lang="nl-NL" sz="2000" dirty="0">
                          <a:effectLst/>
                        </a:rPr>
                        <a:t> of </a:t>
                      </a:r>
                      <a:r>
                        <a:rPr lang="nl-NL" sz="2000" dirty="0" err="1">
                          <a:effectLst/>
                        </a:rPr>
                        <a:t>the</a:t>
                      </a:r>
                      <a:r>
                        <a:rPr lang="nl-NL" sz="2000" dirty="0">
                          <a:effectLst/>
                        </a:rPr>
                        <a:t> school leader </a:t>
                      </a:r>
                      <a:r>
                        <a:rPr lang="nl-NL" sz="2000" dirty="0" err="1">
                          <a:effectLst/>
                        </a:rPr>
                        <a:t>during</a:t>
                      </a:r>
                      <a:r>
                        <a:rPr lang="nl-NL" sz="2000" dirty="0">
                          <a:effectLst/>
                        </a:rPr>
                        <a:t> </a:t>
                      </a:r>
                      <a:r>
                        <a:rPr lang="nl-NL" sz="2000" dirty="0" err="1">
                          <a:effectLst/>
                        </a:rPr>
                        <a:t>the</a:t>
                      </a:r>
                      <a:r>
                        <a:rPr lang="nl-NL" sz="2000" dirty="0">
                          <a:effectLst/>
                        </a:rPr>
                        <a:t> LOF </a:t>
                      </a:r>
                      <a:r>
                        <a:rPr lang="nl-NL" sz="2000" dirty="0" err="1">
                          <a:effectLst/>
                        </a:rPr>
                        <a:t>process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274547113"/>
                  </a:ext>
                </a:extLst>
              </a:tr>
              <a:tr h="544959">
                <a:tc rowSpan="2">
                  <a:txBody>
                    <a:bodyPr/>
                    <a:lstStyle/>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gridSpan="2">
                  <a:txBody>
                    <a:bodyPr/>
                    <a:lstStyle/>
                    <a:p>
                      <a:pPr>
                        <a:lnSpc>
                          <a:spcPct val="107000"/>
                        </a:lnSpc>
                        <a:spcAft>
                          <a:spcPts val="0"/>
                        </a:spcAft>
                      </a:pPr>
                      <a:r>
                        <a:rPr lang="nl-NL" sz="2000">
                          <a:effectLst/>
                        </a:rPr>
                        <a:t>HBO-B (n=69)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000">
                          <a:effectLst/>
                        </a:rPr>
                        <a:t>HBO-M (n=62)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hMerge="1">
                  <a:txBody>
                    <a:bodyPr/>
                    <a:lstStyle/>
                    <a:p>
                      <a:endParaRPr lang="nl-NL"/>
                    </a:p>
                  </a:txBody>
                  <a:tcPr/>
                </a:tc>
                <a:tc gridSpan="2">
                  <a:txBody>
                    <a:bodyPr/>
                    <a:lstStyle/>
                    <a:p>
                      <a:pPr>
                        <a:lnSpc>
                          <a:spcPct val="107000"/>
                        </a:lnSpc>
                        <a:spcAft>
                          <a:spcPts val="0"/>
                        </a:spcAft>
                      </a:pPr>
                      <a:r>
                        <a:rPr lang="nl-NL" sz="2000" dirty="0">
                          <a:effectLst/>
                        </a:rPr>
                        <a:t>WO-M (n=63)</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hMerge="1">
                  <a:txBody>
                    <a:bodyPr/>
                    <a:lstStyle/>
                    <a:p>
                      <a:endParaRPr lang="nl-NL"/>
                    </a:p>
                  </a:txBody>
                  <a:tcPr/>
                </a:tc>
                <a:extLst>
                  <a:ext uri="{0D108BD9-81ED-4DB2-BD59-A6C34878D82A}">
                    <a16:rowId xmlns:a16="http://schemas.microsoft.com/office/drawing/2014/main" val="3567269669"/>
                  </a:ext>
                </a:extLst>
              </a:tr>
              <a:tr h="265906">
                <a:tc vMerge="1">
                  <a:txBody>
                    <a:bodyPr/>
                    <a:lstStyle/>
                    <a:p>
                      <a:endParaRPr lang="nl-NL"/>
                    </a:p>
                  </a:txBody>
                  <a:tcPr/>
                </a:tc>
                <a:tc>
                  <a:txBody>
                    <a:bodyPr/>
                    <a:lstStyle/>
                    <a:p>
                      <a:pPr>
                        <a:lnSpc>
                          <a:spcPct val="107000"/>
                        </a:lnSpc>
                        <a:spcAft>
                          <a:spcPts val="0"/>
                        </a:spcAft>
                      </a:pPr>
                      <a:r>
                        <a:rPr lang="nl-NL" sz="1600">
                          <a:effectLst/>
                        </a:rPr>
                        <a:t>M</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07000"/>
                        </a:lnSpc>
                        <a:spcAft>
                          <a:spcPts val="0"/>
                        </a:spcAft>
                      </a:pPr>
                      <a:r>
                        <a:rPr lang="nl-NL" sz="1600">
                          <a:effectLst/>
                        </a:rPr>
                        <a:t>SD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07000"/>
                        </a:lnSpc>
                        <a:spcAft>
                          <a:spcPts val="0"/>
                        </a:spcAft>
                      </a:pPr>
                      <a:r>
                        <a:rPr lang="nl-NL" sz="1600">
                          <a:effectLst/>
                        </a:rPr>
                        <a:t>M</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07000"/>
                        </a:lnSpc>
                        <a:spcAft>
                          <a:spcPts val="0"/>
                        </a:spcAft>
                      </a:pPr>
                      <a:r>
                        <a:rPr lang="nl-NL" sz="1600">
                          <a:effectLst/>
                        </a:rPr>
                        <a:t>SD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07000"/>
                        </a:lnSpc>
                        <a:spcAft>
                          <a:spcPts val="0"/>
                        </a:spcAft>
                      </a:pPr>
                      <a:r>
                        <a:rPr lang="nl-NL" sz="1600">
                          <a:effectLst/>
                        </a:rPr>
                        <a:t>M</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07000"/>
                        </a:lnSpc>
                        <a:spcAft>
                          <a:spcPts val="0"/>
                        </a:spcAft>
                      </a:pPr>
                      <a:r>
                        <a:rPr lang="nl-NL" sz="1600">
                          <a:effectLst/>
                        </a:rPr>
                        <a:t>SD</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1585060983"/>
                  </a:ext>
                </a:extLst>
              </a:tr>
              <a:tr h="1103065">
                <a:tc>
                  <a:txBody>
                    <a:bodyPr/>
                    <a:lstStyle/>
                    <a:p>
                      <a:pPr>
                        <a:lnSpc>
                          <a:spcPct val="107000"/>
                        </a:lnSpc>
                        <a:spcAft>
                          <a:spcPts val="0"/>
                        </a:spcAft>
                      </a:pPr>
                      <a:r>
                        <a:rPr lang="nl-NL" sz="1600">
                          <a:effectLst/>
                        </a:rPr>
                        <a:t>My school leader contributes / has contributed to creating support for my LOF initiative within the team.</a:t>
                      </a:r>
                    </a:p>
                    <a:p>
                      <a:pPr>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a:txBody>
                    <a:bodyPr/>
                    <a:lstStyle/>
                    <a:p>
                      <a:pPr>
                        <a:lnSpc>
                          <a:spcPct val="115000"/>
                        </a:lnSpc>
                        <a:spcAft>
                          <a:spcPts val="0"/>
                        </a:spcAft>
                      </a:pPr>
                      <a:r>
                        <a:rPr lang="nl-NL" sz="2000">
                          <a:effectLst/>
                        </a:rPr>
                        <a:t>3.62**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1.15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3.55**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1.33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2.84**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1.39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3726372083"/>
                  </a:ext>
                </a:extLst>
              </a:tr>
              <a:tr h="824012">
                <a:tc>
                  <a:txBody>
                    <a:bodyPr/>
                    <a:lstStyle/>
                    <a:p>
                      <a:pPr>
                        <a:lnSpc>
                          <a:spcPct val="107000"/>
                        </a:lnSpc>
                        <a:spcAft>
                          <a:spcPts val="0"/>
                        </a:spcAft>
                      </a:pPr>
                      <a:r>
                        <a:rPr lang="nl-NL" sz="1600">
                          <a:effectLst/>
                        </a:rPr>
                        <a:t>My school leader supervises / guided me in the realization of my LOF initiative.</a:t>
                      </a:r>
                    </a:p>
                    <a:p>
                      <a:pPr>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a:txBody>
                    <a:bodyPr/>
                    <a:lstStyle/>
                    <a:p>
                      <a:pPr>
                        <a:lnSpc>
                          <a:spcPct val="115000"/>
                        </a:lnSpc>
                        <a:spcAft>
                          <a:spcPts val="0"/>
                        </a:spcAft>
                      </a:pPr>
                      <a:r>
                        <a:rPr lang="nl-NL" sz="2000">
                          <a:effectLst/>
                        </a:rPr>
                        <a:t>3.35**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1.27</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2.85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1.34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2.46**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1.22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1546843068"/>
                  </a:ext>
                </a:extLst>
              </a:tr>
              <a:tr h="824012">
                <a:tc>
                  <a:txBody>
                    <a:bodyPr/>
                    <a:lstStyle/>
                    <a:p>
                      <a:pPr>
                        <a:lnSpc>
                          <a:spcPct val="107000"/>
                        </a:lnSpc>
                        <a:spcAft>
                          <a:spcPts val="0"/>
                        </a:spcAft>
                      </a:pPr>
                      <a:r>
                        <a:rPr lang="nl-NL" sz="1600">
                          <a:effectLst/>
                        </a:rPr>
                        <a:t>My school leader had / has insight into my skills acquired during the LOF process.</a:t>
                      </a:r>
                    </a:p>
                    <a:p>
                      <a:pPr>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a:txBody>
                    <a:bodyPr/>
                    <a:lstStyle/>
                    <a:p>
                      <a:pPr>
                        <a:lnSpc>
                          <a:spcPct val="115000"/>
                        </a:lnSpc>
                        <a:spcAft>
                          <a:spcPts val="0"/>
                        </a:spcAft>
                      </a:pPr>
                      <a:r>
                        <a:rPr lang="nl-NL" sz="2000">
                          <a:effectLst/>
                        </a:rPr>
                        <a:t>3.29*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1.15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3.21*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1.24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2.67*</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1.18</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3032723018"/>
                  </a:ext>
                </a:extLst>
              </a:tr>
              <a:tr h="824012">
                <a:tc>
                  <a:txBody>
                    <a:bodyPr/>
                    <a:lstStyle/>
                    <a:p>
                      <a:pPr>
                        <a:lnSpc>
                          <a:spcPct val="107000"/>
                        </a:lnSpc>
                        <a:spcAft>
                          <a:spcPts val="0"/>
                        </a:spcAft>
                      </a:pPr>
                      <a:r>
                        <a:rPr lang="nl-NL" sz="1600" dirty="0">
                          <a:effectLst/>
                        </a:rPr>
                        <a:t>My school leader </a:t>
                      </a:r>
                      <a:r>
                        <a:rPr lang="nl-NL" sz="1600" dirty="0" err="1">
                          <a:effectLst/>
                        </a:rPr>
                        <a:t>recognizes</a:t>
                      </a:r>
                      <a:r>
                        <a:rPr lang="nl-NL" sz="1600" dirty="0">
                          <a:effectLst/>
                        </a:rPr>
                        <a:t> / </a:t>
                      </a:r>
                      <a:r>
                        <a:rPr lang="nl-NL" sz="1600" dirty="0" err="1">
                          <a:effectLst/>
                        </a:rPr>
                        <a:t>acknowledges</a:t>
                      </a:r>
                      <a:r>
                        <a:rPr lang="nl-NL" sz="1600" dirty="0">
                          <a:effectLst/>
                        </a:rPr>
                        <a:t> </a:t>
                      </a:r>
                      <a:r>
                        <a:rPr lang="nl-NL" sz="1600" dirty="0" err="1">
                          <a:effectLst/>
                        </a:rPr>
                        <a:t>my</a:t>
                      </a:r>
                      <a:r>
                        <a:rPr lang="nl-NL" sz="1600" dirty="0">
                          <a:effectLst/>
                        </a:rPr>
                        <a:t> skills </a:t>
                      </a:r>
                      <a:r>
                        <a:rPr lang="nl-NL" sz="1600" dirty="0" err="1">
                          <a:effectLst/>
                        </a:rPr>
                        <a:t>acquired</a:t>
                      </a:r>
                      <a:r>
                        <a:rPr lang="nl-NL" sz="1600" dirty="0">
                          <a:effectLst/>
                        </a:rPr>
                        <a:t> </a:t>
                      </a:r>
                      <a:r>
                        <a:rPr lang="nl-NL" sz="1600" dirty="0" err="1">
                          <a:effectLst/>
                        </a:rPr>
                        <a:t>during</a:t>
                      </a:r>
                      <a:r>
                        <a:rPr lang="nl-NL" sz="1600" dirty="0">
                          <a:effectLst/>
                        </a:rPr>
                        <a:t> </a:t>
                      </a:r>
                      <a:r>
                        <a:rPr lang="nl-NL" sz="1600" dirty="0" err="1">
                          <a:effectLst/>
                        </a:rPr>
                        <a:t>the</a:t>
                      </a:r>
                      <a:r>
                        <a:rPr lang="nl-NL" sz="1600" dirty="0">
                          <a:effectLst/>
                        </a:rPr>
                        <a:t> LOF.</a:t>
                      </a: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a:txBody>
                    <a:bodyPr/>
                    <a:lstStyle/>
                    <a:p>
                      <a:pPr>
                        <a:lnSpc>
                          <a:spcPct val="115000"/>
                        </a:lnSpc>
                        <a:spcAft>
                          <a:spcPts val="0"/>
                        </a:spcAft>
                      </a:pPr>
                      <a:r>
                        <a:rPr lang="nl-NL" sz="2000">
                          <a:effectLst/>
                        </a:rPr>
                        <a:t>3.62**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1.04</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3.58**</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1.21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2.94**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1.24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1112122518"/>
                  </a:ext>
                </a:extLst>
              </a:tr>
              <a:tr h="1103065">
                <a:tc>
                  <a:txBody>
                    <a:bodyPr/>
                    <a:lstStyle/>
                    <a:p>
                      <a:pPr>
                        <a:lnSpc>
                          <a:spcPct val="107000"/>
                        </a:lnSpc>
                        <a:spcAft>
                          <a:spcPts val="0"/>
                        </a:spcAft>
                      </a:pPr>
                      <a:r>
                        <a:rPr lang="nl-NL" sz="1600">
                          <a:effectLst/>
                        </a:rPr>
                        <a:t>My school leader contributes / has contributed to the dissemination of my LOF initiative within the school.</a:t>
                      </a:r>
                    </a:p>
                    <a:p>
                      <a:pPr>
                        <a:lnSpc>
                          <a:spcPct val="107000"/>
                        </a:lnSpc>
                        <a:spcAft>
                          <a:spcPts val="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a:txBody>
                    <a:bodyPr/>
                    <a:lstStyle/>
                    <a:p>
                      <a:pPr>
                        <a:lnSpc>
                          <a:spcPct val="115000"/>
                        </a:lnSpc>
                        <a:spcAft>
                          <a:spcPts val="0"/>
                        </a:spcAft>
                      </a:pPr>
                      <a:r>
                        <a:rPr lang="nl-NL" sz="2000">
                          <a:effectLst/>
                        </a:rPr>
                        <a:t>3.52*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1.17</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3.35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1.39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2.86*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1.31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2289201571"/>
                  </a:ext>
                </a:extLst>
              </a:tr>
              <a:tr h="0">
                <a:tc>
                  <a:txBody>
                    <a:bodyPr/>
                    <a:lstStyle/>
                    <a:p>
                      <a:pPr>
                        <a:lnSpc>
                          <a:spcPct val="107000"/>
                        </a:lnSpc>
                        <a:spcAft>
                          <a:spcPts val="0"/>
                        </a:spcAft>
                      </a:pPr>
                      <a:r>
                        <a:rPr lang="nl-NL" sz="1600" dirty="0">
                          <a:effectLst/>
                        </a:rPr>
                        <a:t>My school leader </a:t>
                      </a:r>
                      <a:r>
                        <a:rPr lang="nl-NL" sz="1600" dirty="0" err="1">
                          <a:effectLst/>
                        </a:rPr>
                        <a:t>contributes</a:t>
                      </a:r>
                      <a:r>
                        <a:rPr lang="nl-NL" sz="1600" dirty="0">
                          <a:effectLst/>
                        </a:rPr>
                        <a:t> / has </a:t>
                      </a:r>
                      <a:r>
                        <a:rPr lang="nl-NL" sz="1600" dirty="0" err="1">
                          <a:effectLst/>
                        </a:rPr>
                        <a:t>contributed</a:t>
                      </a:r>
                      <a:r>
                        <a:rPr lang="nl-NL" sz="1600" dirty="0">
                          <a:effectLst/>
                        </a:rPr>
                        <a:t> </a:t>
                      </a:r>
                      <a:r>
                        <a:rPr lang="nl-NL" sz="1600" dirty="0" err="1">
                          <a:effectLst/>
                        </a:rPr>
                        <a:t>to</a:t>
                      </a:r>
                      <a:r>
                        <a:rPr lang="nl-NL" sz="1600" dirty="0">
                          <a:effectLst/>
                        </a:rPr>
                        <a:t> </a:t>
                      </a:r>
                      <a:r>
                        <a:rPr lang="nl-NL" sz="1600" dirty="0" err="1">
                          <a:effectLst/>
                        </a:rPr>
                        <a:t>the</a:t>
                      </a:r>
                      <a:r>
                        <a:rPr lang="nl-NL" sz="1600" dirty="0">
                          <a:effectLst/>
                        </a:rPr>
                        <a:t> </a:t>
                      </a:r>
                      <a:r>
                        <a:rPr lang="nl-NL" sz="1600" dirty="0" err="1">
                          <a:effectLst/>
                        </a:rPr>
                        <a:t>dissemination</a:t>
                      </a:r>
                      <a:r>
                        <a:rPr lang="nl-NL" sz="1600" dirty="0">
                          <a:effectLst/>
                        </a:rPr>
                        <a:t> of </a:t>
                      </a:r>
                      <a:r>
                        <a:rPr lang="nl-NL" sz="1600" dirty="0" err="1">
                          <a:effectLst/>
                        </a:rPr>
                        <a:t>my</a:t>
                      </a:r>
                      <a:r>
                        <a:rPr lang="nl-NL" sz="1600" dirty="0">
                          <a:effectLst/>
                        </a:rPr>
                        <a:t> LOF </a:t>
                      </a:r>
                      <a:r>
                        <a:rPr lang="nl-NL" sz="1600" dirty="0" err="1">
                          <a:effectLst/>
                        </a:rPr>
                        <a:t>initiative</a:t>
                      </a:r>
                      <a:r>
                        <a:rPr lang="nl-NL" sz="1600" dirty="0">
                          <a:effectLst/>
                        </a:rPr>
                        <a:t> </a:t>
                      </a:r>
                      <a:r>
                        <a:rPr lang="nl-NL" sz="1600" dirty="0" err="1">
                          <a:effectLst/>
                        </a:rPr>
                        <a:t>outside</a:t>
                      </a:r>
                      <a:r>
                        <a:rPr lang="nl-NL" sz="1600" dirty="0">
                          <a:effectLst/>
                        </a:rPr>
                        <a:t> </a:t>
                      </a:r>
                      <a:r>
                        <a:rPr lang="nl-NL" sz="1600" dirty="0" err="1">
                          <a:effectLst/>
                        </a:rPr>
                        <a:t>the</a:t>
                      </a:r>
                      <a:r>
                        <a:rPr lang="nl-NL" sz="1600" dirty="0">
                          <a:effectLst/>
                        </a:rPr>
                        <a:t> school </a:t>
                      </a:r>
                      <a:r>
                        <a:rPr lang="nl-NL" sz="1600" dirty="0" err="1">
                          <a:effectLst/>
                        </a:rPr>
                        <a:t>and</a:t>
                      </a:r>
                      <a:r>
                        <a:rPr lang="nl-NL" sz="1600" dirty="0">
                          <a:effectLst/>
                        </a:rPr>
                        <a:t> </a:t>
                      </a:r>
                      <a:r>
                        <a:rPr lang="nl-NL" sz="1600" dirty="0" err="1">
                          <a:effectLst/>
                        </a:rPr>
                        <a:t>outside</a:t>
                      </a:r>
                      <a:r>
                        <a:rPr lang="nl-NL" sz="1600" dirty="0">
                          <a:effectLst/>
                        </a:rPr>
                        <a:t> </a:t>
                      </a:r>
                      <a:r>
                        <a:rPr lang="nl-NL" sz="1600" dirty="0" err="1">
                          <a:effectLst/>
                        </a:rPr>
                        <a:t>the</a:t>
                      </a:r>
                      <a:r>
                        <a:rPr lang="nl-NL" sz="1600" dirty="0">
                          <a:effectLst/>
                        </a:rPr>
                        <a:t> schoolmanagement.</a:t>
                      </a: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tx2"/>
                    </a:solidFill>
                  </a:tcPr>
                </a:tc>
                <a:tc>
                  <a:txBody>
                    <a:bodyPr/>
                    <a:lstStyle/>
                    <a:p>
                      <a:pPr>
                        <a:lnSpc>
                          <a:spcPct val="115000"/>
                        </a:lnSpc>
                        <a:spcAft>
                          <a:spcPts val="0"/>
                        </a:spcAft>
                      </a:pPr>
                      <a:r>
                        <a:rPr lang="nl-NL" sz="2000">
                          <a:effectLst/>
                        </a:rPr>
                        <a:t>3.22**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1.25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3.13**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1.44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a:effectLst/>
                        </a:rPr>
                        <a:t>2.41**</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tc>
                  <a:txBody>
                    <a:bodyPr/>
                    <a:lstStyle/>
                    <a:p>
                      <a:pPr>
                        <a:lnSpc>
                          <a:spcPct val="115000"/>
                        </a:lnSpc>
                        <a:spcAft>
                          <a:spcPts val="0"/>
                        </a:spcAft>
                      </a:pPr>
                      <a:r>
                        <a:rPr lang="nl-NL" sz="2000" dirty="0">
                          <a:effectLst/>
                        </a:rPr>
                        <a:t>1.29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64" marR="61464" marT="0" marB="0">
                    <a:solidFill>
                      <a:schemeClr val="bg1"/>
                    </a:solidFill>
                  </a:tcPr>
                </a:tc>
                <a:extLst>
                  <a:ext uri="{0D108BD9-81ED-4DB2-BD59-A6C34878D82A}">
                    <a16:rowId xmlns:a16="http://schemas.microsoft.com/office/drawing/2014/main" val="981601618"/>
                  </a:ext>
                </a:extLst>
              </a:tr>
            </a:tbl>
          </a:graphicData>
        </a:graphic>
      </p:graphicFrame>
    </p:spTree>
    <p:extLst>
      <p:ext uri="{BB962C8B-B14F-4D97-AF65-F5344CB8AC3E}">
        <p14:creationId xmlns:p14="http://schemas.microsoft.com/office/powerpoint/2010/main" val="329465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D08E0-EAE4-4ED5-BC1D-2502F2AF8CC6}"/>
              </a:ext>
            </a:extLst>
          </p:cNvPr>
          <p:cNvSpPr>
            <a:spLocks noGrp="1"/>
          </p:cNvSpPr>
          <p:nvPr>
            <p:ph type="title"/>
          </p:nvPr>
        </p:nvSpPr>
        <p:spPr/>
        <p:txBody>
          <a:bodyPr>
            <a:normAutofit fontScale="90000"/>
          </a:bodyPr>
          <a:lstStyle/>
          <a:p>
            <a:r>
              <a:rPr lang="nl-NL" sz="2300" dirty="0">
                <a:solidFill>
                  <a:schemeClr val="tx1">
                    <a:lumMod val="85000"/>
                    <a:lumOff val="15000"/>
                  </a:schemeClr>
                </a:solidFill>
              </a:rPr>
              <a:t>Level of </a:t>
            </a:r>
            <a:r>
              <a:rPr lang="nl-NL" sz="2300" dirty="0" err="1">
                <a:solidFill>
                  <a:schemeClr val="tx1">
                    <a:lumMod val="85000"/>
                    <a:lumOff val="15000"/>
                  </a:schemeClr>
                </a:solidFill>
              </a:rPr>
              <a:t>education</a:t>
            </a:r>
            <a:r>
              <a:rPr lang="nl-NL" sz="2300" dirty="0">
                <a:solidFill>
                  <a:schemeClr val="tx1">
                    <a:lumMod val="85000"/>
                    <a:lumOff val="15000"/>
                  </a:schemeClr>
                </a:solidFill>
              </a:rPr>
              <a:t>: </a:t>
            </a:r>
            <a:br>
              <a:rPr lang="en-US" sz="2300" dirty="0">
                <a:solidFill>
                  <a:schemeClr val="tx1">
                    <a:lumMod val="85000"/>
                    <a:lumOff val="15000"/>
                  </a:schemeClr>
                </a:solidFill>
              </a:rPr>
            </a:br>
            <a:r>
              <a:rPr lang="en-US" sz="2300" dirty="0">
                <a:solidFill>
                  <a:schemeClr val="tx1">
                    <a:lumMod val="85000"/>
                    <a:lumOff val="15000"/>
                  </a:schemeClr>
                </a:solidFill>
              </a:rPr>
              <a:t>The influence of the level of education on the development of teachers and on the support they need during the development of their initiative.</a:t>
            </a:r>
            <a:endParaRPr lang="nl-NL" sz="2300" dirty="0">
              <a:solidFill>
                <a:schemeClr val="tx1">
                  <a:lumMod val="85000"/>
                  <a:lumOff val="15000"/>
                </a:schemeClr>
              </a:solidFill>
            </a:endParaRPr>
          </a:p>
        </p:txBody>
      </p:sp>
      <p:sp>
        <p:nvSpPr>
          <p:cNvPr id="3" name="Tijdelijke aanduiding voor inhoud 2">
            <a:extLst>
              <a:ext uri="{FF2B5EF4-FFF2-40B4-BE49-F238E27FC236}">
                <a16:creationId xmlns:a16="http://schemas.microsoft.com/office/drawing/2014/main" id="{DA4AD2F6-046D-4634-B3D1-E9C0114A35C1}"/>
              </a:ext>
            </a:extLst>
          </p:cNvPr>
          <p:cNvSpPr>
            <a:spLocks noGrp="1"/>
          </p:cNvSpPr>
          <p:nvPr>
            <p:ph idx="1"/>
          </p:nvPr>
        </p:nvSpPr>
        <p:spPr>
          <a:xfrm>
            <a:off x="581192" y="2340864"/>
            <a:ext cx="11029615" cy="4273296"/>
          </a:xfrm>
        </p:spPr>
        <p:txBody>
          <a:bodyPr>
            <a:normAutofit/>
          </a:bodyPr>
          <a:lstStyle/>
          <a:p>
            <a:r>
              <a:rPr lang="en-US" dirty="0"/>
              <a:t>All teachers use the </a:t>
            </a:r>
            <a:r>
              <a:rPr lang="en-US" i="1" dirty="0"/>
              <a:t>LOF</a:t>
            </a:r>
            <a:r>
              <a:rPr lang="en-US" dirty="0"/>
              <a:t> to develop education</a:t>
            </a:r>
          </a:p>
          <a:p>
            <a:r>
              <a:rPr lang="en-US" dirty="0"/>
              <a:t>Teachers focus less, in comparison to other qualities concerning teacher leadership, on building (ego) networks </a:t>
            </a:r>
          </a:p>
          <a:p>
            <a:r>
              <a:rPr lang="en-US" dirty="0"/>
              <a:t>HBO bachelors and masters consider </a:t>
            </a:r>
            <a:r>
              <a:rPr lang="en-US" i="1" dirty="0"/>
              <a:t>LOF</a:t>
            </a:r>
            <a:r>
              <a:rPr lang="en-US" dirty="0"/>
              <a:t> to a greater extent as a form of professionalization focused on the development of insight into change processes, self-confidence, one's own vision on education and the support and stimulation of others</a:t>
            </a:r>
          </a:p>
          <a:p>
            <a:r>
              <a:rPr lang="en-US" dirty="0"/>
              <a:t>HBO bachelors and masters value collaborating with, and sharing on, developments with colleagues from other sectors and from other professional disciplines and managers more</a:t>
            </a:r>
          </a:p>
          <a:p>
            <a:r>
              <a:rPr lang="en-US" dirty="0"/>
              <a:t>WO masters indicate that the school manager played less of a role during the realization of their initiative</a:t>
            </a:r>
          </a:p>
          <a:p>
            <a:r>
              <a:rPr lang="en-US" dirty="0"/>
              <a:t>WO masters are more focused on the realization of their initiative</a:t>
            </a:r>
          </a:p>
          <a:p>
            <a:r>
              <a:rPr lang="en-US" dirty="0"/>
              <a:t>WO masters prefer collaborating with subject specific colleagues  </a:t>
            </a:r>
            <a:endParaRPr lang="nl-NL" dirty="0"/>
          </a:p>
        </p:txBody>
      </p:sp>
    </p:spTree>
    <p:extLst>
      <p:ext uri="{BB962C8B-B14F-4D97-AF65-F5344CB8AC3E}">
        <p14:creationId xmlns:p14="http://schemas.microsoft.com/office/powerpoint/2010/main" val="260831581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CF21A-C469-4AD4-9192-69CE1B41A47C}"/>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3692A353-55D9-4F21-A30F-00B7C9D47A4B}"/>
              </a:ext>
            </a:extLst>
          </p:cNvPr>
          <p:cNvGraphicFramePr>
            <a:graphicFrameLocks noGrp="1"/>
          </p:cNvGraphicFramePr>
          <p:nvPr>
            <p:ph idx="1"/>
            <p:extLst>
              <p:ext uri="{D42A27DB-BD31-4B8C-83A1-F6EECF244321}">
                <p14:modId xmlns:p14="http://schemas.microsoft.com/office/powerpoint/2010/main" val="2787899777"/>
              </p:ext>
            </p:extLst>
          </p:nvPr>
        </p:nvGraphicFramePr>
        <p:xfrm>
          <a:off x="0" y="0"/>
          <a:ext cx="12191999" cy="7615586"/>
        </p:xfrm>
        <a:graphic>
          <a:graphicData uri="http://schemas.openxmlformats.org/drawingml/2006/table">
            <a:tbl>
              <a:tblPr firstRow="1" firstCol="1" bandRow="1">
                <a:tableStyleId>{5C22544A-7EE6-4342-B048-85BDC9FD1C3A}</a:tableStyleId>
              </a:tblPr>
              <a:tblGrid>
                <a:gridCol w="7618718">
                  <a:extLst>
                    <a:ext uri="{9D8B030D-6E8A-4147-A177-3AD203B41FA5}">
                      <a16:colId xmlns:a16="http://schemas.microsoft.com/office/drawing/2014/main" val="3679752705"/>
                    </a:ext>
                  </a:extLst>
                </a:gridCol>
                <a:gridCol w="1312511">
                  <a:extLst>
                    <a:ext uri="{9D8B030D-6E8A-4147-A177-3AD203B41FA5}">
                      <a16:colId xmlns:a16="http://schemas.microsoft.com/office/drawing/2014/main" val="1110589320"/>
                    </a:ext>
                  </a:extLst>
                </a:gridCol>
                <a:gridCol w="799812">
                  <a:extLst>
                    <a:ext uri="{9D8B030D-6E8A-4147-A177-3AD203B41FA5}">
                      <a16:colId xmlns:a16="http://schemas.microsoft.com/office/drawing/2014/main" val="1899495213"/>
                    </a:ext>
                  </a:extLst>
                </a:gridCol>
                <a:gridCol w="1400279">
                  <a:extLst>
                    <a:ext uri="{9D8B030D-6E8A-4147-A177-3AD203B41FA5}">
                      <a16:colId xmlns:a16="http://schemas.microsoft.com/office/drawing/2014/main" val="1803795114"/>
                    </a:ext>
                  </a:extLst>
                </a:gridCol>
                <a:gridCol w="1060679">
                  <a:extLst>
                    <a:ext uri="{9D8B030D-6E8A-4147-A177-3AD203B41FA5}">
                      <a16:colId xmlns:a16="http://schemas.microsoft.com/office/drawing/2014/main" val="53246778"/>
                    </a:ext>
                  </a:extLst>
                </a:gridCol>
              </a:tblGrid>
              <a:tr h="296084">
                <a:tc gridSpan="5">
                  <a:txBody>
                    <a:bodyPr/>
                    <a:lstStyle/>
                    <a:p>
                      <a:pPr>
                        <a:lnSpc>
                          <a:spcPct val="107000"/>
                        </a:lnSpc>
                        <a:spcAft>
                          <a:spcPts val="0"/>
                        </a:spcAft>
                      </a:pPr>
                      <a:r>
                        <a:rPr lang="nl-NL" sz="2000">
                          <a:effectLst/>
                        </a:rPr>
                        <a:t>LOF teacher as a motor for an innovation culture within the school board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582804986"/>
                  </a:ext>
                </a:extLst>
              </a:tr>
              <a:tr h="451294">
                <a:tc rowSpan="2">
                  <a:txBody>
                    <a:bodyPr/>
                    <a:lstStyle/>
                    <a:p>
                      <a:pPr>
                        <a:lnSpc>
                          <a:spcPct val="107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gridSpan="2">
                  <a:txBody>
                    <a:bodyPr/>
                    <a:lstStyle/>
                    <a:p>
                      <a:pPr>
                        <a:lnSpc>
                          <a:spcPct val="107000"/>
                        </a:lnSpc>
                        <a:spcAft>
                          <a:spcPts val="0"/>
                        </a:spcAft>
                      </a:pPr>
                      <a:r>
                        <a:rPr lang="nl-NL" sz="2000" dirty="0" err="1">
                          <a:effectLst/>
                        </a:rPr>
                        <a:t>Primary</a:t>
                      </a:r>
                      <a:r>
                        <a:rPr lang="nl-NL" sz="2000" dirty="0">
                          <a:effectLst/>
                        </a:rPr>
                        <a:t> (n=80)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hMerge="1">
                  <a:txBody>
                    <a:bodyPr/>
                    <a:lstStyle/>
                    <a:p>
                      <a:endParaRPr lang="nl-NL"/>
                    </a:p>
                  </a:txBody>
                  <a:tcPr/>
                </a:tc>
                <a:tc gridSpan="2">
                  <a:txBody>
                    <a:bodyPr/>
                    <a:lstStyle/>
                    <a:p>
                      <a:pPr>
                        <a:lnSpc>
                          <a:spcPct val="107000"/>
                        </a:lnSpc>
                        <a:spcAft>
                          <a:spcPts val="0"/>
                        </a:spcAft>
                      </a:pPr>
                      <a:r>
                        <a:rPr lang="nl-NL" sz="2000" dirty="0" err="1">
                          <a:effectLst/>
                        </a:rPr>
                        <a:t>Secundary</a:t>
                      </a:r>
                      <a:r>
                        <a:rPr lang="nl-NL" sz="2000" dirty="0">
                          <a:effectLst/>
                        </a:rPr>
                        <a:t> (n=109)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hMerge="1">
                  <a:txBody>
                    <a:bodyPr/>
                    <a:lstStyle/>
                    <a:p>
                      <a:endParaRPr lang="nl-NL"/>
                    </a:p>
                  </a:txBody>
                  <a:tcPr/>
                </a:tc>
                <a:extLst>
                  <a:ext uri="{0D108BD9-81ED-4DB2-BD59-A6C34878D82A}">
                    <a16:rowId xmlns:a16="http://schemas.microsoft.com/office/drawing/2014/main" val="2919616886"/>
                  </a:ext>
                </a:extLst>
              </a:tr>
              <a:tr h="0">
                <a:tc vMerge="1">
                  <a:txBody>
                    <a:bodyPr/>
                    <a:lstStyle/>
                    <a:p>
                      <a:endParaRPr lang="nl-NL"/>
                    </a:p>
                  </a:txBody>
                  <a:tcPr/>
                </a:tc>
                <a:tc>
                  <a:txBody>
                    <a:bodyPr/>
                    <a:lstStyle/>
                    <a:p>
                      <a:pPr>
                        <a:lnSpc>
                          <a:spcPct val="107000"/>
                        </a:lnSpc>
                        <a:spcAft>
                          <a:spcPts val="0"/>
                        </a:spcAft>
                      </a:pPr>
                      <a:r>
                        <a:rPr lang="nl-NL" sz="2000">
                          <a:effectLst/>
                        </a:rPr>
                        <a:t>M</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nSpc>
                          <a:spcPct val="107000"/>
                        </a:lnSpc>
                        <a:spcAft>
                          <a:spcPts val="0"/>
                        </a:spcAft>
                      </a:pPr>
                      <a:r>
                        <a:rPr lang="nl-NL" sz="2000">
                          <a:effectLst/>
                        </a:rPr>
                        <a:t>SD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nSpc>
                          <a:spcPct val="107000"/>
                        </a:lnSpc>
                        <a:spcAft>
                          <a:spcPts val="0"/>
                        </a:spcAft>
                      </a:pPr>
                      <a:r>
                        <a:rPr lang="nl-NL" sz="2000">
                          <a:effectLst/>
                        </a:rPr>
                        <a:t>M</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nSpc>
                          <a:spcPct val="107000"/>
                        </a:lnSpc>
                        <a:spcAft>
                          <a:spcPts val="0"/>
                        </a:spcAft>
                      </a:pPr>
                      <a:r>
                        <a:rPr lang="nl-NL" sz="2000">
                          <a:effectLst/>
                        </a:rPr>
                        <a:t>SD</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499412614"/>
                  </a:ext>
                </a:extLst>
              </a:tr>
              <a:tr h="1245874">
                <a:tc>
                  <a:txBody>
                    <a:bodyPr/>
                    <a:lstStyle/>
                    <a:p>
                      <a:pPr>
                        <a:lnSpc>
                          <a:spcPct val="107000"/>
                        </a:lnSpc>
                        <a:spcAft>
                          <a:spcPts val="0"/>
                        </a:spcAft>
                      </a:pPr>
                      <a:r>
                        <a:rPr lang="nl-NL" sz="1800" dirty="0">
                          <a:effectLst/>
                        </a:rPr>
                        <a:t>Through </a:t>
                      </a:r>
                      <a:r>
                        <a:rPr lang="nl-NL" sz="1800" dirty="0" err="1">
                          <a:effectLst/>
                        </a:rPr>
                        <a:t>my</a:t>
                      </a:r>
                      <a:r>
                        <a:rPr lang="nl-NL" sz="1800" dirty="0">
                          <a:effectLst/>
                        </a:rPr>
                        <a:t> LOF traject I </a:t>
                      </a:r>
                      <a:r>
                        <a:rPr lang="nl-NL" sz="1800" dirty="0" err="1">
                          <a:effectLst/>
                        </a:rPr>
                        <a:t>am</a:t>
                      </a:r>
                      <a:r>
                        <a:rPr lang="nl-NL" sz="1800" dirty="0">
                          <a:effectLst/>
                        </a:rPr>
                        <a:t> </a:t>
                      </a:r>
                      <a:r>
                        <a:rPr lang="nl-NL" sz="1800" dirty="0" err="1">
                          <a:effectLst/>
                        </a:rPr>
                        <a:t>aware</a:t>
                      </a:r>
                      <a:r>
                        <a:rPr lang="nl-NL" sz="1800" dirty="0">
                          <a:effectLst/>
                        </a:rPr>
                        <a:t> of </a:t>
                      </a:r>
                      <a:r>
                        <a:rPr lang="nl-NL" sz="1800" dirty="0" err="1">
                          <a:effectLst/>
                        </a:rPr>
                        <a:t>the</a:t>
                      </a:r>
                      <a:r>
                        <a:rPr lang="nl-NL" sz="1800" dirty="0">
                          <a:effectLst/>
                        </a:rPr>
                        <a:t> impact </a:t>
                      </a:r>
                      <a:r>
                        <a:rPr lang="nl-NL" sz="1800" dirty="0" err="1">
                          <a:effectLst/>
                        </a:rPr>
                        <a:t>that</a:t>
                      </a:r>
                      <a:r>
                        <a:rPr lang="nl-NL" sz="1800" dirty="0">
                          <a:effectLst/>
                        </a:rPr>
                        <a:t> I </a:t>
                      </a:r>
                      <a:r>
                        <a:rPr lang="nl-NL" sz="1800" dirty="0" err="1">
                          <a:effectLst/>
                        </a:rPr>
                        <a:t>can</a:t>
                      </a:r>
                      <a:r>
                        <a:rPr lang="nl-NL" sz="1800" dirty="0">
                          <a:effectLst/>
                        </a:rPr>
                        <a:t> have as a teacher on </a:t>
                      </a:r>
                      <a:r>
                        <a:rPr lang="nl-NL" sz="1800" dirty="0" err="1">
                          <a:effectLst/>
                        </a:rPr>
                        <a:t>the</a:t>
                      </a:r>
                      <a:r>
                        <a:rPr lang="nl-NL" sz="1800" dirty="0">
                          <a:effectLst/>
                        </a:rPr>
                        <a:t> </a:t>
                      </a:r>
                      <a:r>
                        <a:rPr lang="nl-NL" sz="1800" dirty="0" err="1">
                          <a:effectLst/>
                        </a:rPr>
                        <a:t>innovation</a:t>
                      </a:r>
                      <a:r>
                        <a:rPr lang="nl-NL" sz="1800" dirty="0">
                          <a:effectLst/>
                        </a:rPr>
                        <a:t> culture </a:t>
                      </a:r>
                      <a:r>
                        <a:rPr lang="nl-NL" sz="1800" dirty="0" err="1">
                          <a:effectLst/>
                        </a:rPr>
                        <a:t>within</a:t>
                      </a:r>
                      <a:r>
                        <a:rPr lang="nl-NL" sz="1800" dirty="0">
                          <a:effectLst/>
                        </a:rPr>
                        <a:t> </a:t>
                      </a:r>
                      <a:r>
                        <a:rPr lang="nl-NL" sz="1800" dirty="0" err="1">
                          <a:effectLst/>
                        </a:rPr>
                        <a:t>the</a:t>
                      </a:r>
                      <a:r>
                        <a:rPr lang="nl-NL" sz="1800" dirty="0">
                          <a:effectLst/>
                        </a:rPr>
                        <a:t> school board.</a:t>
                      </a:r>
                    </a:p>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a:txBody>
                    <a:bodyPr/>
                    <a:lstStyle/>
                    <a:p>
                      <a:pPr algn="l">
                        <a:lnSpc>
                          <a:spcPct val="107000"/>
                        </a:lnSpc>
                        <a:spcAft>
                          <a:spcPts val="0"/>
                        </a:spcAft>
                      </a:pPr>
                      <a:r>
                        <a:rPr lang="nl-NL" sz="2000">
                          <a:effectLst/>
                        </a:rPr>
                        <a:t>3.95**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a:txBody>
                    <a:bodyPr/>
                    <a:lstStyle/>
                    <a:p>
                      <a:pPr algn="l">
                        <a:lnSpc>
                          <a:spcPct val="107000"/>
                        </a:lnSpc>
                        <a:spcAft>
                          <a:spcPts val="0"/>
                        </a:spcAft>
                      </a:pPr>
                      <a:r>
                        <a:rPr lang="nl-NL" sz="2000">
                          <a:effectLst/>
                        </a:rPr>
                        <a:t>1.03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dirty="0">
                          <a:effectLst/>
                        </a:rPr>
                        <a:t>3.52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1.14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2083714141"/>
                  </a:ext>
                </a:extLst>
              </a:tr>
              <a:tr h="935086">
                <a:tc>
                  <a:txBody>
                    <a:bodyPr/>
                    <a:lstStyle/>
                    <a:p>
                      <a:pPr>
                        <a:lnSpc>
                          <a:spcPct val="107000"/>
                        </a:lnSpc>
                        <a:spcAft>
                          <a:spcPts val="0"/>
                        </a:spcAft>
                      </a:pPr>
                      <a:r>
                        <a:rPr lang="nl-NL" sz="1800">
                          <a:effectLst/>
                        </a:rPr>
                        <a:t>My knowledge and skills acquired during the LOF process are known within the school board.</a:t>
                      </a:r>
                    </a:p>
                    <a:p>
                      <a:pPr>
                        <a:lnSpc>
                          <a:spcPct val="115000"/>
                        </a:lnSpc>
                        <a:spcAft>
                          <a:spcPts val="0"/>
                        </a:spcAft>
                      </a:pPr>
                      <a:r>
                        <a:rPr lang="nl-NL" sz="1800">
                          <a:effectLst/>
                        </a:rPr>
                        <a:t>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a:txBody>
                    <a:bodyPr/>
                    <a:lstStyle/>
                    <a:p>
                      <a:pPr algn="l">
                        <a:lnSpc>
                          <a:spcPct val="107000"/>
                        </a:lnSpc>
                        <a:spcAft>
                          <a:spcPts val="0"/>
                        </a:spcAft>
                      </a:pPr>
                      <a:r>
                        <a:rPr lang="nl-NL" sz="2000">
                          <a:effectLst/>
                        </a:rPr>
                        <a:t>3.25**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a:txBody>
                    <a:bodyPr/>
                    <a:lstStyle/>
                    <a:p>
                      <a:pPr algn="l">
                        <a:lnSpc>
                          <a:spcPct val="107000"/>
                        </a:lnSpc>
                        <a:spcAft>
                          <a:spcPts val="0"/>
                        </a:spcAft>
                      </a:pPr>
                      <a:r>
                        <a:rPr lang="nl-NL" sz="2000">
                          <a:effectLst/>
                        </a:rPr>
                        <a:t>1.16</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2.50</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dirty="0">
                          <a:effectLst/>
                        </a:rPr>
                        <a:t>1.25</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1738461204"/>
                  </a:ext>
                </a:extLst>
              </a:tr>
              <a:tr h="1245874">
                <a:tc>
                  <a:txBody>
                    <a:bodyPr/>
                    <a:lstStyle/>
                    <a:p>
                      <a:pPr>
                        <a:lnSpc>
                          <a:spcPct val="107000"/>
                        </a:lnSpc>
                        <a:spcAft>
                          <a:spcPts val="0"/>
                        </a:spcAft>
                      </a:pPr>
                      <a:r>
                        <a:rPr lang="nl-NL" sz="1800" dirty="0">
                          <a:effectLst/>
                        </a:rPr>
                        <a:t>I </a:t>
                      </a:r>
                      <a:r>
                        <a:rPr lang="nl-NL" sz="1800" dirty="0" err="1">
                          <a:effectLst/>
                        </a:rPr>
                        <a:t>am</a:t>
                      </a:r>
                      <a:r>
                        <a:rPr lang="nl-NL" sz="1800" dirty="0">
                          <a:effectLst/>
                        </a:rPr>
                        <a:t> </a:t>
                      </a:r>
                      <a:r>
                        <a:rPr lang="nl-NL" sz="1800" dirty="0" err="1">
                          <a:effectLst/>
                        </a:rPr>
                        <a:t>actively</a:t>
                      </a:r>
                      <a:r>
                        <a:rPr lang="nl-NL" sz="1800" dirty="0">
                          <a:effectLst/>
                        </a:rPr>
                        <a:t> </a:t>
                      </a:r>
                      <a:r>
                        <a:rPr lang="nl-NL" sz="1800" dirty="0" err="1">
                          <a:effectLst/>
                        </a:rPr>
                        <a:t>looking</a:t>
                      </a:r>
                      <a:r>
                        <a:rPr lang="nl-NL" sz="1800" dirty="0">
                          <a:effectLst/>
                        </a:rPr>
                        <a:t> </a:t>
                      </a:r>
                      <a:r>
                        <a:rPr lang="nl-NL" sz="1800" dirty="0" err="1">
                          <a:effectLst/>
                        </a:rPr>
                        <a:t>for</a:t>
                      </a:r>
                      <a:r>
                        <a:rPr lang="nl-NL" sz="1800" dirty="0">
                          <a:effectLst/>
                        </a:rPr>
                        <a:t> </a:t>
                      </a:r>
                      <a:r>
                        <a:rPr lang="nl-NL" sz="1800" dirty="0" err="1">
                          <a:effectLst/>
                        </a:rPr>
                        <a:t>ways</a:t>
                      </a:r>
                      <a:r>
                        <a:rPr lang="nl-NL" sz="1800" dirty="0">
                          <a:effectLst/>
                        </a:rPr>
                        <a:t> in </a:t>
                      </a:r>
                      <a:r>
                        <a:rPr lang="nl-NL" sz="1800" dirty="0" err="1">
                          <a:effectLst/>
                        </a:rPr>
                        <a:t>which</a:t>
                      </a:r>
                      <a:r>
                        <a:rPr lang="nl-NL" sz="1800" dirty="0">
                          <a:effectLst/>
                        </a:rPr>
                        <a:t> I </a:t>
                      </a:r>
                      <a:r>
                        <a:rPr lang="nl-NL" sz="1800" dirty="0" err="1">
                          <a:effectLst/>
                        </a:rPr>
                        <a:t>can</a:t>
                      </a:r>
                      <a:r>
                        <a:rPr lang="nl-NL" sz="1800" dirty="0">
                          <a:effectLst/>
                        </a:rPr>
                        <a:t> spread </a:t>
                      </a:r>
                      <a:r>
                        <a:rPr lang="nl-NL" sz="1800" dirty="0" err="1">
                          <a:effectLst/>
                        </a:rPr>
                        <a:t>my</a:t>
                      </a:r>
                      <a:r>
                        <a:rPr lang="nl-NL" sz="1800" dirty="0">
                          <a:effectLst/>
                        </a:rPr>
                        <a:t> </a:t>
                      </a:r>
                      <a:r>
                        <a:rPr lang="nl-NL" sz="1800" dirty="0" err="1">
                          <a:effectLst/>
                        </a:rPr>
                        <a:t>knowledge</a:t>
                      </a:r>
                      <a:r>
                        <a:rPr lang="nl-NL" sz="1800" dirty="0">
                          <a:effectLst/>
                        </a:rPr>
                        <a:t> </a:t>
                      </a:r>
                      <a:r>
                        <a:rPr lang="nl-NL" sz="1800" dirty="0" err="1">
                          <a:effectLst/>
                        </a:rPr>
                        <a:t>and</a:t>
                      </a:r>
                      <a:r>
                        <a:rPr lang="nl-NL" sz="1800" dirty="0">
                          <a:effectLst/>
                        </a:rPr>
                        <a:t> skills </a:t>
                      </a:r>
                      <a:r>
                        <a:rPr lang="nl-NL" sz="1800" dirty="0" err="1">
                          <a:effectLst/>
                        </a:rPr>
                        <a:t>acquired</a:t>
                      </a:r>
                      <a:r>
                        <a:rPr lang="nl-NL" sz="1800" dirty="0">
                          <a:effectLst/>
                        </a:rPr>
                        <a:t> </a:t>
                      </a:r>
                      <a:r>
                        <a:rPr lang="nl-NL" sz="1800" dirty="0" err="1">
                          <a:effectLst/>
                        </a:rPr>
                        <a:t>during</a:t>
                      </a:r>
                      <a:r>
                        <a:rPr lang="nl-NL" sz="1800" dirty="0">
                          <a:effectLst/>
                        </a:rPr>
                        <a:t> </a:t>
                      </a:r>
                      <a:r>
                        <a:rPr lang="nl-NL" sz="1800" dirty="0" err="1">
                          <a:effectLst/>
                        </a:rPr>
                        <a:t>the</a:t>
                      </a:r>
                      <a:r>
                        <a:rPr lang="nl-NL" sz="1800" dirty="0">
                          <a:effectLst/>
                        </a:rPr>
                        <a:t> LOF </a:t>
                      </a:r>
                      <a:r>
                        <a:rPr lang="nl-NL" sz="1800" dirty="0" err="1">
                          <a:effectLst/>
                        </a:rPr>
                        <a:t>process</a:t>
                      </a:r>
                      <a:r>
                        <a:rPr lang="nl-NL" sz="1800" dirty="0">
                          <a:effectLst/>
                        </a:rPr>
                        <a:t> </a:t>
                      </a:r>
                      <a:r>
                        <a:rPr lang="nl-NL" sz="1800" dirty="0" err="1">
                          <a:effectLst/>
                        </a:rPr>
                        <a:t>within</a:t>
                      </a:r>
                      <a:r>
                        <a:rPr lang="nl-NL" sz="1800" dirty="0">
                          <a:effectLst/>
                        </a:rPr>
                        <a:t> </a:t>
                      </a:r>
                      <a:r>
                        <a:rPr lang="nl-NL" sz="1800" dirty="0" err="1">
                          <a:effectLst/>
                        </a:rPr>
                        <a:t>my</a:t>
                      </a:r>
                      <a:r>
                        <a:rPr lang="nl-NL" sz="1800" dirty="0">
                          <a:effectLst/>
                        </a:rPr>
                        <a:t> school (</a:t>
                      </a:r>
                      <a:r>
                        <a:rPr lang="nl-NL" sz="1800" dirty="0" err="1">
                          <a:effectLst/>
                        </a:rPr>
                        <a:t>and</a:t>
                      </a:r>
                      <a:r>
                        <a:rPr lang="nl-NL" sz="1800" dirty="0">
                          <a:effectLst/>
                        </a:rPr>
                        <a:t> </a:t>
                      </a:r>
                      <a:r>
                        <a:rPr lang="nl-NL" sz="1800" dirty="0" err="1">
                          <a:effectLst/>
                        </a:rPr>
                        <a:t>other</a:t>
                      </a:r>
                      <a:r>
                        <a:rPr lang="nl-NL" sz="1800" dirty="0">
                          <a:effectLst/>
                        </a:rPr>
                        <a:t> </a:t>
                      </a:r>
                      <a:r>
                        <a:rPr lang="nl-NL" sz="1800" dirty="0" err="1">
                          <a:effectLst/>
                        </a:rPr>
                        <a:t>locations</a:t>
                      </a:r>
                      <a:r>
                        <a:rPr lang="nl-NL" sz="1800" dirty="0">
                          <a:effectLst/>
                        </a:rPr>
                        <a:t>).</a:t>
                      </a:r>
                    </a:p>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a:txBody>
                    <a:bodyPr/>
                    <a:lstStyle/>
                    <a:p>
                      <a:pPr algn="l">
                        <a:lnSpc>
                          <a:spcPct val="107000"/>
                        </a:lnSpc>
                        <a:spcAft>
                          <a:spcPts val="0"/>
                        </a:spcAft>
                      </a:pPr>
                      <a:r>
                        <a:rPr lang="nl-NL" sz="2000">
                          <a:effectLst/>
                        </a:rPr>
                        <a:t>3.64**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a:txBody>
                    <a:bodyPr/>
                    <a:lstStyle/>
                    <a:p>
                      <a:pPr algn="l">
                        <a:lnSpc>
                          <a:spcPct val="107000"/>
                        </a:lnSpc>
                        <a:spcAft>
                          <a:spcPts val="0"/>
                        </a:spcAft>
                      </a:pPr>
                      <a:r>
                        <a:rPr lang="nl-NL" sz="2000">
                          <a:effectLst/>
                        </a:rPr>
                        <a:t>1.15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dirty="0">
                          <a:effectLst/>
                        </a:rPr>
                        <a:t>2.96</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1.25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375369511"/>
                  </a:ext>
                </a:extLst>
              </a:tr>
              <a:tr h="935086">
                <a:tc>
                  <a:txBody>
                    <a:bodyPr/>
                    <a:lstStyle/>
                    <a:p>
                      <a:pPr>
                        <a:lnSpc>
                          <a:spcPct val="107000"/>
                        </a:lnSpc>
                        <a:spcAft>
                          <a:spcPts val="0"/>
                        </a:spcAft>
                      </a:pPr>
                      <a:r>
                        <a:rPr lang="nl-NL" sz="1800" dirty="0">
                          <a:effectLst/>
                        </a:rPr>
                        <a:t>Through </a:t>
                      </a:r>
                      <a:r>
                        <a:rPr lang="nl-NL" sz="1800" dirty="0" err="1">
                          <a:effectLst/>
                        </a:rPr>
                        <a:t>my</a:t>
                      </a:r>
                      <a:r>
                        <a:rPr lang="nl-NL" sz="1800" dirty="0">
                          <a:effectLst/>
                        </a:rPr>
                        <a:t> LOF traject I </a:t>
                      </a:r>
                      <a:r>
                        <a:rPr lang="nl-NL" sz="1800" dirty="0" err="1">
                          <a:effectLst/>
                        </a:rPr>
                        <a:t>encourage</a:t>
                      </a:r>
                      <a:r>
                        <a:rPr lang="nl-NL" sz="1800" dirty="0">
                          <a:effectLst/>
                        </a:rPr>
                        <a:t> </a:t>
                      </a:r>
                      <a:r>
                        <a:rPr lang="nl-NL" sz="1800" dirty="0" err="1">
                          <a:effectLst/>
                        </a:rPr>
                        <a:t>teachers</a:t>
                      </a:r>
                      <a:r>
                        <a:rPr lang="nl-NL" sz="1800" dirty="0">
                          <a:effectLst/>
                        </a:rPr>
                        <a:t> </a:t>
                      </a:r>
                      <a:r>
                        <a:rPr lang="nl-NL" sz="1800" dirty="0" err="1">
                          <a:effectLst/>
                        </a:rPr>
                        <a:t>to</a:t>
                      </a:r>
                      <a:r>
                        <a:rPr lang="nl-NL" sz="1800" dirty="0">
                          <a:effectLst/>
                        </a:rPr>
                        <a:t> </a:t>
                      </a:r>
                      <a:r>
                        <a:rPr lang="nl-NL" sz="1800" dirty="0" err="1">
                          <a:effectLst/>
                        </a:rPr>
                        <a:t>work</a:t>
                      </a:r>
                      <a:r>
                        <a:rPr lang="nl-NL" sz="1800" dirty="0">
                          <a:effectLst/>
                        </a:rPr>
                        <a:t> on </a:t>
                      </a:r>
                      <a:r>
                        <a:rPr lang="nl-NL" sz="1800" dirty="0" err="1">
                          <a:effectLst/>
                        </a:rPr>
                        <a:t>educational</a:t>
                      </a:r>
                      <a:r>
                        <a:rPr lang="nl-NL" sz="1800" dirty="0">
                          <a:effectLst/>
                        </a:rPr>
                        <a:t> </a:t>
                      </a:r>
                      <a:r>
                        <a:rPr lang="nl-NL" sz="1800" dirty="0" err="1">
                          <a:effectLst/>
                        </a:rPr>
                        <a:t>innovation</a:t>
                      </a:r>
                      <a:r>
                        <a:rPr lang="nl-NL" sz="1800" dirty="0">
                          <a:effectLst/>
                        </a:rPr>
                        <a:t> / </a:t>
                      </a:r>
                      <a:r>
                        <a:rPr lang="nl-NL" sz="1800" dirty="0" err="1">
                          <a:effectLst/>
                        </a:rPr>
                        <a:t>educational</a:t>
                      </a:r>
                      <a:r>
                        <a:rPr lang="nl-NL" sz="1800" dirty="0">
                          <a:effectLst/>
                        </a:rPr>
                        <a:t> development.</a:t>
                      </a:r>
                    </a:p>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a:txBody>
                    <a:bodyPr/>
                    <a:lstStyle/>
                    <a:p>
                      <a:pPr algn="l">
                        <a:lnSpc>
                          <a:spcPct val="107000"/>
                        </a:lnSpc>
                        <a:spcAft>
                          <a:spcPts val="0"/>
                        </a:spcAft>
                      </a:pPr>
                      <a:r>
                        <a:rPr lang="nl-NL" sz="2000" dirty="0">
                          <a:effectLst/>
                        </a:rPr>
                        <a:t>3.71**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a:txBody>
                    <a:bodyPr/>
                    <a:lstStyle/>
                    <a:p>
                      <a:pPr algn="l">
                        <a:lnSpc>
                          <a:spcPct val="107000"/>
                        </a:lnSpc>
                        <a:spcAft>
                          <a:spcPts val="0"/>
                        </a:spcAft>
                      </a:pPr>
                      <a:r>
                        <a:rPr lang="nl-NL" sz="2000">
                          <a:effectLst/>
                        </a:rPr>
                        <a:t>1.13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dirty="0">
                          <a:effectLst/>
                        </a:rPr>
                        <a:t>3.02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1.19</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4020404793"/>
                  </a:ext>
                </a:extLst>
              </a:tr>
              <a:tr h="1245874">
                <a:tc>
                  <a:txBody>
                    <a:bodyPr/>
                    <a:lstStyle/>
                    <a:p>
                      <a:pPr>
                        <a:lnSpc>
                          <a:spcPct val="107000"/>
                        </a:lnSpc>
                        <a:spcAft>
                          <a:spcPts val="0"/>
                        </a:spcAft>
                      </a:pPr>
                      <a:r>
                        <a:rPr lang="nl-NL" sz="1800" dirty="0">
                          <a:effectLst/>
                        </a:rPr>
                        <a:t>Through </a:t>
                      </a:r>
                      <a:r>
                        <a:rPr lang="nl-NL" sz="1800" dirty="0" err="1">
                          <a:effectLst/>
                        </a:rPr>
                        <a:t>my</a:t>
                      </a:r>
                      <a:r>
                        <a:rPr lang="nl-NL" sz="1800" dirty="0">
                          <a:effectLst/>
                        </a:rPr>
                        <a:t> LOF traject I spread </a:t>
                      </a:r>
                      <a:r>
                        <a:rPr lang="nl-NL" sz="1800" dirty="0" err="1">
                          <a:effectLst/>
                        </a:rPr>
                        <a:t>the</a:t>
                      </a:r>
                      <a:r>
                        <a:rPr lang="nl-NL" sz="1800" dirty="0">
                          <a:effectLst/>
                        </a:rPr>
                        <a:t> </a:t>
                      </a:r>
                      <a:r>
                        <a:rPr lang="nl-NL" sz="1800" dirty="0" err="1">
                          <a:effectLst/>
                        </a:rPr>
                        <a:t>vision</a:t>
                      </a:r>
                      <a:r>
                        <a:rPr lang="nl-NL" sz="1800" dirty="0">
                          <a:effectLst/>
                        </a:rPr>
                        <a:t> in </a:t>
                      </a:r>
                      <a:r>
                        <a:rPr lang="nl-NL" sz="1800" dirty="0" err="1">
                          <a:effectLst/>
                        </a:rPr>
                        <a:t>which</a:t>
                      </a:r>
                      <a:r>
                        <a:rPr lang="nl-NL" sz="1800" dirty="0">
                          <a:effectLst/>
                        </a:rPr>
                        <a:t> </a:t>
                      </a:r>
                      <a:r>
                        <a:rPr lang="nl-NL" sz="1800" dirty="0" err="1">
                          <a:effectLst/>
                        </a:rPr>
                        <a:t>the</a:t>
                      </a:r>
                      <a:r>
                        <a:rPr lang="nl-NL" sz="1800" dirty="0">
                          <a:effectLst/>
                        </a:rPr>
                        <a:t> teacher is </a:t>
                      </a:r>
                      <a:r>
                        <a:rPr lang="nl-NL" sz="1800" dirty="0" err="1">
                          <a:effectLst/>
                        </a:rPr>
                        <a:t>the</a:t>
                      </a:r>
                      <a:r>
                        <a:rPr lang="nl-NL" sz="1800" dirty="0">
                          <a:effectLst/>
                        </a:rPr>
                        <a:t> </a:t>
                      </a:r>
                      <a:r>
                        <a:rPr lang="nl-NL" sz="1800" dirty="0" err="1">
                          <a:effectLst/>
                        </a:rPr>
                        <a:t>driving</a:t>
                      </a:r>
                      <a:r>
                        <a:rPr lang="nl-NL" sz="1800" dirty="0">
                          <a:effectLst/>
                        </a:rPr>
                        <a:t> force </a:t>
                      </a:r>
                      <a:r>
                        <a:rPr lang="nl-NL" sz="1800" dirty="0" err="1">
                          <a:effectLst/>
                        </a:rPr>
                        <a:t>behind</a:t>
                      </a:r>
                      <a:r>
                        <a:rPr lang="nl-NL" sz="1800" dirty="0">
                          <a:effectLst/>
                        </a:rPr>
                        <a:t> </a:t>
                      </a:r>
                      <a:r>
                        <a:rPr lang="nl-NL" sz="1800" dirty="0" err="1">
                          <a:effectLst/>
                        </a:rPr>
                        <a:t>education</a:t>
                      </a:r>
                      <a:r>
                        <a:rPr lang="nl-NL" sz="1800" dirty="0">
                          <a:effectLst/>
                        </a:rPr>
                        <a:t> </a:t>
                      </a:r>
                      <a:r>
                        <a:rPr lang="nl-NL" sz="1800" dirty="0" err="1">
                          <a:effectLst/>
                        </a:rPr>
                        <a:t>innovation</a:t>
                      </a:r>
                      <a:r>
                        <a:rPr lang="nl-NL" sz="1800" dirty="0">
                          <a:effectLst/>
                        </a:rPr>
                        <a:t> / </a:t>
                      </a:r>
                      <a:r>
                        <a:rPr lang="nl-NL" sz="1800" dirty="0" err="1">
                          <a:effectLst/>
                        </a:rPr>
                        <a:t>education</a:t>
                      </a:r>
                      <a:r>
                        <a:rPr lang="nl-NL" sz="1800" dirty="0">
                          <a:effectLst/>
                        </a:rPr>
                        <a:t> development </a:t>
                      </a:r>
                      <a:r>
                        <a:rPr lang="nl-NL" sz="1800" dirty="0" err="1">
                          <a:effectLst/>
                        </a:rPr>
                        <a:t>among</a:t>
                      </a:r>
                      <a:r>
                        <a:rPr lang="nl-NL" sz="1800" dirty="0">
                          <a:effectLst/>
                        </a:rPr>
                        <a:t> </a:t>
                      </a:r>
                      <a:r>
                        <a:rPr lang="nl-NL" sz="1800" dirty="0" err="1">
                          <a:effectLst/>
                        </a:rPr>
                        <a:t>teachers</a:t>
                      </a:r>
                      <a:r>
                        <a:rPr lang="nl-NL" sz="1800" dirty="0">
                          <a:effectLst/>
                        </a:rPr>
                        <a:t>.</a:t>
                      </a:r>
                    </a:p>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a:txBody>
                    <a:bodyPr/>
                    <a:lstStyle/>
                    <a:p>
                      <a:pPr algn="l">
                        <a:lnSpc>
                          <a:spcPct val="107000"/>
                        </a:lnSpc>
                        <a:spcAft>
                          <a:spcPts val="0"/>
                        </a:spcAft>
                      </a:pPr>
                      <a:r>
                        <a:rPr lang="nl-NL" sz="2000">
                          <a:effectLst/>
                        </a:rPr>
                        <a:t>3.70**</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a:txBody>
                    <a:bodyPr/>
                    <a:lstStyle/>
                    <a:p>
                      <a:pPr algn="l">
                        <a:lnSpc>
                          <a:spcPct val="107000"/>
                        </a:lnSpc>
                        <a:spcAft>
                          <a:spcPts val="0"/>
                        </a:spcAft>
                      </a:pPr>
                      <a:r>
                        <a:rPr lang="nl-NL" sz="2000">
                          <a:effectLst/>
                        </a:rPr>
                        <a:t>1.14</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3.00</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1.25</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2855940405"/>
                  </a:ext>
                </a:extLst>
              </a:tr>
              <a:tr h="935086">
                <a:tc>
                  <a:txBody>
                    <a:bodyPr/>
                    <a:lstStyle/>
                    <a:p>
                      <a:pPr>
                        <a:lnSpc>
                          <a:spcPct val="107000"/>
                        </a:lnSpc>
                        <a:spcAft>
                          <a:spcPts val="0"/>
                        </a:spcAft>
                      </a:pPr>
                      <a:r>
                        <a:rPr lang="nl-NL" sz="1800" dirty="0">
                          <a:effectLst/>
                        </a:rPr>
                        <a:t>Teachers in </a:t>
                      </a:r>
                      <a:r>
                        <a:rPr lang="nl-NL" sz="1800" dirty="0" err="1">
                          <a:effectLst/>
                        </a:rPr>
                        <a:t>my</a:t>
                      </a:r>
                      <a:r>
                        <a:rPr lang="nl-NL" sz="1800" dirty="0">
                          <a:effectLst/>
                        </a:rPr>
                        <a:t> school approach me </a:t>
                      </a:r>
                      <a:r>
                        <a:rPr lang="nl-NL" sz="1800" dirty="0" err="1">
                          <a:effectLst/>
                        </a:rPr>
                        <a:t>for</a:t>
                      </a:r>
                      <a:r>
                        <a:rPr lang="nl-NL" sz="1800" dirty="0">
                          <a:effectLst/>
                        </a:rPr>
                        <a:t> </a:t>
                      </a:r>
                      <a:r>
                        <a:rPr lang="nl-NL" sz="1800" dirty="0" err="1">
                          <a:effectLst/>
                        </a:rPr>
                        <a:t>advice</a:t>
                      </a:r>
                      <a:r>
                        <a:rPr lang="nl-NL" sz="1800" dirty="0">
                          <a:effectLst/>
                        </a:rPr>
                        <a:t> </a:t>
                      </a:r>
                      <a:r>
                        <a:rPr lang="nl-NL" sz="1800" dirty="0" err="1">
                          <a:effectLst/>
                        </a:rPr>
                        <a:t>because</a:t>
                      </a:r>
                      <a:r>
                        <a:rPr lang="nl-NL" sz="1800" dirty="0">
                          <a:effectLst/>
                        </a:rPr>
                        <a:t> of </a:t>
                      </a:r>
                      <a:r>
                        <a:rPr lang="nl-NL" sz="1800" dirty="0" err="1">
                          <a:effectLst/>
                        </a:rPr>
                        <a:t>my</a:t>
                      </a:r>
                      <a:r>
                        <a:rPr lang="nl-NL" sz="1800" dirty="0">
                          <a:effectLst/>
                        </a:rPr>
                        <a:t> LOF </a:t>
                      </a:r>
                      <a:r>
                        <a:rPr lang="nl-NL" sz="1800" dirty="0" err="1">
                          <a:effectLst/>
                        </a:rPr>
                        <a:t>initiative</a:t>
                      </a:r>
                      <a:r>
                        <a:rPr lang="nl-NL" sz="1800" dirty="0">
                          <a:effectLst/>
                        </a:rPr>
                        <a:t>.</a:t>
                      </a:r>
                    </a:p>
                    <a:p>
                      <a:pPr>
                        <a:lnSpc>
                          <a:spcPct val="115000"/>
                        </a:lnSpc>
                        <a:spcAft>
                          <a:spcPts val="0"/>
                        </a:spcAft>
                      </a:pPr>
                      <a:r>
                        <a:rPr lang="nl-NL" sz="1800" dirty="0">
                          <a:effectLst/>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tx2"/>
                    </a:solidFill>
                  </a:tcPr>
                </a:tc>
                <a:tc>
                  <a:txBody>
                    <a:bodyPr/>
                    <a:lstStyle/>
                    <a:p>
                      <a:pPr algn="l">
                        <a:lnSpc>
                          <a:spcPct val="107000"/>
                        </a:lnSpc>
                        <a:spcAft>
                          <a:spcPts val="0"/>
                        </a:spcAft>
                      </a:pPr>
                      <a:r>
                        <a:rPr lang="nl-NL" sz="2000" dirty="0">
                          <a:effectLst/>
                        </a:rPr>
                        <a:t>3.09**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lumMod val="95000"/>
                      </a:schemeClr>
                    </a:solidFill>
                  </a:tcPr>
                </a:tc>
                <a:tc>
                  <a:txBody>
                    <a:bodyPr/>
                    <a:lstStyle/>
                    <a:p>
                      <a:pPr algn="l">
                        <a:lnSpc>
                          <a:spcPct val="107000"/>
                        </a:lnSpc>
                        <a:spcAft>
                          <a:spcPts val="0"/>
                        </a:spcAft>
                      </a:pPr>
                      <a:r>
                        <a:rPr lang="nl-NL" sz="2000">
                          <a:effectLst/>
                        </a:rPr>
                        <a:t>1.33</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a:effectLst/>
                        </a:rPr>
                        <a:t>2.56</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tc>
                  <a:txBody>
                    <a:bodyPr/>
                    <a:lstStyle/>
                    <a:p>
                      <a:pPr algn="l">
                        <a:lnSpc>
                          <a:spcPct val="107000"/>
                        </a:lnSpc>
                        <a:spcAft>
                          <a:spcPts val="0"/>
                        </a:spcAft>
                      </a:pPr>
                      <a:r>
                        <a:rPr lang="nl-NL" sz="2000" dirty="0">
                          <a:effectLst/>
                        </a:rPr>
                        <a:t>1.31</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45" marR="65045" marT="0" marB="0">
                    <a:solidFill>
                      <a:schemeClr val="bg1"/>
                    </a:solidFill>
                  </a:tcPr>
                </a:tc>
                <a:extLst>
                  <a:ext uri="{0D108BD9-81ED-4DB2-BD59-A6C34878D82A}">
                    <a16:rowId xmlns:a16="http://schemas.microsoft.com/office/drawing/2014/main" val="2718431541"/>
                  </a:ext>
                </a:extLst>
              </a:tr>
            </a:tbl>
          </a:graphicData>
        </a:graphic>
      </p:graphicFrame>
    </p:spTree>
    <p:extLst>
      <p:ext uri="{BB962C8B-B14F-4D97-AF65-F5344CB8AC3E}">
        <p14:creationId xmlns:p14="http://schemas.microsoft.com/office/powerpoint/2010/main" val="397690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016D08E0-EAE4-4ED5-BC1D-2502F2AF8CC6}"/>
              </a:ext>
            </a:extLst>
          </p:cNvPr>
          <p:cNvSpPr>
            <a:spLocks noGrp="1"/>
          </p:cNvSpPr>
          <p:nvPr>
            <p:ph type="title"/>
          </p:nvPr>
        </p:nvSpPr>
        <p:spPr>
          <a:xfrm>
            <a:off x="581192" y="702156"/>
            <a:ext cx="11029616" cy="1188720"/>
          </a:xfrm>
        </p:spPr>
        <p:txBody>
          <a:bodyPr>
            <a:normAutofit fontScale="90000"/>
          </a:bodyPr>
          <a:lstStyle/>
          <a:p>
            <a:r>
              <a:rPr lang="nl-NL" sz="2300" dirty="0">
                <a:solidFill>
                  <a:schemeClr val="tx1">
                    <a:lumMod val="85000"/>
                    <a:lumOff val="15000"/>
                  </a:schemeClr>
                </a:solidFill>
              </a:rPr>
              <a:t>Sector: </a:t>
            </a:r>
            <a:r>
              <a:rPr lang="nl-NL" sz="2300" dirty="0" err="1">
                <a:solidFill>
                  <a:schemeClr val="tx1">
                    <a:lumMod val="85000"/>
                    <a:lumOff val="15000"/>
                  </a:schemeClr>
                </a:solidFill>
              </a:rPr>
              <a:t>Primary</a:t>
            </a:r>
            <a:r>
              <a:rPr lang="nl-NL" sz="2300" dirty="0">
                <a:solidFill>
                  <a:schemeClr val="tx1">
                    <a:lumMod val="85000"/>
                    <a:lumOff val="15000"/>
                  </a:schemeClr>
                </a:solidFill>
              </a:rPr>
              <a:t> or </a:t>
            </a:r>
            <a:r>
              <a:rPr lang="nl-NL" sz="2300" dirty="0" err="1">
                <a:solidFill>
                  <a:schemeClr val="tx1">
                    <a:lumMod val="85000"/>
                    <a:lumOff val="15000"/>
                  </a:schemeClr>
                </a:solidFill>
              </a:rPr>
              <a:t>secundary</a:t>
            </a:r>
            <a:r>
              <a:rPr lang="nl-NL" sz="2300" dirty="0">
                <a:solidFill>
                  <a:schemeClr val="tx1">
                    <a:lumMod val="85000"/>
                    <a:lumOff val="15000"/>
                  </a:schemeClr>
                </a:solidFill>
              </a:rPr>
              <a:t> </a:t>
            </a:r>
            <a:r>
              <a:rPr lang="nl-NL" sz="2300" dirty="0" err="1">
                <a:solidFill>
                  <a:schemeClr val="tx1">
                    <a:lumMod val="85000"/>
                    <a:lumOff val="15000"/>
                  </a:schemeClr>
                </a:solidFill>
              </a:rPr>
              <a:t>education</a:t>
            </a:r>
            <a:br>
              <a:rPr lang="en-US" sz="2300" dirty="0">
                <a:solidFill>
                  <a:schemeClr val="tx1">
                    <a:lumMod val="85000"/>
                    <a:lumOff val="15000"/>
                  </a:schemeClr>
                </a:solidFill>
              </a:rPr>
            </a:br>
            <a:r>
              <a:rPr lang="en-US" sz="2300" dirty="0">
                <a:solidFill>
                  <a:schemeClr val="tx1">
                    <a:lumMod val="85000"/>
                    <a:lumOff val="15000"/>
                  </a:schemeClr>
                </a:solidFill>
              </a:rPr>
              <a:t>The influence of education sector on the development of teachers and on the support they need during the development of their initiative.</a:t>
            </a:r>
            <a:endParaRPr lang="nl-NL" sz="2300" dirty="0">
              <a:solidFill>
                <a:schemeClr val="tx1">
                  <a:lumMod val="85000"/>
                  <a:lumOff val="15000"/>
                </a:schemeClr>
              </a:solidFill>
            </a:endParaRPr>
          </a:p>
        </p:txBody>
      </p:sp>
      <p:sp>
        <p:nvSpPr>
          <p:cNvPr id="34" name="Rectangle 33">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ijdelijke aanduiding voor inhoud 3">
            <a:extLst>
              <a:ext uri="{FF2B5EF4-FFF2-40B4-BE49-F238E27FC236}">
                <a16:creationId xmlns:a16="http://schemas.microsoft.com/office/drawing/2014/main" id="{10548254-504A-45C1-8319-CDD92B9E0EDC}"/>
              </a:ext>
            </a:extLst>
          </p:cNvPr>
          <p:cNvSpPr>
            <a:spLocks noGrp="1"/>
          </p:cNvSpPr>
          <p:nvPr>
            <p:ph idx="1"/>
          </p:nvPr>
        </p:nvSpPr>
        <p:spPr/>
        <p:txBody>
          <a:bodyPr/>
          <a:lstStyle/>
          <a:p>
            <a:r>
              <a:rPr lang="en-US" dirty="0"/>
              <a:t>Primary education teachers see themselves on </a:t>
            </a:r>
            <a:r>
              <a:rPr lang="en-US"/>
              <a:t>all statements </a:t>
            </a:r>
            <a:r>
              <a:rPr lang="en-US" dirty="0"/>
              <a:t>more as a motor for innovation culture in the school</a:t>
            </a:r>
            <a:endParaRPr lang="nl-NL" dirty="0"/>
          </a:p>
        </p:txBody>
      </p:sp>
    </p:spTree>
    <p:extLst>
      <p:ext uri="{BB962C8B-B14F-4D97-AF65-F5344CB8AC3E}">
        <p14:creationId xmlns:p14="http://schemas.microsoft.com/office/powerpoint/2010/main" val="233578201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6F630-D02A-4DEB-800B-08FB0C72C7A4}"/>
              </a:ext>
            </a:extLst>
          </p:cNvPr>
          <p:cNvSpPr>
            <a:spLocks noGrp="1"/>
          </p:cNvSpPr>
          <p:nvPr>
            <p:ph type="title"/>
          </p:nvPr>
        </p:nvSpPr>
        <p:spPr/>
        <p:txBody>
          <a:bodyPr>
            <a:normAutofit/>
          </a:bodyPr>
          <a:lstStyle/>
          <a:p>
            <a:r>
              <a:rPr lang="nl-NL" dirty="0">
                <a:solidFill>
                  <a:schemeClr val="tx1">
                    <a:lumMod val="85000"/>
                    <a:lumOff val="15000"/>
                  </a:schemeClr>
                </a:solidFill>
              </a:rPr>
              <a:t>Three </a:t>
            </a:r>
            <a:r>
              <a:rPr lang="nl-NL" dirty="0" err="1">
                <a:solidFill>
                  <a:schemeClr val="tx1">
                    <a:lumMod val="85000"/>
                    <a:lumOff val="15000"/>
                  </a:schemeClr>
                </a:solidFill>
              </a:rPr>
              <a:t>years</a:t>
            </a:r>
            <a:r>
              <a:rPr lang="nl-NL" dirty="0">
                <a:solidFill>
                  <a:schemeClr val="tx1">
                    <a:lumMod val="85000"/>
                    <a:lumOff val="15000"/>
                  </a:schemeClr>
                </a:solidFill>
              </a:rPr>
              <a:t> of research – </a:t>
            </a:r>
            <a:r>
              <a:rPr lang="nl-NL" dirty="0" err="1">
                <a:solidFill>
                  <a:schemeClr val="tx1">
                    <a:lumMod val="85000"/>
                    <a:lumOff val="15000"/>
                  </a:schemeClr>
                </a:solidFill>
              </a:rPr>
              <a:t>three</a:t>
            </a:r>
            <a:r>
              <a:rPr lang="nl-NL" dirty="0">
                <a:solidFill>
                  <a:schemeClr val="tx1">
                    <a:lumMod val="85000"/>
                    <a:lumOff val="15000"/>
                  </a:schemeClr>
                </a:solidFill>
              </a:rPr>
              <a:t> </a:t>
            </a:r>
            <a:r>
              <a:rPr lang="nl-NL" dirty="0" err="1">
                <a:solidFill>
                  <a:schemeClr val="tx1">
                    <a:lumMod val="85000"/>
                    <a:lumOff val="15000"/>
                  </a:schemeClr>
                </a:solidFill>
              </a:rPr>
              <a:t>key</a:t>
            </a:r>
            <a:r>
              <a:rPr lang="nl-NL" dirty="0">
                <a:solidFill>
                  <a:schemeClr val="tx1">
                    <a:lumMod val="85000"/>
                    <a:lumOff val="15000"/>
                  </a:schemeClr>
                </a:solidFill>
              </a:rPr>
              <a:t> </a:t>
            </a:r>
            <a:r>
              <a:rPr lang="nl-NL" dirty="0" err="1">
                <a:solidFill>
                  <a:schemeClr val="tx1">
                    <a:lumMod val="85000"/>
                    <a:lumOff val="15000"/>
                  </a:schemeClr>
                </a:solidFill>
              </a:rPr>
              <a:t>insights</a:t>
            </a:r>
            <a:endParaRPr lang="nl-NL" dirty="0">
              <a:solidFill>
                <a:schemeClr val="tx1">
                  <a:lumMod val="85000"/>
                  <a:lumOff val="15000"/>
                </a:schemeClr>
              </a:solidFill>
            </a:endParaRPr>
          </a:p>
        </p:txBody>
      </p:sp>
      <p:graphicFrame>
        <p:nvGraphicFramePr>
          <p:cNvPr id="18" name="Tijdelijke aanduiding voor tekst 6">
            <a:extLst>
              <a:ext uri="{FF2B5EF4-FFF2-40B4-BE49-F238E27FC236}">
                <a16:creationId xmlns:a16="http://schemas.microsoft.com/office/drawing/2014/main" id="{AFDABDDA-BA21-4C8D-B580-9A7F0BB0087C}"/>
              </a:ext>
            </a:extLst>
          </p:cNvPr>
          <p:cNvGraphicFramePr>
            <a:graphicFrameLocks noGrp="1"/>
          </p:cNvGraphicFramePr>
          <p:nvPr>
            <p:ph sz="half" idx="1"/>
            <p:extLst>
              <p:ext uri="{D42A27DB-BD31-4B8C-83A1-F6EECF244321}">
                <p14:modId xmlns:p14="http://schemas.microsoft.com/office/powerpoint/2010/main" val="701381086"/>
              </p:ext>
            </p:extLst>
          </p:nvPr>
        </p:nvGraphicFramePr>
        <p:xfrm>
          <a:off x="581025" y="2227263"/>
          <a:ext cx="51943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inhoud 2">
            <a:extLst>
              <a:ext uri="{FF2B5EF4-FFF2-40B4-BE49-F238E27FC236}">
                <a16:creationId xmlns:a16="http://schemas.microsoft.com/office/drawing/2014/main" id="{BB5C3C3D-DE82-4AC5-9761-A5C262F324EB}"/>
              </a:ext>
            </a:extLst>
          </p:cNvPr>
          <p:cNvSpPr>
            <a:spLocks noGrp="1"/>
          </p:cNvSpPr>
          <p:nvPr>
            <p:ph sz="half" idx="2"/>
          </p:nvPr>
        </p:nvSpPr>
        <p:spPr>
          <a:xfrm>
            <a:off x="6416039" y="2228003"/>
            <a:ext cx="5194769" cy="4335357"/>
          </a:xfrm>
        </p:spPr>
        <p:txBody>
          <a:bodyPr>
            <a:normAutofit lnSpcReduction="10000"/>
          </a:bodyPr>
          <a:lstStyle/>
          <a:p>
            <a:r>
              <a:rPr lang="nl-NL" dirty="0" err="1"/>
              <a:t>Implementation</a:t>
            </a:r>
            <a:r>
              <a:rPr lang="nl-NL" dirty="0"/>
              <a:t> concerns </a:t>
            </a:r>
            <a:r>
              <a:rPr lang="nl-NL" dirty="0" err="1"/>
              <a:t>collaboration</a:t>
            </a:r>
            <a:r>
              <a:rPr lang="nl-NL" dirty="0"/>
              <a:t> in a school community</a:t>
            </a:r>
          </a:p>
          <a:p>
            <a:r>
              <a:rPr lang="nl-NL" dirty="0" err="1"/>
              <a:t>Innovation</a:t>
            </a:r>
            <a:r>
              <a:rPr lang="nl-NL" dirty="0"/>
              <a:t> concerns </a:t>
            </a:r>
            <a:r>
              <a:rPr lang="nl-NL" dirty="0" err="1"/>
              <a:t>collaboration</a:t>
            </a:r>
            <a:r>
              <a:rPr lang="nl-NL" dirty="0"/>
              <a:t> in diverse </a:t>
            </a:r>
            <a:r>
              <a:rPr lang="nl-NL" dirty="0" err="1"/>
              <a:t>networks</a:t>
            </a:r>
            <a:endParaRPr lang="nl-NL" dirty="0"/>
          </a:p>
          <a:p>
            <a:r>
              <a:rPr lang="nl-NL" dirty="0" err="1"/>
              <a:t>Implementation</a:t>
            </a:r>
            <a:r>
              <a:rPr lang="nl-NL" dirty="0"/>
              <a:t> in a school community does </a:t>
            </a:r>
            <a:r>
              <a:rPr lang="nl-NL" dirty="0" err="1"/>
              <a:t>not</a:t>
            </a:r>
            <a:r>
              <a:rPr lang="nl-NL" dirty="0"/>
              <a:t> </a:t>
            </a:r>
            <a:r>
              <a:rPr lang="nl-NL" dirty="0" err="1"/>
              <a:t>automatically</a:t>
            </a:r>
            <a:r>
              <a:rPr lang="nl-NL" dirty="0"/>
              <a:t> lead </a:t>
            </a:r>
            <a:r>
              <a:rPr lang="nl-NL" dirty="0" err="1"/>
              <a:t>to</a:t>
            </a:r>
            <a:r>
              <a:rPr lang="nl-NL" dirty="0"/>
              <a:t> </a:t>
            </a:r>
            <a:r>
              <a:rPr lang="nl-NL" dirty="0" err="1"/>
              <a:t>innovation</a:t>
            </a:r>
            <a:endParaRPr lang="nl-NL" dirty="0"/>
          </a:p>
          <a:p>
            <a:r>
              <a:rPr lang="nl-NL" dirty="0" err="1"/>
              <a:t>Innovation</a:t>
            </a:r>
            <a:r>
              <a:rPr lang="nl-NL" dirty="0"/>
              <a:t> does </a:t>
            </a:r>
            <a:r>
              <a:rPr lang="nl-NL" dirty="0" err="1"/>
              <a:t>not</a:t>
            </a:r>
            <a:r>
              <a:rPr lang="nl-NL" dirty="0"/>
              <a:t> </a:t>
            </a:r>
            <a:r>
              <a:rPr lang="nl-NL" dirty="0" err="1"/>
              <a:t>automatically</a:t>
            </a:r>
            <a:r>
              <a:rPr lang="nl-NL" dirty="0"/>
              <a:t> lead </a:t>
            </a:r>
            <a:r>
              <a:rPr lang="nl-NL" dirty="0" err="1"/>
              <a:t>to</a:t>
            </a:r>
            <a:r>
              <a:rPr lang="nl-NL" dirty="0"/>
              <a:t> </a:t>
            </a:r>
            <a:r>
              <a:rPr lang="nl-NL" dirty="0" err="1"/>
              <a:t>implementation</a:t>
            </a:r>
            <a:r>
              <a:rPr lang="nl-NL" dirty="0"/>
              <a:t> in a school community </a:t>
            </a:r>
          </a:p>
          <a:p>
            <a:r>
              <a:rPr lang="nl-NL" dirty="0" err="1"/>
              <a:t>Innovation</a:t>
            </a:r>
            <a:r>
              <a:rPr lang="nl-NL" dirty="0"/>
              <a:t> </a:t>
            </a:r>
            <a:r>
              <a:rPr lang="nl-NL" dirty="0" err="1"/>
              <a:t>can</a:t>
            </a:r>
            <a:r>
              <a:rPr lang="nl-NL" dirty="0"/>
              <a:t> </a:t>
            </a:r>
            <a:r>
              <a:rPr lang="nl-NL" dirty="0" err="1"/>
              <a:t>be</a:t>
            </a:r>
            <a:r>
              <a:rPr lang="nl-NL" dirty="0"/>
              <a:t> </a:t>
            </a:r>
            <a:r>
              <a:rPr lang="nl-NL" dirty="0" err="1"/>
              <a:t>stressful</a:t>
            </a:r>
            <a:r>
              <a:rPr lang="nl-NL" dirty="0"/>
              <a:t> </a:t>
            </a:r>
            <a:r>
              <a:rPr lang="nl-NL" dirty="0" err="1"/>
              <a:t>and</a:t>
            </a:r>
            <a:r>
              <a:rPr lang="nl-NL" dirty="0"/>
              <a:t> </a:t>
            </a:r>
            <a:r>
              <a:rPr lang="nl-NL" dirty="0" err="1"/>
              <a:t>lonely</a:t>
            </a:r>
            <a:r>
              <a:rPr lang="nl-NL" dirty="0"/>
              <a:t> </a:t>
            </a:r>
          </a:p>
          <a:p>
            <a:r>
              <a:rPr lang="nl-NL" dirty="0" err="1"/>
              <a:t>Clear</a:t>
            </a:r>
            <a:r>
              <a:rPr lang="nl-NL" dirty="0"/>
              <a:t> </a:t>
            </a:r>
            <a:r>
              <a:rPr lang="nl-NL" dirty="0" err="1"/>
              <a:t>difference</a:t>
            </a:r>
            <a:r>
              <a:rPr lang="nl-NL" dirty="0"/>
              <a:t> </a:t>
            </a:r>
            <a:r>
              <a:rPr lang="nl-NL" dirty="0" err="1"/>
              <a:t>between</a:t>
            </a:r>
            <a:r>
              <a:rPr lang="nl-NL" dirty="0"/>
              <a:t> </a:t>
            </a:r>
            <a:r>
              <a:rPr lang="nl-NL" dirty="0" err="1"/>
              <a:t>primary</a:t>
            </a:r>
            <a:r>
              <a:rPr lang="nl-NL" dirty="0"/>
              <a:t> </a:t>
            </a:r>
            <a:r>
              <a:rPr lang="nl-NL" dirty="0" err="1"/>
              <a:t>and</a:t>
            </a:r>
            <a:r>
              <a:rPr lang="nl-NL" dirty="0"/>
              <a:t> </a:t>
            </a:r>
            <a:r>
              <a:rPr lang="nl-NL" dirty="0" err="1"/>
              <a:t>secondary</a:t>
            </a:r>
            <a:r>
              <a:rPr lang="nl-NL" dirty="0"/>
              <a:t> school </a:t>
            </a:r>
            <a:r>
              <a:rPr lang="nl-NL" dirty="0" err="1"/>
              <a:t>teachers</a:t>
            </a:r>
            <a:endParaRPr lang="nl-NL" dirty="0"/>
          </a:p>
          <a:p>
            <a:r>
              <a:rPr lang="nl-NL" dirty="0" err="1"/>
              <a:t>Clear</a:t>
            </a:r>
            <a:r>
              <a:rPr lang="nl-NL" dirty="0"/>
              <a:t> </a:t>
            </a:r>
            <a:r>
              <a:rPr lang="nl-NL" dirty="0" err="1"/>
              <a:t>difference</a:t>
            </a:r>
            <a:r>
              <a:rPr lang="nl-NL" dirty="0"/>
              <a:t> </a:t>
            </a:r>
            <a:r>
              <a:rPr lang="nl-NL" dirty="0" err="1"/>
              <a:t>based</a:t>
            </a:r>
            <a:r>
              <a:rPr lang="nl-NL" dirty="0"/>
              <a:t> on </a:t>
            </a:r>
            <a:r>
              <a:rPr lang="nl-NL" dirty="0" err="1"/>
              <a:t>educational</a:t>
            </a:r>
            <a:r>
              <a:rPr lang="nl-NL" dirty="0"/>
              <a:t> background</a:t>
            </a:r>
          </a:p>
        </p:txBody>
      </p:sp>
    </p:spTree>
    <p:extLst>
      <p:ext uri="{BB962C8B-B14F-4D97-AF65-F5344CB8AC3E}">
        <p14:creationId xmlns:p14="http://schemas.microsoft.com/office/powerpoint/2010/main" val="417401577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4E55A5C3-7D1A-4C9C-BD7B-C0C64DD1167D}"/>
              </a:ext>
            </a:extLst>
          </p:cNvPr>
          <p:cNvSpPr>
            <a:spLocks noGrp="1"/>
          </p:cNvSpPr>
          <p:nvPr>
            <p:ph type="title"/>
          </p:nvPr>
        </p:nvSpPr>
        <p:spPr>
          <a:xfrm>
            <a:off x="1555733" y="1577340"/>
            <a:ext cx="4955798" cy="3703320"/>
          </a:xfrm>
        </p:spPr>
        <p:txBody>
          <a:bodyPr vert="horz" lIns="91440" tIns="45720" rIns="91440" bIns="45720" rtlCol="0" anchor="ctr">
            <a:normAutofit fontScale="90000"/>
          </a:bodyPr>
          <a:lstStyle/>
          <a:p>
            <a:pPr algn="r"/>
            <a:r>
              <a:rPr lang="en-US" sz="3400" i="1" dirty="0">
                <a:solidFill>
                  <a:srgbClr val="FFFFFF">
                    <a:alpha val="90000"/>
                  </a:srgbClr>
                </a:solidFill>
              </a:rPr>
              <a:t>So? How to deal with the duality/tension between implementation and innovation, </a:t>
            </a:r>
            <a:br>
              <a:rPr lang="en-US" sz="3400" i="1" dirty="0">
                <a:solidFill>
                  <a:srgbClr val="FFFFFF">
                    <a:alpha val="90000"/>
                  </a:srgbClr>
                </a:solidFill>
              </a:rPr>
            </a:br>
            <a:r>
              <a:rPr lang="en-US" sz="3400" i="1" dirty="0">
                <a:solidFill>
                  <a:srgbClr val="FFFFFF">
                    <a:alpha val="90000"/>
                  </a:srgbClr>
                </a:solidFill>
              </a:rPr>
              <a:t>ergo: between the community and the innovative network? </a:t>
            </a:r>
          </a:p>
        </p:txBody>
      </p:sp>
      <p:sp>
        <p:nvSpPr>
          <p:cNvPr id="8" name="Tijdelijke aanduiding voor tekst 7">
            <a:extLst>
              <a:ext uri="{FF2B5EF4-FFF2-40B4-BE49-F238E27FC236}">
                <a16:creationId xmlns:a16="http://schemas.microsoft.com/office/drawing/2014/main" id="{EDB5B2F7-7955-4F86-9E89-E1535248B61D}"/>
              </a:ext>
            </a:extLst>
          </p:cNvPr>
          <p:cNvSpPr>
            <a:spLocks noGrp="1"/>
          </p:cNvSpPr>
          <p:nvPr>
            <p:ph type="body" idx="1"/>
          </p:nvPr>
        </p:nvSpPr>
        <p:spPr>
          <a:xfrm>
            <a:off x="7534655" y="1577340"/>
            <a:ext cx="2895067" cy="3703320"/>
          </a:xfrm>
          <a:ln w="57150">
            <a:noFill/>
          </a:ln>
        </p:spPr>
        <p:txBody>
          <a:bodyPr vert="horz" lIns="91440" tIns="45720" rIns="91440" bIns="45720" rtlCol="0" anchor="ctr">
            <a:normAutofit lnSpcReduction="10000"/>
          </a:bodyPr>
          <a:lstStyle/>
          <a:p>
            <a:r>
              <a:rPr lang="en-US" sz="2800" i="1" dirty="0"/>
              <a:t>The results of three years of research into the Teachers Development </a:t>
            </a:r>
            <a:r>
              <a:rPr lang="en-US" sz="2800" i="1" dirty="0" err="1"/>
              <a:t>FunD</a:t>
            </a:r>
            <a:endParaRPr lang="en-US" sz="2800" i="1" dirty="0"/>
          </a:p>
        </p:txBody>
      </p:sp>
      <p:sp>
        <p:nvSpPr>
          <p:cNvPr id="23" name="Rectangle 2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6532468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44C555-98FC-4F3B-B290-42E8A6118CDA}"/>
              </a:ext>
            </a:extLst>
          </p:cNvPr>
          <p:cNvSpPr>
            <a:spLocks noGrp="1"/>
          </p:cNvSpPr>
          <p:nvPr>
            <p:ph type="title"/>
          </p:nvPr>
        </p:nvSpPr>
        <p:spPr>
          <a:xfrm>
            <a:off x="4857404" y="1577340"/>
            <a:ext cx="6228950" cy="2057064"/>
          </a:xfrm>
        </p:spPr>
        <p:txBody>
          <a:bodyPr vert="horz" lIns="91440" tIns="45720" rIns="91440" bIns="45720" rtlCol="0" anchor="ctr">
            <a:normAutofit/>
          </a:bodyPr>
          <a:lstStyle/>
          <a:p>
            <a:r>
              <a:rPr lang="en-US" sz="6600" dirty="0">
                <a:solidFill>
                  <a:srgbClr val="FFFFFF">
                    <a:alpha val="90000"/>
                  </a:srgbClr>
                </a:solidFill>
              </a:rPr>
              <a:t>The end</a:t>
            </a:r>
          </a:p>
        </p:txBody>
      </p:sp>
      <p:sp>
        <p:nvSpPr>
          <p:cNvPr id="3" name="Tijdelijke aanduiding voor tekst 2">
            <a:extLst>
              <a:ext uri="{FF2B5EF4-FFF2-40B4-BE49-F238E27FC236}">
                <a16:creationId xmlns:a16="http://schemas.microsoft.com/office/drawing/2014/main" id="{9A4415BA-199C-417E-BAF8-1BEE6DEA2EC4}"/>
              </a:ext>
            </a:extLst>
          </p:cNvPr>
          <p:cNvSpPr>
            <a:spLocks noGrp="1"/>
          </p:cNvSpPr>
          <p:nvPr>
            <p:ph type="body" idx="1"/>
          </p:nvPr>
        </p:nvSpPr>
        <p:spPr>
          <a:xfrm>
            <a:off x="1591864" y="1577340"/>
            <a:ext cx="2717172" cy="3703320"/>
          </a:xfrm>
          <a:ln w="57150">
            <a:noFill/>
          </a:ln>
        </p:spPr>
        <p:txBody>
          <a:bodyPr vert="horz" lIns="91440" tIns="45720" rIns="91440" bIns="45720" rtlCol="0" anchor="ctr">
            <a:normAutofit/>
          </a:bodyPr>
          <a:lstStyle/>
          <a:p>
            <a:r>
              <a:rPr lang="en-US" sz="2400" dirty="0"/>
              <a:t>Thank you for listening!</a:t>
            </a:r>
          </a:p>
          <a:p>
            <a:endParaRPr lang="en-US" sz="2400" dirty="0"/>
          </a:p>
        </p:txBody>
      </p:sp>
      <p:sp>
        <p:nvSpPr>
          <p:cNvPr id="18" name="Rectangle 17">
            <a:extLst>
              <a:ext uri="{FF2B5EF4-FFF2-40B4-BE49-F238E27FC236}">
                <a16:creationId xmlns:a16="http://schemas.microsoft.com/office/drawing/2014/main" id="{11D976D6-8C98-48CC-8C34-0468F31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3938" y="3383280"/>
            <a:ext cx="228600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88596" y="3383280"/>
            <a:ext cx="3703320" cy="9144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kstvak 3">
            <a:extLst>
              <a:ext uri="{FF2B5EF4-FFF2-40B4-BE49-F238E27FC236}">
                <a16:creationId xmlns:a16="http://schemas.microsoft.com/office/drawing/2014/main" id="{33D08DB6-0789-4C3E-8041-A3922ECB96B6}"/>
              </a:ext>
            </a:extLst>
          </p:cNvPr>
          <p:cNvSpPr txBox="1"/>
          <p:nvPr/>
        </p:nvSpPr>
        <p:spPr>
          <a:xfrm>
            <a:off x="4857404" y="3082207"/>
            <a:ext cx="6400378" cy="2585323"/>
          </a:xfrm>
          <a:prstGeom prst="rect">
            <a:avLst/>
          </a:prstGeom>
          <a:noFill/>
        </p:spPr>
        <p:txBody>
          <a:bodyPr wrap="square" rtlCol="0">
            <a:spAutoFit/>
          </a:bodyPr>
          <a:lstStyle/>
          <a:p>
            <a:r>
              <a:rPr lang="en-US" i="1" dirty="0"/>
              <a:t>Any questions?</a:t>
            </a:r>
            <a:br>
              <a:rPr lang="en-US" i="1" dirty="0"/>
            </a:br>
            <a:r>
              <a:rPr lang="en-US" i="1" dirty="0"/>
              <a:t>Robert-Jan Gruijthuijzen</a:t>
            </a:r>
          </a:p>
          <a:p>
            <a:r>
              <a:rPr lang="en-US" i="1" dirty="0"/>
              <a:t>E-mail: </a:t>
            </a:r>
            <a:r>
              <a:rPr lang="en-US" i="1" dirty="0">
                <a:hlinkClick r:id="rId2"/>
              </a:rPr>
              <a:t>lof.onderzoek@caop.nl</a:t>
            </a:r>
            <a:r>
              <a:rPr lang="en-US" i="1" dirty="0"/>
              <a:t> or </a:t>
            </a:r>
            <a:r>
              <a:rPr lang="en-US" i="1" dirty="0">
                <a:hlinkClick r:id="rId3"/>
              </a:rPr>
              <a:t>gruijthuijzen@hotmail.com</a:t>
            </a:r>
            <a:endParaRPr lang="en-US" i="1" dirty="0"/>
          </a:p>
          <a:p>
            <a:r>
              <a:rPr lang="en-US" i="1" dirty="0" err="1"/>
              <a:t>Linkedin</a:t>
            </a:r>
            <a:r>
              <a:rPr lang="en-US" i="1" dirty="0"/>
              <a:t>: </a:t>
            </a:r>
            <a:r>
              <a:rPr lang="nl-NL" i="1" dirty="0">
                <a:hlinkClick r:id="rId4"/>
              </a:rPr>
              <a:t>https://www.linkedin.com/in/gruijthuijzen/</a:t>
            </a:r>
            <a:br>
              <a:rPr lang="nl-NL" i="1" dirty="0"/>
            </a:br>
            <a:r>
              <a:rPr lang="nl-NL" i="1" dirty="0"/>
              <a:t>Website: </a:t>
            </a:r>
            <a:r>
              <a:rPr lang="nl-NL" i="1" dirty="0">
                <a:hlinkClick r:id="rId5"/>
              </a:rPr>
              <a:t>http://filosofie.gruijthuijzen.nl</a:t>
            </a:r>
            <a:r>
              <a:rPr lang="nl-NL" i="1" dirty="0"/>
              <a:t> </a:t>
            </a:r>
            <a:br>
              <a:rPr lang="nl-NL" dirty="0"/>
            </a:br>
            <a:endParaRPr lang="en-US" i="1" dirty="0"/>
          </a:p>
          <a:p>
            <a:r>
              <a:rPr lang="en-US" i="1" dirty="0"/>
              <a:t>Visit the Teachers Development Fund for more information @</a:t>
            </a:r>
            <a:r>
              <a:rPr lang="nl-NL" dirty="0">
                <a:hlinkClick r:id="rId6"/>
              </a:rPr>
              <a:t>https://www.lerarenontwikkelfonds.nl/</a:t>
            </a:r>
            <a:endParaRPr lang="nl-NL" dirty="0"/>
          </a:p>
          <a:p>
            <a:endParaRPr lang="nl-NL" dirty="0"/>
          </a:p>
        </p:txBody>
      </p:sp>
    </p:spTree>
    <p:extLst>
      <p:ext uri="{BB962C8B-B14F-4D97-AF65-F5344CB8AC3E}">
        <p14:creationId xmlns:p14="http://schemas.microsoft.com/office/powerpoint/2010/main" val="20768785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Tijdelijke aanduiding voor inhoud 4" descr="Afbeelding met man, persoon, binnen, kleding&#10;&#10;Automatisch gegenereerde beschrijving">
            <a:extLst>
              <a:ext uri="{FF2B5EF4-FFF2-40B4-BE49-F238E27FC236}">
                <a16:creationId xmlns:a16="http://schemas.microsoft.com/office/drawing/2014/main" id="{F75D3312-039E-4E87-A7A7-E8366FF6441B}"/>
              </a:ext>
            </a:extLst>
          </p:cNvPr>
          <p:cNvPicPr>
            <a:picLocks noChangeAspect="1"/>
          </p:cNvPicPr>
          <p:nvPr/>
        </p:nvPicPr>
        <p:blipFill rotWithShape="1">
          <a:blip r:embed="rId2">
            <a:extLst>
              <a:ext uri="{28A0092B-C50C-407E-A947-70E740481C1C}">
                <a14:useLocalDpi xmlns:a14="http://schemas.microsoft.com/office/drawing/2010/main" val="0"/>
              </a:ext>
            </a:extLst>
          </a:blip>
          <a:srcRect t="16687" b="27063"/>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DC2C5E2-2D0B-4ED2-A3E2-3561E9B8D795}"/>
              </a:ext>
            </a:extLst>
          </p:cNvPr>
          <p:cNvSpPr>
            <a:spLocks noGrp="1"/>
          </p:cNvSpPr>
          <p:nvPr>
            <p:ph type="title"/>
          </p:nvPr>
        </p:nvSpPr>
        <p:spPr>
          <a:xfrm>
            <a:off x="897227" y="1153886"/>
            <a:ext cx="3374265" cy="971306"/>
          </a:xfrm>
          <a:solidFill>
            <a:schemeClr val="bg2"/>
          </a:solidFill>
        </p:spPr>
        <p:txBody>
          <a:bodyPr vert="horz" lIns="91440" tIns="45720" rIns="91440" bIns="45720" rtlCol="0">
            <a:normAutofit/>
          </a:bodyPr>
          <a:lstStyle/>
          <a:p>
            <a:r>
              <a:rPr lang="en-US" sz="1800" dirty="0" err="1">
                <a:solidFill>
                  <a:schemeClr val="tx1"/>
                </a:solidFill>
              </a:rPr>
              <a:t>Robert-jan</a:t>
            </a:r>
            <a:r>
              <a:rPr lang="en-US" sz="1800" dirty="0">
                <a:solidFill>
                  <a:schemeClr val="tx1"/>
                </a:solidFill>
              </a:rPr>
              <a:t> Gruijthuijzen</a:t>
            </a:r>
            <a:br>
              <a:rPr lang="en-US" sz="800" dirty="0">
                <a:solidFill>
                  <a:schemeClr val="tx1"/>
                </a:solidFill>
              </a:rPr>
            </a:br>
            <a:br>
              <a:rPr lang="en-US" sz="800" dirty="0">
                <a:solidFill>
                  <a:schemeClr val="tx1"/>
                </a:solidFill>
              </a:rPr>
            </a:br>
            <a:br>
              <a:rPr lang="en-US" sz="800" dirty="0">
                <a:solidFill>
                  <a:schemeClr val="tx1"/>
                </a:solidFill>
              </a:rPr>
            </a:br>
            <a:endParaRPr lang="en-US" sz="800" dirty="0">
              <a:solidFill>
                <a:schemeClr val="tx1"/>
              </a:solidFill>
            </a:endParaRPr>
          </a:p>
        </p:txBody>
      </p:sp>
      <p:sp>
        <p:nvSpPr>
          <p:cNvPr id="26" name="Content Placeholder 25">
            <a:extLst>
              <a:ext uri="{FF2B5EF4-FFF2-40B4-BE49-F238E27FC236}">
                <a16:creationId xmlns:a16="http://schemas.microsoft.com/office/drawing/2014/main" id="{F8E69CC5-759D-453D-80C8-A08AB2EF98E0}"/>
              </a:ext>
            </a:extLst>
          </p:cNvPr>
          <p:cNvSpPr>
            <a:spLocks noGrp="1"/>
          </p:cNvSpPr>
          <p:nvPr>
            <p:ph idx="1"/>
          </p:nvPr>
        </p:nvSpPr>
        <p:spPr>
          <a:xfrm>
            <a:off x="897226" y="2266683"/>
            <a:ext cx="3374265" cy="2704562"/>
          </a:xfrm>
          <a:solidFill>
            <a:schemeClr val="bg2"/>
          </a:solidFill>
        </p:spPr>
        <p:txBody>
          <a:bodyPr>
            <a:normAutofit fontScale="92500" lnSpcReduction="20000"/>
          </a:bodyPr>
          <a:lstStyle/>
          <a:p>
            <a:r>
              <a:rPr lang="en-US" sz="1600" dirty="0">
                <a:solidFill>
                  <a:schemeClr val="tx1"/>
                </a:solidFill>
              </a:rPr>
              <a:t>Teacher of philosophy </a:t>
            </a:r>
            <a:br>
              <a:rPr lang="en-US" sz="1600" dirty="0">
                <a:solidFill>
                  <a:schemeClr val="tx1"/>
                </a:solidFill>
              </a:rPr>
            </a:br>
            <a:r>
              <a:rPr lang="en-US" sz="1600" dirty="0">
                <a:solidFill>
                  <a:schemeClr val="tx1"/>
                </a:solidFill>
              </a:rPr>
              <a:t>(</a:t>
            </a:r>
            <a:r>
              <a:rPr lang="en-US" sz="1600" dirty="0" err="1">
                <a:solidFill>
                  <a:schemeClr val="tx1"/>
                </a:solidFill>
              </a:rPr>
              <a:t>Udens</a:t>
            </a:r>
            <a:r>
              <a:rPr lang="en-US" sz="1600" dirty="0">
                <a:solidFill>
                  <a:schemeClr val="tx1"/>
                </a:solidFill>
              </a:rPr>
              <a:t> College)</a:t>
            </a:r>
          </a:p>
          <a:p>
            <a:r>
              <a:rPr lang="en-US" sz="1600" dirty="0">
                <a:solidFill>
                  <a:schemeClr val="tx1"/>
                </a:solidFill>
              </a:rPr>
              <a:t>Research coordinator</a:t>
            </a:r>
          </a:p>
          <a:p>
            <a:r>
              <a:rPr lang="en-US" sz="1600" dirty="0">
                <a:solidFill>
                  <a:schemeClr val="tx1"/>
                </a:solidFill>
              </a:rPr>
              <a:t>Researcher </a:t>
            </a:r>
            <a:r>
              <a:rPr lang="en-US" sz="1600" i="1" dirty="0">
                <a:solidFill>
                  <a:schemeClr val="tx1"/>
                </a:solidFill>
              </a:rPr>
              <a:t>LOF</a:t>
            </a:r>
            <a:r>
              <a:rPr lang="en-US" sz="1600" dirty="0">
                <a:solidFill>
                  <a:schemeClr val="tx1"/>
                </a:solidFill>
              </a:rPr>
              <a:t> </a:t>
            </a:r>
            <a:br>
              <a:rPr lang="en-US" sz="1600" dirty="0">
                <a:solidFill>
                  <a:schemeClr val="tx1"/>
                </a:solidFill>
              </a:rPr>
            </a:br>
            <a:r>
              <a:rPr lang="en-US" sz="1600" dirty="0">
                <a:solidFill>
                  <a:schemeClr val="tx1"/>
                </a:solidFill>
              </a:rPr>
              <a:t>(Teachers Education Fund)</a:t>
            </a:r>
          </a:p>
          <a:p>
            <a:r>
              <a:rPr lang="en-US" sz="1600" dirty="0">
                <a:solidFill>
                  <a:schemeClr val="tx1"/>
                </a:solidFill>
              </a:rPr>
              <a:t>Trainer </a:t>
            </a:r>
            <a:br>
              <a:rPr lang="en-US" sz="1600" dirty="0">
                <a:solidFill>
                  <a:schemeClr val="tx1"/>
                </a:solidFill>
              </a:rPr>
            </a:br>
            <a:r>
              <a:rPr lang="en-US" sz="1600" dirty="0">
                <a:solidFill>
                  <a:schemeClr val="tx1"/>
                </a:solidFill>
              </a:rPr>
              <a:t>(Trainees in Education)</a:t>
            </a:r>
          </a:p>
          <a:p>
            <a:r>
              <a:rPr lang="en-US" sz="1600" dirty="0">
                <a:solidFill>
                  <a:schemeClr val="tx1"/>
                </a:solidFill>
              </a:rPr>
              <a:t>Member of the NRO </a:t>
            </a:r>
            <a:r>
              <a:rPr lang="en-US" sz="1600" dirty="0" err="1">
                <a:solidFill>
                  <a:schemeClr val="tx1"/>
                </a:solidFill>
              </a:rPr>
              <a:t>programme</a:t>
            </a:r>
            <a:r>
              <a:rPr lang="en-US" sz="1600" dirty="0">
                <a:solidFill>
                  <a:schemeClr val="tx1"/>
                </a:solidFill>
              </a:rPr>
              <a:t> committee </a:t>
            </a:r>
            <a:r>
              <a:rPr lang="en-US" sz="1600" i="1" dirty="0">
                <a:solidFill>
                  <a:schemeClr val="tx1"/>
                </a:solidFill>
              </a:rPr>
              <a:t>“</a:t>
            </a:r>
            <a:r>
              <a:rPr lang="en-US" sz="1600" i="1" dirty="0" err="1">
                <a:solidFill>
                  <a:schemeClr val="tx1"/>
                </a:solidFill>
              </a:rPr>
              <a:t>lerarenagenda</a:t>
            </a:r>
            <a:r>
              <a:rPr lang="en-US" sz="1600" i="1" dirty="0">
                <a:solidFill>
                  <a:schemeClr val="tx1"/>
                </a:solidFill>
              </a:rPr>
              <a:t> 2013-2020”</a:t>
            </a:r>
            <a:endParaRPr lang="en-US" sz="1600" i="1" dirty="0"/>
          </a:p>
        </p:txBody>
      </p:sp>
    </p:spTree>
    <p:extLst>
      <p:ext uri="{BB962C8B-B14F-4D97-AF65-F5344CB8AC3E}">
        <p14:creationId xmlns:p14="http://schemas.microsoft.com/office/powerpoint/2010/main" val="7218960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C2840C6-6494-4E12-A428-2012DA7DD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8CF5084D-B617-4011-8406-A93B64723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8797"/>
            <a:ext cx="5009388" cy="57817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itel 4">
            <a:extLst>
              <a:ext uri="{FF2B5EF4-FFF2-40B4-BE49-F238E27FC236}">
                <a16:creationId xmlns:a16="http://schemas.microsoft.com/office/drawing/2014/main" id="{909D91BB-8AA1-4A06-9AB3-AE0C7944FE03}"/>
              </a:ext>
            </a:extLst>
          </p:cNvPr>
          <p:cNvSpPr>
            <a:spLocks noGrp="1"/>
          </p:cNvSpPr>
          <p:nvPr>
            <p:ph type="title"/>
          </p:nvPr>
        </p:nvSpPr>
        <p:spPr>
          <a:xfrm>
            <a:off x="781872" y="1204125"/>
            <a:ext cx="4476811" cy="4811663"/>
          </a:xfrm>
        </p:spPr>
        <p:txBody>
          <a:bodyPr vert="horz" lIns="91440" tIns="45720" rIns="91440" bIns="45720" rtlCol="0" anchor="b">
            <a:normAutofit/>
          </a:bodyPr>
          <a:lstStyle/>
          <a:p>
            <a:r>
              <a:rPr lang="en-US" sz="2800" b="1" dirty="0">
                <a:solidFill>
                  <a:srgbClr val="FFFFFF"/>
                </a:solidFill>
              </a:rPr>
              <a:t>Predecessor</a:t>
            </a:r>
            <a:br>
              <a:rPr lang="en-US" sz="1600" dirty="0">
                <a:solidFill>
                  <a:srgbClr val="FFFFFF"/>
                </a:solidFill>
              </a:rPr>
            </a:br>
            <a:br>
              <a:rPr lang="en-US" sz="1600" dirty="0">
                <a:solidFill>
                  <a:srgbClr val="FFFFFF"/>
                </a:solidFill>
              </a:rPr>
            </a:br>
            <a:r>
              <a:rPr lang="en-US" sz="1600" dirty="0">
                <a:solidFill>
                  <a:srgbClr val="FFFFFF"/>
                </a:solidFill>
              </a:rPr>
              <a:t>teachers development fund: Education pioneers </a:t>
            </a:r>
            <a:r>
              <a:rPr lang="en-US" sz="1200" dirty="0">
                <a:solidFill>
                  <a:srgbClr val="FFFFFF"/>
                </a:solidFill>
              </a:rPr>
              <a:t>(</a:t>
            </a:r>
            <a:r>
              <a:rPr lang="en-US" sz="1200" dirty="0" err="1">
                <a:solidFill>
                  <a:srgbClr val="FFFFFF"/>
                </a:solidFill>
              </a:rPr>
              <a:t>onderwijspioniers</a:t>
            </a:r>
            <a:r>
              <a:rPr lang="en-US" sz="1200" dirty="0">
                <a:solidFill>
                  <a:srgbClr val="FFFFFF"/>
                </a:solidFill>
              </a:rPr>
              <a:t>)</a:t>
            </a:r>
            <a:br>
              <a:rPr lang="en-US" sz="1600" dirty="0">
                <a:solidFill>
                  <a:srgbClr val="FFFFFF"/>
                </a:solidFill>
              </a:rPr>
            </a:br>
            <a:r>
              <a:rPr lang="en-US" sz="1600" dirty="0">
                <a:solidFill>
                  <a:srgbClr val="FFFFFF"/>
                </a:solidFill>
              </a:rPr>
              <a:t>(2007/2008)</a:t>
            </a:r>
            <a:br>
              <a:rPr lang="en-US" sz="1600" dirty="0">
                <a:solidFill>
                  <a:srgbClr val="FFFFFF"/>
                </a:solidFill>
              </a:rPr>
            </a:br>
            <a:br>
              <a:rPr lang="en-US" sz="1600" dirty="0">
                <a:solidFill>
                  <a:srgbClr val="FFFFFF"/>
                </a:solidFill>
              </a:rPr>
            </a:br>
            <a:r>
              <a:rPr lang="en-US" sz="1400" dirty="0">
                <a:solidFill>
                  <a:srgbClr val="FFFFFF"/>
                </a:solidFill>
              </a:rPr>
              <a:t>- intrinsic motivation</a:t>
            </a:r>
            <a:br>
              <a:rPr lang="en-US" sz="1400" dirty="0">
                <a:solidFill>
                  <a:srgbClr val="FFFFFF"/>
                </a:solidFill>
              </a:rPr>
            </a:br>
            <a:r>
              <a:rPr lang="en-US" sz="1400" dirty="0">
                <a:solidFill>
                  <a:srgbClr val="FFFFFF"/>
                </a:solidFill>
              </a:rPr>
              <a:t>- </a:t>
            </a:r>
            <a:r>
              <a:rPr lang="en-US" sz="1400" dirty="0" err="1">
                <a:solidFill>
                  <a:srgbClr val="FFFFFF"/>
                </a:solidFill>
              </a:rPr>
              <a:t>dijsselbloem</a:t>
            </a:r>
            <a:r>
              <a:rPr lang="en-US" sz="1400" dirty="0">
                <a:solidFill>
                  <a:srgbClr val="FFFFFF"/>
                </a:solidFill>
              </a:rPr>
              <a:t> report 2008</a:t>
            </a:r>
            <a:br>
              <a:rPr lang="en-US" sz="1400" dirty="0">
                <a:solidFill>
                  <a:srgbClr val="FFFFFF"/>
                </a:solidFill>
              </a:rPr>
            </a:br>
            <a:r>
              <a:rPr lang="en-US" sz="1400" dirty="0">
                <a:solidFill>
                  <a:srgbClr val="FFFFFF"/>
                </a:solidFill>
              </a:rPr>
              <a:t>- less bureaucracy</a:t>
            </a:r>
            <a:br>
              <a:rPr lang="en-US" sz="1400" dirty="0">
                <a:solidFill>
                  <a:srgbClr val="FFFFFF"/>
                </a:solidFill>
              </a:rPr>
            </a:br>
            <a:r>
              <a:rPr lang="en-US" sz="1400" dirty="0">
                <a:solidFill>
                  <a:srgbClr val="FFFFFF"/>
                </a:solidFill>
              </a:rPr>
              <a:t>- smaller than </a:t>
            </a:r>
            <a:r>
              <a:rPr lang="en-US" sz="1400" i="1" dirty="0">
                <a:solidFill>
                  <a:srgbClr val="FFFFFF"/>
                </a:solidFill>
              </a:rPr>
              <a:t>LOF</a:t>
            </a:r>
            <a:br>
              <a:rPr lang="en-US" sz="1400" i="1" dirty="0">
                <a:solidFill>
                  <a:srgbClr val="FFFFFF"/>
                </a:solidFill>
              </a:rPr>
            </a:br>
            <a:r>
              <a:rPr lang="en-US" sz="1400" i="1" dirty="0">
                <a:solidFill>
                  <a:srgbClr val="FFFFFF"/>
                </a:solidFill>
              </a:rPr>
              <a:t>- </a:t>
            </a:r>
            <a:r>
              <a:rPr lang="en-US" sz="1400" dirty="0">
                <a:solidFill>
                  <a:srgbClr val="FFFFFF"/>
                </a:solidFill>
              </a:rPr>
              <a:t>Funding teachers not schools</a:t>
            </a:r>
            <a:br>
              <a:rPr lang="en-US" sz="1400" dirty="0">
                <a:solidFill>
                  <a:srgbClr val="FFFFFF"/>
                </a:solidFill>
              </a:rPr>
            </a:br>
            <a:r>
              <a:rPr lang="en-US" sz="1400" dirty="0">
                <a:solidFill>
                  <a:srgbClr val="FFFFFF"/>
                </a:solidFill>
              </a:rPr>
              <a:t>- less procedures for funding than </a:t>
            </a:r>
            <a:r>
              <a:rPr lang="en-US" sz="1400" i="1" dirty="0" err="1">
                <a:solidFill>
                  <a:srgbClr val="FFFFFF"/>
                </a:solidFill>
              </a:rPr>
              <a:t>lof</a:t>
            </a:r>
            <a:br>
              <a:rPr lang="en-US" sz="1400" i="1" dirty="0">
                <a:solidFill>
                  <a:srgbClr val="FFFFFF"/>
                </a:solidFill>
              </a:rPr>
            </a:br>
            <a:r>
              <a:rPr lang="en-US" sz="1400" dirty="0">
                <a:solidFill>
                  <a:srgbClr val="FFFFFF"/>
                </a:solidFill>
              </a:rPr>
              <a:t>- social capital</a:t>
            </a:r>
            <a:br>
              <a:rPr lang="en-US" sz="1400" dirty="0">
                <a:solidFill>
                  <a:srgbClr val="FFFFFF"/>
                </a:solidFill>
              </a:rPr>
            </a:br>
            <a:r>
              <a:rPr lang="en-US" sz="1400" dirty="0">
                <a:solidFill>
                  <a:srgbClr val="FFFFFF"/>
                </a:solidFill>
              </a:rPr>
              <a:t>- teacher as innovator</a:t>
            </a:r>
            <a:br>
              <a:rPr lang="en-US" sz="1600" dirty="0">
                <a:solidFill>
                  <a:srgbClr val="FFFFFF"/>
                </a:solidFill>
              </a:rPr>
            </a:br>
            <a:br>
              <a:rPr lang="en-US" sz="1600" dirty="0">
                <a:solidFill>
                  <a:srgbClr val="FFFFFF"/>
                </a:solidFill>
              </a:rPr>
            </a:br>
            <a:br>
              <a:rPr lang="en-US" sz="1600" dirty="0">
                <a:solidFill>
                  <a:srgbClr val="FFFFFF"/>
                </a:solidFill>
              </a:rPr>
            </a:br>
            <a:endParaRPr lang="en-US" sz="1600" dirty="0">
              <a:solidFill>
                <a:srgbClr val="FFFFFF"/>
              </a:solidFill>
            </a:endParaRPr>
          </a:p>
        </p:txBody>
      </p:sp>
      <p:pic>
        <p:nvPicPr>
          <p:cNvPr id="1026" name="Picture 2" descr="Afbeeldingsresultaat voor onderwijspioniers">
            <a:extLst>
              <a:ext uri="{FF2B5EF4-FFF2-40B4-BE49-F238E27FC236}">
                <a16:creationId xmlns:a16="http://schemas.microsoft.com/office/drawing/2014/main" id="{131F13BA-5146-4557-83B9-450250D8F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60" r="5164" b="1"/>
          <a:stretch/>
        </p:blipFill>
        <p:spPr bwMode="auto">
          <a:xfrm>
            <a:off x="6095999" y="1237626"/>
            <a:ext cx="5433917" cy="452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12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6" name="Titel 5">
            <a:extLst>
              <a:ext uri="{FF2B5EF4-FFF2-40B4-BE49-F238E27FC236}">
                <a16:creationId xmlns:a16="http://schemas.microsoft.com/office/drawing/2014/main" id="{5690D50E-1E5B-41FF-81DF-5482624D6671}"/>
              </a:ext>
            </a:extLst>
          </p:cNvPr>
          <p:cNvSpPr>
            <a:spLocks noGrp="1"/>
          </p:cNvSpPr>
          <p:nvPr>
            <p:ph type="title"/>
          </p:nvPr>
        </p:nvSpPr>
        <p:spPr>
          <a:xfrm>
            <a:off x="679600" y="4596992"/>
            <a:ext cx="3353432" cy="1607013"/>
          </a:xfrm>
        </p:spPr>
        <p:txBody>
          <a:bodyPr vert="horz" lIns="91440" tIns="45720" rIns="91440" bIns="45720" rtlCol="0" anchor="ctr">
            <a:normAutofit fontScale="90000"/>
          </a:bodyPr>
          <a:lstStyle/>
          <a:p>
            <a:r>
              <a:rPr lang="en-US" sz="2600" dirty="0">
                <a:solidFill>
                  <a:srgbClr val="FFFFFF"/>
                </a:solidFill>
              </a:rPr>
              <a:t>General facts concerning the teachers development fund</a:t>
            </a:r>
          </a:p>
        </p:txBody>
      </p:sp>
      <p:sp>
        <p:nvSpPr>
          <p:cNvPr id="7" name="Tijdelijke aanduiding voor inhoud 6">
            <a:extLst>
              <a:ext uri="{FF2B5EF4-FFF2-40B4-BE49-F238E27FC236}">
                <a16:creationId xmlns:a16="http://schemas.microsoft.com/office/drawing/2014/main" id="{598371B4-AC59-4D4A-B57A-D787591C7293}"/>
              </a:ext>
            </a:extLst>
          </p:cNvPr>
          <p:cNvSpPr>
            <a:spLocks noGrp="1"/>
          </p:cNvSpPr>
          <p:nvPr>
            <p:ph sz="half" idx="2"/>
          </p:nvPr>
        </p:nvSpPr>
        <p:spPr>
          <a:xfrm>
            <a:off x="4271491" y="4596992"/>
            <a:ext cx="7240909" cy="1607012"/>
          </a:xfrm>
        </p:spPr>
        <p:txBody>
          <a:bodyPr vert="horz" lIns="91440" tIns="45720" rIns="91440" bIns="45720" rtlCol="0" anchor="ctr">
            <a:normAutofit fontScale="92500" lnSpcReduction="10000"/>
          </a:bodyPr>
          <a:lstStyle/>
          <a:p>
            <a:pPr>
              <a:lnSpc>
                <a:spcPct val="90000"/>
              </a:lnSpc>
            </a:pPr>
            <a:r>
              <a:rPr lang="en-US" dirty="0">
                <a:solidFill>
                  <a:srgbClr val="FFFFFF"/>
                </a:solidFill>
              </a:rPr>
              <a:t>The Teachers Development Fund is all for and by the teachers, where </a:t>
            </a:r>
          </a:p>
          <a:p>
            <a:pPr lvl="1">
              <a:lnSpc>
                <a:spcPct val="90000"/>
              </a:lnSpc>
            </a:pPr>
            <a:r>
              <a:rPr lang="en-US" sz="1700" dirty="0">
                <a:solidFill>
                  <a:srgbClr val="FFFFFF"/>
                </a:solidFill>
              </a:rPr>
              <a:t>teachers submit applications</a:t>
            </a:r>
          </a:p>
          <a:p>
            <a:pPr lvl="1">
              <a:lnSpc>
                <a:spcPct val="90000"/>
              </a:lnSpc>
            </a:pPr>
            <a:r>
              <a:rPr lang="en-US" sz="1700" dirty="0">
                <a:solidFill>
                  <a:srgbClr val="FFFFFF"/>
                </a:solidFill>
              </a:rPr>
              <a:t>teachers assess applications</a:t>
            </a:r>
          </a:p>
          <a:p>
            <a:pPr lvl="1">
              <a:lnSpc>
                <a:spcPct val="90000"/>
              </a:lnSpc>
            </a:pPr>
            <a:r>
              <a:rPr lang="en-US" sz="1700" dirty="0">
                <a:solidFill>
                  <a:srgbClr val="FFFFFF"/>
                </a:solidFill>
              </a:rPr>
              <a:t>teachers are part of the guidance process</a:t>
            </a:r>
          </a:p>
          <a:p>
            <a:pPr lvl="1">
              <a:lnSpc>
                <a:spcPct val="90000"/>
              </a:lnSpc>
            </a:pPr>
            <a:r>
              <a:rPr lang="en-US" sz="1700" dirty="0">
                <a:solidFill>
                  <a:srgbClr val="FFFFFF"/>
                </a:solidFill>
              </a:rPr>
              <a:t>teachers do research into the Teachers Development Fund</a:t>
            </a:r>
          </a:p>
        </p:txBody>
      </p:sp>
      <p:graphicFrame>
        <p:nvGraphicFramePr>
          <p:cNvPr id="4" name="Tijdelijke aanduiding voor inhoud 3">
            <a:extLst>
              <a:ext uri="{FF2B5EF4-FFF2-40B4-BE49-F238E27FC236}">
                <a16:creationId xmlns:a16="http://schemas.microsoft.com/office/drawing/2014/main" id="{8C91076F-9355-409D-B149-6A68F82CB133}"/>
              </a:ext>
            </a:extLst>
          </p:cNvPr>
          <p:cNvGraphicFramePr>
            <a:graphicFrameLocks noGrp="1"/>
          </p:cNvGraphicFramePr>
          <p:nvPr>
            <p:ph sz="half" idx="1"/>
            <p:extLst>
              <p:ext uri="{D42A27DB-BD31-4B8C-83A1-F6EECF244321}">
                <p14:modId xmlns:p14="http://schemas.microsoft.com/office/powerpoint/2010/main" val="312866896"/>
              </p:ext>
            </p:extLst>
          </p:nvPr>
        </p:nvGraphicFramePr>
        <p:xfrm>
          <a:off x="447234" y="609006"/>
          <a:ext cx="11301985" cy="3126730"/>
        </p:xfrm>
        <a:graphic>
          <a:graphicData uri="http://schemas.openxmlformats.org/drawingml/2006/table">
            <a:tbl>
              <a:tblPr firstRow="1" bandRow="1">
                <a:tableStyleId>{8EC20E35-A176-4012-BC5E-935CFFF8708E}</a:tableStyleId>
              </a:tblPr>
              <a:tblGrid>
                <a:gridCol w="2719400">
                  <a:extLst>
                    <a:ext uri="{9D8B030D-6E8A-4147-A177-3AD203B41FA5}">
                      <a16:colId xmlns:a16="http://schemas.microsoft.com/office/drawing/2014/main" val="1982667507"/>
                    </a:ext>
                  </a:extLst>
                </a:gridCol>
                <a:gridCol w="4493261">
                  <a:extLst>
                    <a:ext uri="{9D8B030D-6E8A-4147-A177-3AD203B41FA5}">
                      <a16:colId xmlns:a16="http://schemas.microsoft.com/office/drawing/2014/main" val="1172144208"/>
                    </a:ext>
                  </a:extLst>
                </a:gridCol>
                <a:gridCol w="4089324">
                  <a:extLst>
                    <a:ext uri="{9D8B030D-6E8A-4147-A177-3AD203B41FA5}">
                      <a16:colId xmlns:a16="http://schemas.microsoft.com/office/drawing/2014/main" val="2370097836"/>
                    </a:ext>
                  </a:extLst>
                </a:gridCol>
              </a:tblGrid>
              <a:tr h="625346">
                <a:tc>
                  <a:txBody>
                    <a:bodyPr/>
                    <a:lstStyle/>
                    <a:p>
                      <a:pPr rtl="0" fontAlgn="t">
                        <a:spcBef>
                          <a:spcPts val="0"/>
                        </a:spcBef>
                        <a:spcAft>
                          <a:spcPts val="0"/>
                        </a:spcAft>
                      </a:pPr>
                      <a:r>
                        <a:rPr lang="nl-NL" sz="2200" b="0" u="none" strike="noStrike">
                          <a:solidFill>
                            <a:schemeClr val="tx1"/>
                          </a:solidFill>
                          <a:effectLst/>
                        </a:rPr>
                        <a:t>School year</a:t>
                      </a:r>
                      <a:endParaRPr lang="nl-NL" sz="3600">
                        <a:solidFill>
                          <a:schemeClr val="tx1"/>
                        </a:solidFill>
                        <a:effectLst/>
                      </a:endParaRPr>
                    </a:p>
                  </a:txBody>
                  <a:tcPr marL="178946" marR="178946" marT="127427" marB="127427">
                    <a:solidFill>
                      <a:schemeClr val="bg2"/>
                    </a:solidFill>
                  </a:tcPr>
                </a:tc>
                <a:tc>
                  <a:txBody>
                    <a:bodyPr/>
                    <a:lstStyle/>
                    <a:p>
                      <a:pPr rtl="0" fontAlgn="t">
                        <a:spcBef>
                          <a:spcPts val="0"/>
                        </a:spcBef>
                        <a:spcAft>
                          <a:spcPts val="0"/>
                        </a:spcAft>
                      </a:pPr>
                      <a:r>
                        <a:rPr lang="nl-NL" sz="2200" b="0" u="none" strike="noStrike">
                          <a:solidFill>
                            <a:schemeClr val="tx1"/>
                          </a:solidFill>
                          <a:effectLst/>
                        </a:rPr>
                        <a:t>Number of applications</a:t>
                      </a:r>
                      <a:endParaRPr lang="nl-NL" sz="3600">
                        <a:solidFill>
                          <a:schemeClr val="tx1"/>
                        </a:solidFill>
                        <a:effectLst/>
                      </a:endParaRPr>
                    </a:p>
                  </a:txBody>
                  <a:tcPr marL="178946" marR="178946" marT="127427" marB="127427">
                    <a:solidFill>
                      <a:schemeClr val="bg2"/>
                    </a:solidFill>
                  </a:tcPr>
                </a:tc>
                <a:tc>
                  <a:txBody>
                    <a:bodyPr/>
                    <a:lstStyle/>
                    <a:p>
                      <a:pPr rtl="0" fontAlgn="t">
                        <a:spcBef>
                          <a:spcPts val="0"/>
                        </a:spcBef>
                        <a:spcAft>
                          <a:spcPts val="0"/>
                        </a:spcAft>
                      </a:pPr>
                      <a:r>
                        <a:rPr lang="nl-NL" sz="2200" b="0" u="none" strike="noStrike">
                          <a:solidFill>
                            <a:schemeClr val="tx1"/>
                          </a:solidFill>
                          <a:effectLst/>
                        </a:rPr>
                        <a:t>Granted applications</a:t>
                      </a:r>
                      <a:endParaRPr lang="nl-NL" sz="3600">
                        <a:solidFill>
                          <a:schemeClr val="tx1"/>
                        </a:solidFill>
                        <a:effectLst/>
                      </a:endParaRPr>
                    </a:p>
                  </a:txBody>
                  <a:tcPr marL="178946" marR="178946" marT="127427" marB="127427">
                    <a:solidFill>
                      <a:schemeClr val="bg2"/>
                    </a:solidFill>
                  </a:tcPr>
                </a:tc>
                <a:extLst>
                  <a:ext uri="{0D108BD9-81ED-4DB2-BD59-A6C34878D82A}">
                    <a16:rowId xmlns:a16="http://schemas.microsoft.com/office/drawing/2014/main" val="3937515341"/>
                  </a:ext>
                </a:extLst>
              </a:tr>
              <a:tr h="625346">
                <a:tc>
                  <a:txBody>
                    <a:bodyPr/>
                    <a:lstStyle/>
                    <a:p>
                      <a:pPr rtl="0" fontAlgn="t">
                        <a:spcBef>
                          <a:spcPts val="0"/>
                        </a:spcBef>
                        <a:spcAft>
                          <a:spcPts val="0"/>
                        </a:spcAft>
                      </a:pPr>
                      <a:r>
                        <a:rPr lang="nl-NL" sz="2200" b="0" u="none" strike="noStrike" dirty="0">
                          <a:solidFill>
                            <a:srgbClr val="000000"/>
                          </a:solidFill>
                          <a:effectLst/>
                        </a:rPr>
                        <a:t>2015-2016</a:t>
                      </a:r>
                      <a:endParaRPr lang="nl-NL" sz="3600" dirty="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554</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184</a:t>
                      </a:r>
                      <a:endParaRPr lang="nl-NL" sz="3600">
                        <a:effectLst/>
                      </a:endParaRPr>
                    </a:p>
                  </a:txBody>
                  <a:tcPr marL="178946" marR="178946" marT="127427" marB="127427"/>
                </a:tc>
                <a:extLst>
                  <a:ext uri="{0D108BD9-81ED-4DB2-BD59-A6C34878D82A}">
                    <a16:rowId xmlns:a16="http://schemas.microsoft.com/office/drawing/2014/main" val="563772284"/>
                  </a:ext>
                </a:extLst>
              </a:tr>
              <a:tr h="625346">
                <a:tc>
                  <a:txBody>
                    <a:bodyPr/>
                    <a:lstStyle/>
                    <a:p>
                      <a:pPr rtl="0" fontAlgn="t">
                        <a:spcBef>
                          <a:spcPts val="0"/>
                        </a:spcBef>
                        <a:spcAft>
                          <a:spcPts val="0"/>
                        </a:spcAft>
                      </a:pPr>
                      <a:r>
                        <a:rPr lang="nl-NL" sz="2200" b="0" u="none" strike="noStrike">
                          <a:solidFill>
                            <a:srgbClr val="000000"/>
                          </a:solidFill>
                          <a:effectLst/>
                        </a:rPr>
                        <a:t>2016-2017</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517</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205</a:t>
                      </a:r>
                      <a:endParaRPr lang="nl-NL" sz="3600">
                        <a:effectLst/>
                      </a:endParaRPr>
                    </a:p>
                  </a:txBody>
                  <a:tcPr marL="178946" marR="178946" marT="127427" marB="127427"/>
                </a:tc>
                <a:extLst>
                  <a:ext uri="{0D108BD9-81ED-4DB2-BD59-A6C34878D82A}">
                    <a16:rowId xmlns:a16="http://schemas.microsoft.com/office/drawing/2014/main" val="309138943"/>
                  </a:ext>
                </a:extLst>
              </a:tr>
              <a:tr h="625346">
                <a:tc>
                  <a:txBody>
                    <a:bodyPr/>
                    <a:lstStyle/>
                    <a:p>
                      <a:pPr rtl="0" fontAlgn="t">
                        <a:spcBef>
                          <a:spcPts val="0"/>
                        </a:spcBef>
                        <a:spcAft>
                          <a:spcPts val="0"/>
                        </a:spcAft>
                      </a:pPr>
                      <a:r>
                        <a:rPr lang="nl-NL" sz="2200" b="0" u="none" strike="noStrike">
                          <a:solidFill>
                            <a:srgbClr val="000000"/>
                          </a:solidFill>
                          <a:effectLst/>
                        </a:rPr>
                        <a:t>2017-2018</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521</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161</a:t>
                      </a:r>
                      <a:endParaRPr lang="nl-NL" sz="3600">
                        <a:effectLst/>
                      </a:endParaRPr>
                    </a:p>
                  </a:txBody>
                  <a:tcPr marL="178946" marR="178946" marT="127427" marB="127427"/>
                </a:tc>
                <a:extLst>
                  <a:ext uri="{0D108BD9-81ED-4DB2-BD59-A6C34878D82A}">
                    <a16:rowId xmlns:a16="http://schemas.microsoft.com/office/drawing/2014/main" val="1689915008"/>
                  </a:ext>
                </a:extLst>
              </a:tr>
              <a:tr h="625346">
                <a:tc>
                  <a:txBody>
                    <a:bodyPr/>
                    <a:lstStyle/>
                    <a:p>
                      <a:pPr rtl="0" fontAlgn="t">
                        <a:spcBef>
                          <a:spcPts val="0"/>
                        </a:spcBef>
                        <a:spcAft>
                          <a:spcPts val="0"/>
                        </a:spcAft>
                      </a:pPr>
                      <a:r>
                        <a:rPr lang="nl-NL" sz="2200" b="0" u="none" strike="noStrike">
                          <a:solidFill>
                            <a:srgbClr val="000000"/>
                          </a:solidFill>
                          <a:effectLst/>
                        </a:rPr>
                        <a:t>2018-2019</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a:solidFill>
                            <a:srgbClr val="000000"/>
                          </a:solidFill>
                          <a:effectLst/>
                        </a:rPr>
                        <a:t>501</a:t>
                      </a:r>
                      <a:endParaRPr lang="nl-NL" sz="3600">
                        <a:effectLst/>
                      </a:endParaRPr>
                    </a:p>
                  </a:txBody>
                  <a:tcPr marL="178946" marR="178946" marT="127427" marB="127427"/>
                </a:tc>
                <a:tc>
                  <a:txBody>
                    <a:bodyPr/>
                    <a:lstStyle/>
                    <a:p>
                      <a:pPr rtl="0" fontAlgn="t">
                        <a:spcBef>
                          <a:spcPts val="0"/>
                        </a:spcBef>
                        <a:spcAft>
                          <a:spcPts val="0"/>
                        </a:spcAft>
                      </a:pPr>
                      <a:r>
                        <a:rPr lang="nl-NL" sz="2200" b="0" u="none" strike="noStrike" dirty="0">
                          <a:solidFill>
                            <a:srgbClr val="000000"/>
                          </a:solidFill>
                          <a:effectLst/>
                        </a:rPr>
                        <a:t>91</a:t>
                      </a:r>
                      <a:endParaRPr lang="nl-NL" sz="3600" dirty="0">
                        <a:effectLst/>
                      </a:endParaRPr>
                    </a:p>
                  </a:txBody>
                  <a:tcPr marL="178946" marR="178946" marT="127427" marB="127427"/>
                </a:tc>
                <a:extLst>
                  <a:ext uri="{0D108BD9-81ED-4DB2-BD59-A6C34878D82A}">
                    <a16:rowId xmlns:a16="http://schemas.microsoft.com/office/drawing/2014/main" val="2859005351"/>
                  </a:ext>
                </a:extLst>
              </a:tr>
            </a:tbl>
          </a:graphicData>
        </a:graphic>
      </p:graphicFrame>
    </p:spTree>
    <p:extLst>
      <p:ext uri="{BB962C8B-B14F-4D97-AF65-F5344CB8AC3E}">
        <p14:creationId xmlns:p14="http://schemas.microsoft.com/office/powerpoint/2010/main" val="28308028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itel 4">
            <a:extLst>
              <a:ext uri="{FF2B5EF4-FFF2-40B4-BE49-F238E27FC236}">
                <a16:creationId xmlns:a16="http://schemas.microsoft.com/office/drawing/2014/main" id="{E84C14A2-FCE6-4233-914E-19912EA7B9A5}"/>
              </a:ext>
            </a:extLst>
          </p:cNvPr>
          <p:cNvSpPr>
            <a:spLocks noGrp="1"/>
          </p:cNvSpPr>
          <p:nvPr>
            <p:ph type="title"/>
          </p:nvPr>
        </p:nvSpPr>
        <p:spPr>
          <a:xfrm>
            <a:off x="142240" y="702156"/>
            <a:ext cx="11785600" cy="1188720"/>
          </a:xfrm>
        </p:spPr>
        <p:txBody>
          <a:bodyPr>
            <a:normAutofit/>
          </a:bodyPr>
          <a:lstStyle/>
          <a:p>
            <a:r>
              <a:rPr lang="en-US" dirty="0">
                <a:solidFill>
                  <a:schemeClr val="tx1">
                    <a:lumMod val="85000"/>
                    <a:lumOff val="15000"/>
                  </a:schemeClr>
                </a:solidFill>
              </a:rPr>
              <a:t>General facts concerning the teachers development fund</a:t>
            </a:r>
            <a:endParaRPr lang="nl-NL" dirty="0">
              <a:solidFill>
                <a:schemeClr val="tx1">
                  <a:lumMod val="85000"/>
                  <a:lumOff val="15000"/>
                </a:schemeClr>
              </a:solidFill>
            </a:endParaRPr>
          </a:p>
        </p:txBody>
      </p:sp>
      <p:sp>
        <p:nvSpPr>
          <p:cNvPr id="22" name="Rectangle 2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5" name="Tijdelijke aanduiding voor inhoud 5">
            <a:extLst>
              <a:ext uri="{FF2B5EF4-FFF2-40B4-BE49-F238E27FC236}">
                <a16:creationId xmlns:a16="http://schemas.microsoft.com/office/drawing/2014/main" id="{01DF6303-03FF-4DDC-AA9E-7F1F829F8A74}"/>
              </a:ext>
            </a:extLst>
          </p:cNvPr>
          <p:cNvGraphicFramePr>
            <a:graphicFrameLocks noGrp="1"/>
          </p:cNvGraphicFramePr>
          <p:nvPr>
            <p:ph idx="1"/>
            <p:extLst>
              <p:ext uri="{D42A27DB-BD31-4B8C-83A1-F6EECF244321}">
                <p14:modId xmlns:p14="http://schemas.microsoft.com/office/powerpoint/2010/main" val="304368535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6130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itel 4">
            <a:extLst>
              <a:ext uri="{FF2B5EF4-FFF2-40B4-BE49-F238E27FC236}">
                <a16:creationId xmlns:a16="http://schemas.microsoft.com/office/drawing/2014/main" id="{E84C14A2-FCE6-4233-914E-19912EA7B9A5}"/>
              </a:ext>
            </a:extLst>
          </p:cNvPr>
          <p:cNvSpPr>
            <a:spLocks noGrp="1"/>
          </p:cNvSpPr>
          <p:nvPr>
            <p:ph type="title"/>
          </p:nvPr>
        </p:nvSpPr>
        <p:spPr>
          <a:xfrm>
            <a:off x="446534" y="702156"/>
            <a:ext cx="11481306" cy="1188720"/>
          </a:xfrm>
        </p:spPr>
        <p:txBody>
          <a:bodyPr>
            <a:normAutofit/>
          </a:bodyPr>
          <a:lstStyle/>
          <a:p>
            <a:r>
              <a:rPr lang="en-US" dirty="0">
                <a:solidFill>
                  <a:schemeClr val="tx1">
                    <a:lumMod val="85000"/>
                    <a:lumOff val="15000"/>
                  </a:schemeClr>
                </a:solidFill>
              </a:rPr>
              <a:t>A COMMON GROUND? </a:t>
            </a:r>
            <a:endParaRPr lang="nl-NL" dirty="0">
              <a:solidFill>
                <a:schemeClr val="tx1">
                  <a:lumMod val="85000"/>
                  <a:lumOff val="15000"/>
                </a:schemeClr>
              </a:solidFill>
            </a:endParaRPr>
          </a:p>
        </p:txBody>
      </p:sp>
      <p:sp>
        <p:nvSpPr>
          <p:cNvPr id="22" name="Rectangle 2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C94C7E4B-9D1B-4836-A126-C86D778B19AA}"/>
              </a:ext>
            </a:extLst>
          </p:cNvPr>
          <p:cNvSpPr>
            <a:spLocks noGrp="1"/>
          </p:cNvSpPr>
          <p:nvPr>
            <p:ph idx="1"/>
          </p:nvPr>
        </p:nvSpPr>
        <p:spPr/>
        <p:txBody>
          <a:bodyPr/>
          <a:lstStyle/>
          <a:p>
            <a:r>
              <a:rPr lang="nl-NL" dirty="0"/>
              <a:t>THE TEACHERS DEVELOPMENT FUND INVOLVES HUNDREDS OF TEACHERS FROM ALL OVER THE COUNTRY, FROM DIFFERENT CONTEXTS, WITH DIFFERENT EDUCATIONAL BACKGROUNDS, FROM DIFFERENT SCHOOLS, TEACHING DIFFERENT SCHOOL SUBJECTS AND FROM DIFFERENT SECTORS. WHAT THEY SHARE IS THE FACT THAT THEY ALL TEACH! </a:t>
            </a:r>
          </a:p>
        </p:txBody>
      </p:sp>
    </p:spTree>
    <p:extLst>
      <p:ext uri="{BB962C8B-B14F-4D97-AF65-F5344CB8AC3E}">
        <p14:creationId xmlns:p14="http://schemas.microsoft.com/office/powerpoint/2010/main" val="14521894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2C198-DE73-474F-AE45-9C90FD17FC13}"/>
              </a:ext>
            </a:extLst>
          </p:cNvPr>
          <p:cNvSpPr>
            <a:spLocks noGrp="1"/>
          </p:cNvSpPr>
          <p:nvPr>
            <p:ph type="title"/>
          </p:nvPr>
        </p:nvSpPr>
        <p:spPr/>
        <p:txBody>
          <a:bodyPr/>
          <a:lstStyle/>
          <a:p>
            <a:r>
              <a:rPr lang="nl-NL" dirty="0">
                <a:solidFill>
                  <a:schemeClr val="bg1"/>
                </a:solidFill>
              </a:rPr>
              <a:t>Three </a:t>
            </a:r>
            <a:r>
              <a:rPr lang="nl-NL" dirty="0" err="1">
                <a:solidFill>
                  <a:schemeClr val="bg1"/>
                </a:solidFill>
              </a:rPr>
              <a:t>years</a:t>
            </a:r>
            <a:r>
              <a:rPr lang="nl-NL" dirty="0">
                <a:solidFill>
                  <a:schemeClr val="bg1"/>
                </a:solidFill>
              </a:rPr>
              <a:t> of research: monitor (2017)</a:t>
            </a:r>
            <a:r>
              <a:rPr lang="nl-NL" dirty="0"/>
              <a:t>)8, 2019)</a:t>
            </a:r>
          </a:p>
        </p:txBody>
      </p:sp>
      <p:sp>
        <p:nvSpPr>
          <p:cNvPr id="3" name="Tijdelijke aanduiding voor inhoud 2">
            <a:extLst>
              <a:ext uri="{FF2B5EF4-FFF2-40B4-BE49-F238E27FC236}">
                <a16:creationId xmlns:a16="http://schemas.microsoft.com/office/drawing/2014/main" id="{F4736A51-0AD6-414D-AA21-008E9DFAB754}"/>
              </a:ext>
            </a:extLst>
          </p:cNvPr>
          <p:cNvSpPr>
            <a:spLocks noGrp="1"/>
          </p:cNvSpPr>
          <p:nvPr>
            <p:ph sz="half" idx="1"/>
          </p:nvPr>
        </p:nvSpPr>
        <p:spPr>
          <a:xfrm>
            <a:off x="581192" y="2228003"/>
            <a:ext cx="5194767" cy="3633047"/>
          </a:xfrm>
        </p:spPr>
        <p:txBody>
          <a:bodyPr>
            <a:normAutofit/>
          </a:bodyPr>
          <a:lstStyle/>
          <a:p>
            <a:pPr marL="0" indent="0">
              <a:buNone/>
            </a:pPr>
            <a:r>
              <a:rPr lang="en-US" sz="2400" b="1" dirty="0">
                <a:solidFill>
                  <a:schemeClr val="bg1"/>
                </a:solidFill>
              </a:rPr>
              <a:t>What is the added value of the </a:t>
            </a:r>
            <a:r>
              <a:rPr lang="en-US" sz="2400" b="1" i="1" dirty="0">
                <a:solidFill>
                  <a:schemeClr val="bg1"/>
                </a:solidFill>
              </a:rPr>
              <a:t>LOF</a:t>
            </a:r>
            <a:r>
              <a:rPr lang="en-US" sz="2400" b="1" dirty="0">
                <a:solidFill>
                  <a:schemeClr val="bg1"/>
                </a:solidFill>
              </a:rPr>
              <a:t> process - given the objectives - for the </a:t>
            </a:r>
            <a:r>
              <a:rPr lang="en-US" sz="2400" b="1" i="1" dirty="0">
                <a:solidFill>
                  <a:schemeClr val="bg1"/>
                </a:solidFill>
              </a:rPr>
              <a:t>LOF</a:t>
            </a:r>
            <a:r>
              <a:rPr lang="en-US" sz="2400" b="1" dirty="0">
                <a:solidFill>
                  <a:schemeClr val="bg1"/>
                </a:solidFill>
              </a:rPr>
              <a:t> teacher and his environment and what are the stimulating and challenging factors?</a:t>
            </a:r>
            <a:endParaRPr lang="nl-NL" sz="2400" b="1" dirty="0">
              <a:solidFill>
                <a:schemeClr val="bg1"/>
              </a:solidFill>
            </a:endParaRPr>
          </a:p>
        </p:txBody>
      </p:sp>
      <p:pic>
        <p:nvPicPr>
          <p:cNvPr id="5" name="Afbeelding 4">
            <a:extLst>
              <a:ext uri="{FF2B5EF4-FFF2-40B4-BE49-F238E27FC236}">
                <a16:creationId xmlns:a16="http://schemas.microsoft.com/office/drawing/2014/main" id="{BBD1C89D-48EB-4D8C-B0DF-0F1773DA8BA4}"/>
              </a:ext>
            </a:extLst>
          </p:cNvPr>
          <p:cNvPicPr>
            <a:picLocks noChangeAspect="1"/>
          </p:cNvPicPr>
          <p:nvPr/>
        </p:nvPicPr>
        <p:blipFill>
          <a:blip r:embed="rId2"/>
          <a:stretch>
            <a:fillRect/>
          </a:stretch>
        </p:blipFill>
        <p:spPr>
          <a:xfrm>
            <a:off x="6314439" y="1717990"/>
            <a:ext cx="4815840" cy="4893202"/>
          </a:xfrm>
          <a:prstGeom prst="rect">
            <a:avLst/>
          </a:prstGeom>
        </p:spPr>
      </p:pic>
    </p:spTree>
    <p:extLst>
      <p:ext uri="{BB962C8B-B14F-4D97-AF65-F5344CB8AC3E}">
        <p14:creationId xmlns:p14="http://schemas.microsoft.com/office/powerpoint/2010/main" val="394692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6F630-D02A-4DEB-800B-08FB0C72C7A4}"/>
              </a:ext>
            </a:extLst>
          </p:cNvPr>
          <p:cNvSpPr>
            <a:spLocks noGrp="1"/>
          </p:cNvSpPr>
          <p:nvPr>
            <p:ph type="title"/>
          </p:nvPr>
        </p:nvSpPr>
        <p:spPr/>
        <p:txBody>
          <a:bodyPr/>
          <a:lstStyle/>
          <a:p>
            <a:r>
              <a:rPr lang="nl-NL" dirty="0">
                <a:solidFill>
                  <a:schemeClr val="bg1"/>
                </a:solidFill>
              </a:rPr>
              <a:t>Three </a:t>
            </a:r>
            <a:r>
              <a:rPr lang="nl-NL" dirty="0" err="1">
                <a:solidFill>
                  <a:schemeClr val="bg1"/>
                </a:solidFill>
              </a:rPr>
              <a:t>years</a:t>
            </a:r>
            <a:r>
              <a:rPr lang="nl-NL" dirty="0">
                <a:solidFill>
                  <a:schemeClr val="bg1"/>
                </a:solidFill>
              </a:rPr>
              <a:t> of research: In-</a:t>
            </a:r>
            <a:r>
              <a:rPr lang="nl-NL" dirty="0" err="1">
                <a:solidFill>
                  <a:schemeClr val="bg1"/>
                </a:solidFill>
              </a:rPr>
              <a:t>depth</a:t>
            </a:r>
            <a:r>
              <a:rPr lang="nl-NL" dirty="0">
                <a:solidFill>
                  <a:schemeClr val="bg1"/>
                </a:solidFill>
              </a:rPr>
              <a:t> research (2018-2019) </a:t>
            </a:r>
          </a:p>
        </p:txBody>
      </p:sp>
      <p:sp>
        <p:nvSpPr>
          <p:cNvPr id="7" name="Tijdelijke aanduiding voor tekst 6">
            <a:extLst>
              <a:ext uri="{FF2B5EF4-FFF2-40B4-BE49-F238E27FC236}">
                <a16:creationId xmlns:a16="http://schemas.microsoft.com/office/drawing/2014/main" id="{66071C88-5565-4C85-B1CE-CA7C297F4B56}"/>
              </a:ext>
            </a:extLst>
          </p:cNvPr>
          <p:cNvSpPr>
            <a:spLocks noGrp="1"/>
          </p:cNvSpPr>
          <p:nvPr>
            <p:ph type="body" idx="1"/>
          </p:nvPr>
        </p:nvSpPr>
        <p:spPr/>
        <p:txBody>
          <a:bodyPr/>
          <a:lstStyle/>
          <a:p>
            <a:endParaRPr lang="en-US" sz="1800" dirty="0">
              <a:solidFill>
                <a:schemeClr val="bg1"/>
              </a:solidFill>
            </a:endParaRPr>
          </a:p>
          <a:p>
            <a:r>
              <a:rPr lang="en-US" sz="1800" dirty="0">
                <a:solidFill>
                  <a:schemeClr val="bg1"/>
                </a:solidFill>
              </a:rPr>
              <a:t>Role of networks &amp; network development</a:t>
            </a:r>
          </a:p>
          <a:p>
            <a:endParaRPr lang="nl-NL" dirty="0"/>
          </a:p>
        </p:txBody>
      </p:sp>
      <p:sp>
        <p:nvSpPr>
          <p:cNvPr id="8" name="Tijdelijke aanduiding voor tekst 7">
            <a:extLst>
              <a:ext uri="{FF2B5EF4-FFF2-40B4-BE49-F238E27FC236}">
                <a16:creationId xmlns:a16="http://schemas.microsoft.com/office/drawing/2014/main" id="{C1443399-21C7-4561-8EFE-730F2B7F7171}"/>
              </a:ext>
            </a:extLst>
          </p:cNvPr>
          <p:cNvSpPr>
            <a:spLocks noGrp="1"/>
          </p:cNvSpPr>
          <p:nvPr>
            <p:ph type="body" sz="quarter" idx="3"/>
          </p:nvPr>
        </p:nvSpPr>
        <p:spPr/>
        <p:txBody>
          <a:bodyPr/>
          <a:lstStyle/>
          <a:p>
            <a:r>
              <a:rPr lang="en-US" sz="1800" dirty="0">
                <a:solidFill>
                  <a:schemeClr val="bg1"/>
                </a:solidFill>
              </a:rPr>
              <a:t>Sustainable implementation of </a:t>
            </a:r>
            <a:r>
              <a:rPr lang="en-US" sz="1800" i="1" dirty="0">
                <a:solidFill>
                  <a:schemeClr val="bg1"/>
                </a:solidFill>
              </a:rPr>
              <a:t>LOF</a:t>
            </a:r>
            <a:r>
              <a:rPr lang="en-US" sz="1800" dirty="0">
                <a:solidFill>
                  <a:schemeClr val="bg1"/>
                </a:solidFill>
              </a:rPr>
              <a:t> initiatives</a:t>
            </a:r>
            <a:endParaRPr lang="nl-NL" dirty="0">
              <a:solidFill>
                <a:schemeClr val="bg1"/>
              </a:solidFill>
            </a:endParaRPr>
          </a:p>
        </p:txBody>
      </p:sp>
      <p:sp>
        <p:nvSpPr>
          <p:cNvPr id="10" name="Tijdelijke aanduiding voor inhoud 9">
            <a:extLst>
              <a:ext uri="{FF2B5EF4-FFF2-40B4-BE49-F238E27FC236}">
                <a16:creationId xmlns:a16="http://schemas.microsoft.com/office/drawing/2014/main" id="{C1769F9F-9623-4A9E-8C9B-0FB25D556EAD}"/>
              </a:ext>
            </a:extLst>
          </p:cNvPr>
          <p:cNvSpPr>
            <a:spLocks noGrp="1"/>
          </p:cNvSpPr>
          <p:nvPr>
            <p:ph sz="half" idx="2"/>
          </p:nvPr>
        </p:nvSpPr>
        <p:spPr/>
        <p:txBody>
          <a:bodyPr>
            <a:normAutofit/>
          </a:bodyPr>
          <a:lstStyle/>
          <a:p>
            <a:pPr marL="0" indent="0">
              <a:buNone/>
            </a:pPr>
            <a:r>
              <a:rPr lang="en-US" sz="2800" b="1" dirty="0">
                <a:solidFill>
                  <a:schemeClr val="bg1"/>
                </a:solidFill>
              </a:rPr>
              <a:t>How does participation as a </a:t>
            </a:r>
            <a:r>
              <a:rPr lang="en-US" sz="2800" b="1" i="1" dirty="0">
                <a:solidFill>
                  <a:schemeClr val="bg1"/>
                </a:solidFill>
              </a:rPr>
              <a:t>LOF</a:t>
            </a:r>
            <a:r>
              <a:rPr lang="en-US" sz="2800" b="1" dirty="0">
                <a:solidFill>
                  <a:schemeClr val="bg1"/>
                </a:solidFill>
              </a:rPr>
              <a:t> teacher contribute to the development of (innovative) networks that support the </a:t>
            </a:r>
            <a:r>
              <a:rPr lang="en-US" sz="2800" b="1" i="1" dirty="0">
                <a:solidFill>
                  <a:schemeClr val="bg1"/>
                </a:solidFill>
              </a:rPr>
              <a:t>LOF</a:t>
            </a:r>
            <a:r>
              <a:rPr lang="en-US" sz="2800" b="1" dirty="0">
                <a:solidFill>
                  <a:schemeClr val="bg1"/>
                </a:solidFill>
              </a:rPr>
              <a:t> teacher in realizing his </a:t>
            </a:r>
            <a:r>
              <a:rPr lang="en-US" sz="2800" b="1" i="1" dirty="0">
                <a:solidFill>
                  <a:schemeClr val="bg1"/>
                </a:solidFill>
              </a:rPr>
              <a:t>LOF</a:t>
            </a:r>
            <a:r>
              <a:rPr lang="en-US" sz="2800" b="1" dirty="0">
                <a:solidFill>
                  <a:schemeClr val="bg1"/>
                </a:solidFill>
              </a:rPr>
              <a:t> initiative?</a:t>
            </a:r>
            <a:endParaRPr lang="nl-NL" sz="2800" b="1" dirty="0">
              <a:solidFill>
                <a:schemeClr val="bg1"/>
              </a:solidFill>
            </a:endParaRPr>
          </a:p>
        </p:txBody>
      </p:sp>
      <p:sp>
        <p:nvSpPr>
          <p:cNvPr id="11" name="Tijdelijke aanduiding voor inhoud 10">
            <a:extLst>
              <a:ext uri="{FF2B5EF4-FFF2-40B4-BE49-F238E27FC236}">
                <a16:creationId xmlns:a16="http://schemas.microsoft.com/office/drawing/2014/main" id="{300F0240-FDDA-4A9C-B23C-67DA0C270333}"/>
              </a:ext>
            </a:extLst>
          </p:cNvPr>
          <p:cNvSpPr>
            <a:spLocks noGrp="1"/>
          </p:cNvSpPr>
          <p:nvPr>
            <p:ph sz="quarter" idx="4"/>
          </p:nvPr>
        </p:nvSpPr>
        <p:spPr/>
        <p:txBody>
          <a:bodyPr>
            <a:normAutofit/>
          </a:bodyPr>
          <a:lstStyle/>
          <a:p>
            <a:pPr marL="0" indent="0">
              <a:buNone/>
            </a:pPr>
            <a:r>
              <a:rPr lang="en-US" sz="2800" b="1" dirty="0">
                <a:solidFill>
                  <a:schemeClr val="bg1"/>
                </a:solidFill>
              </a:rPr>
              <a:t>Which factors influence the sustainable implementation of </a:t>
            </a:r>
            <a:r>
              <a:rPr lang="en-US" sz="2800" b="1" i="1" dirty="0">
                <a:solidFill>
                  <a:schemeClr val="bg1"/>
                </a:solidFill>
              </a:rPr>
              <a:t>LOF</a:t>
            </a:r>
            <a:r>
              <a:rPr lang="en-US" sz="2800" b="1" dirty="0">
                <a:solidFill>
                  <a:schemeClr val="bg1"/>
                </a:solidFill>
              </a:rPr>
              <a:t> initiatives within the school and which supporting role does the </a:t>
            </a:r>
            <a:r>
              <a:rPr lang="en-US" sz="2800" b="1" i="1" dirty="0">
                <a:solidFill>
                  <a:schemeClr val="bg1"/>
                </a:solidFill>
              </a:rPr>
              <a:t>LOF</a:t>
            </a:r>
            <a:r>
              <a:rPr lang="en-US" sz="2800" b="1" dirty="0">
                <a:solidFill>
                  <a:schemeClr val="bg1"/>
                </a:solidFill>
              </a:rPr>
              <a:t> play in this?</a:t>
            </a:r>
            <a:endParaRPr lang="nl-NL" sz="2800" b="1" dirty="0">
              <a:solidFill>
                <a:schemeClr val="bg1"/>
              </a:solidFill>
            </a:endParaRPr>
          </a:p>
        </p:txBody>
      </p:sp>
    </p:spTree>
    <p:extLst>
      <p:ext uri="{BB962C8B-B14F-4D97-AF65-F5344CB8AC3E}">
        <p14:creationId xmlns:p14="http://schemas.microsoft.com/office/powerpoint/2010/main" val="3711615430"/>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135</TotalTime>
  <Words>2516</Words>
  <Application>Microsoft Office PowerPoint</Application>
  <PresentationFormat>Breedbeeld</PresentationFormat>
  <Paragraphs>539</Paragraphs>
  <Slides>28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arial</vt:lpstr>
      <vt:lpstr>Avenir Next LT Pro</vt:lpstr>
      <vt:lpstr>Calibri</vt:lpstr>
      <vt:lpstr>Gill Sans MT</vt:lpstr>
      <vt:lpstr>Wingdings 2</vt:lpstr>
      <vt:lpstr>DividendVTI</vt:lpstr>
      <vt:lpstr> Teachers as educational developers.  (Praise the teacher 3.0)</vt:lpstr>
      <vt:lpstr>researchers  Anja Hendriks arda droppers Robert-jan Gruijthuijzen melanie van Tuijl bart ten bosch christien Overdiep christel verberg marco snoek adrienne molenaar stefanie langenaar anita Buitelaar </vt:lpstr>
      <vt:lpstr>Robert-jan Gruijthuijzen   </vt:lpstr>
      <vt:lpstr>Predecessor  teachers development fund: Education pioneers (onderwijspioniers) (2007/2008)  - intrinsic motivation - dijsselbloem report 2008 - less bureaucracy - smaller than LOF - Funding teachers not schools - less procedures for funding than lof - social capital - teacher as innovator   </vt:lpstr>
      <vt:lpstr>General facts concerning the teachers development fund</vt:lpstr>
      <vt:lpstr>General facts concerning the teachers development fund</vt:lpstr>
      <vt:lpstr>A COMMON GROUND? </vt:lpstr>
      <vt:lpstr>Three years of research: monitor (2017))8, 2019)</vt:lpstr>
      <vt:lpstr>Three years of research: In-depth research (2018-2019) </vt:lpstr>
      <vt:lpstr>Three years of research: In-depth research (2018-2019) </vt:lpstr>
      <vt:lpstr>Three years of research – three key insights</vt:lpstr>
      <vt:lpstr>  Level of initiative: classroom – school – above school  how the level of the initiative affects the teachers’ networks</vt:lpstr>
      <vt:lpstr>PowerPoint-presentatie</vt:lpstr>
      <vt:lpstr>PowerPoint-presentatie</vt:lpstr>
      <vt:lpstr>PowerPoint-presentatie</vt:lpstr>
      <vt:lpstr>  Level of initiative: classroom – school – above school  how the level of the initiative affects (networks of) teachers</vt:lpstr>
      <vt:lpstr>Level of education:  The influence of the level of education on the development of teachers and on the support they need during the development of their initiative.</vt:lpstr>
      <vt:lpstr>PowerPoint-presentatie</vt:lpstr>
      <vt:lpstr>PowerPoint-presentatie</vt:lpstr>
      <vt:lpstr>PowerPoint-presentatie</vt:lpstr>
      <vt:lpstr>PowerPoint-presentatie</vt:lpstr>
      <vt:lpstr>PowerPoint-presentatie</vt:lpstr>
      <vt:lpstr>Level of education:  The influence of the level of education on the development of teachers and on the support they need during the development of their initiative.</vt:lpstr>
      <vt:lpstr>PowerPoint-presentatie</vt:lpstr>
      <vt:lpstr>Sector: Primary or secundary education The influence of education sector on the development of teachers and on the support they need during the development of their initiative.</vt:lpstr>
      <vt:lpstr>Three years of research – three key insights</vt:lpstr>
      <vt:lpstr>So? How to deal with the duality/tension between implementation and innovation,  ergo: between the community and the innovative network?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as educational developers.  (Praise for the teacher 3.0)</dc:title>
  <dc:creator>Robert-Jan Gruijthuijzen</dc:creator>
  <cp:lastModifiedBy>Robert-Jan Gruijthuijzen</cp:lastModifiedBy>
  <cp:revision>16</cp:revision>
  <dcterms:created xsi:type="dcterms:W3CDTF">2019-11-19T19:33:59Z</dcterms:created>
  <dcterms:modified xsi:type="dcterms:W3CDTF">2019-11-27T20:33:06Z</dcterms:modified>
</cp:coreProperties>
</file>