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theme+xml" PartName="/ppt/theme/theme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theme+xml" PartName="/ppt/theme/theme6.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theme+xml" PartName="/ppt/theme/theme7.xml"/>
  <Override ContentType="application/vnd.openxmlformats-officedocument.theme+xml" PartName="/ppt/theme/theme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 id="2147483701" r:id="rId4"/>
    <p:sldMasterId id="2147483713" r:id="rId5"/>
    <p:sldMasterId id="2147483725" r:id="rId6"/>
    <p:sldMasterId id="2147483742" r:id="rId7"/>
  </p:sldMasterIdLst>
  <p:notesMasterIdLst>
    <p:notesMasterId r:id="rId69"/>
  </p:notesMasterIdLst>
  <p:sldIdLst>
    <p:sldId id="311" r:id="rId8"/>
    <p:sldId id="256" r:id="rId9"/>
    <p:sldId id="257" r:id="rId10"/>
    <p:sldId id="312" r:id="rId11"/>
    <p:sldId id="313" r:id="rId12"/>
    <p:sldId id="314" r:id="rId13"/>
    <p:sldId id="268" r:id="rId14"/>
    <p:sldId id="315" r:id="rId15"/>
    <p:sldId id="316" r:id="rId16"/>
    <p:sldId id="317" r:id="rId17"/>
    <p:sldId id="318" r:id="rId18"/>
    <p:sldId id="319" r:id="rId19"/>
    <p:sldId id="320" r:id="rId20"/>
    <p:sldId id="321" r:id="rId21"/>
    <p:sldId id="264" r:id="rId22"/>
    <p:sldId id="322" r:id="rId23"/>
    <p:sldId id="323" r:id="rId24"/>
    <p:sldId id="324" r:id="rId25"/>
    <p:sldId id="280" r:id="rId26"/>
    <p:sldId id="281" r:id="rId27"/>
    <p:sldId id="282" r:id="rId28"/>
    <p:sldId id="265" r:id="rId29"/>
    <p:sldId id="266" r:id="rId30"/>
    <p:sldId id="267" r:id="rId31"/>
    <p:sldId id="296" r:id="rId32"/>
    <p:sldId id="297" r:id="rId33"/>
    <p:sldId id="298" r:id="rId34"/>
    <p:sldId id="299" r:id="rId35"/>
    <p:sldId id="300" r:id="rId36"/>
    <p:sldId id="301" r:id="rId37"/>
    <p:sldId id="302" r:id="rId38"/>
    <p:sldId id="303" r:id="rId39"/>
    <p:sldId id="304" r:id="rId40"/>
    <p:sldId id="276" r:id="rId41"/>
    <p:sldId id="310" r:id="rId42"/>
    <p:sldId id="270" r:id="rId43"/>
    <p:sldId id="325" r:id="rId44"/>
    <p:sldId id="326" r:id="rId45"/>
    <p:sldId id="327" r:id="rId46"/>
    <p:sldId id="328" r:id="rId47"/>
    <p:sldId id="329" r:id="rId48"/>
    <p:sldId id="330" r:id="rId49"/>
    <p:sldId id="277" r:id="rId50"/>
    <p:sldId id="278" r:id="rId51"/>
    <p:sldId id="263" r:id="rId52"/>
    <p:sldId id="261" r:id="rId53"/>
    <p:sldId id="262" r:id="rId54"/>
    <p:sldId id="279" r:id="rId55"/>
    <p:sldId id="258" r:id="rId56"/>
    <p:sldId id="259" r:id="rId57"/>
    <p:sldId id="260" r:id="rId58"/>
    <p:sldId id="305" r:id="rId59"/>
    <p:sldId id="306" r:id="rId60"/>
    <p:sldId id="307" r:id="rId61"/>
    <p:sldId id="308" r:id="rId62"/>
    <p:sldId id="309" r:id="rId63"/>
    <p:sldId id="271" r:id="rId64"/>
    <p:sldId id="272" r:id="rId65"/>
    <p:sldId id="273" r:id="rId66"/>
    <p:sldId id="274" r:id="rId67"/>
    <p:sldId id="275" r:id="rId6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67" d="100"/>
          <a:sy n="67"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F9D79-723D-4C55-A2AD-48FB30E05A2A}" type="datetimeFigureOut">
              <a:rPr lang="nl-NL" smtClean="0"/>
              <a:t>3-5-2021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6B626-C292-4A43-BF60-208530090AA9}" type="slidenum">
              <a:rPr lang="nl-NL" smtClean="0"/>
              <a:t>‹nr.›</a:t>
            </a:fld>
            <a:endParaRPr lang="nl-NL"/>
          </a:p>
        </p:txBody>
      </p:sp>
    </p:spTree>
    <p:extLst>
      <p:ext uri="{BB962C8B-B14F-4D97-AF65-F5344CB8AC3E}">
        <p14:creationId xmlns:p14="http://schemas.microsoft.com/office/powerpoint/2010/main" val="100123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De titel van hoodstuk 7 is: Mens in enkelvoud, mens in meervoud: relaties. Het hoofdonderwerp is vooral terug te vinden in relaties. </a:t>
            </a:r>
            <a:br>
              <a:rPr lang="en-US">
                <a:cs typeface="+mn-lt"/>
              </a:rPr>
            </a:br>
            <a:r>
              <a:rPr lang="en-US"/>
              <a:t>De mens staat altijd in verhouding tot de wereld en daarmee dus ook tot alle andere mensen in deze wereld. In onze wereld is er echter steeds meer sprake van individualisering. De vrije markt zorgt er namelijk voor dat we individueel concurreren. Als ik een klein bedrijf heb dat sleutelhangers verkoopt, zal ik mij afzetten tegen alle andere bedrijven die sleutelhangers verkopen en met mijn concureren.</a:t>
            </a:r>
            <a:br>
              <a:rPr lang="en-US">
                <a:cs typeface="+mn-lt"/>
              </a:rPr>
            </a:br>
            <a:r>
              <a:rPr lang="en-US"/>
              <a:t>In een wereld met toenemende individualisering is dus de vraag: Hoe staat de mens in relatie tot anderen in de wereld?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EB55D-DD57-4334-9114-F34A936BB49B}"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72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 zijn twee kanten van het vraagstuk die tegenover elkaar gezet kunnen worden. Beide zijn terug te vinden in de titel van het hoofdstuk. "Mens in enkelvoud" kan gelinkt worden aan de begrippen individualisering (het individueel denken van de mens), sociaal atomisme (de mens zijn atoompjes in de wereld) en liberalisme (de stroming die is gericht op de vrijheid en de mens als individu). "Mens in meervoud" kan gelinkt worden aan de begrippen dikke moraal (wat gaat over de verbondenheid van een gemeenschap) en communitarisme (de stroming die zegt dat realties essentieel zijn voor het goede leven). Zowel Hegel als MacIntyre behoren tot het aspect "de mens in meervoud", omdat beide filosofen gericht waren op relaties. </a:t>
            </a:r>
            <a:br>
              <a:rPr lang="en-US">
                <a:cs typeface="+mn-lt"/>
              </a:rPr>
            </a:br>
            <a:r>
              <a:rPr lang="en-US">
                <a:cs typeface="Calibri"/>
              </a:rPr>
              <a:t>Deze twee aspecten vormen de discussie rond ons vraagstuk. In onze samenleving is er steeds meer sprake van individualisering. Neem sociale media bijvoorbeeld, en dan in het bijzonder Instagram. Op dit social media platform staat het individu centraal. Iedereen plaatst foto's over zichzelf. </a:t>
            </a:r>
            <a:br>
              <a:rPr lang="en-US">
                <a:cs typeface="+mn-lt"/>
              </a:rPr>
            </a:br>
            <a:r>
              <a:rPr lang="en-US">
                <a:cs typeface="Calibri"/>
              </a:rPr>
              <a:t>Echter kan ook onderbouwd worden dat de mens steeds meer gericht wordt op relaties. Door de corona-crisis bijvoorbeeld. Door corona deelt de hele wereld dezelfde ervaring met elkaar. In dat aspect zijn we nu juist heel erg verbonden met elkaar. </a:t>
            </a:r>
            <a:br>
              <a:rPr lang="en-US">
                <a:cs typeface="+mn-lt"/>
              </a:rPr>
            </a:br>
            <a:r>
              <a:rPr lang="en-US">
                <a:cs typeface="Calibri"/>
              </a:rPr>
              <a:t>In de realiteit zal er dus niet sprake zijn van een van deze twee uitersten maar zal onze huidige samenleving er ergens tussenin zitten.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EB55D-DD57-4334-9114-F34A936BB49B}"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85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2EC7CDC-9092-40DB-9A77-777C86D07AE9}" type="slidenum">
              <a:rPr lang="nl-NL" smtClean="0"/>
              <a:t>43</a:t>
            </a:fld>
            <a:endParaRPr lang="nl-NL"/>
          </a:p>
        </p:txBody>
      </p:sp>
    </p:spTree>
    <p:extLst>
      <p:ext uri="{BB962C8B-B14F-4D97-AF65-F5344CB8AC3E}">
        <p14:creationId xmlns:p14="http://schemas.microsoft.com/office/powerpoint/2010/main" val="52270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8886-1FF0-40C9-AA16-600FCCB355D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2BE846-3D0E-40AB-B052-B433D3778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3BC875D-F526-4593-9681-4368C98FA5C5}"/>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E5A43162-E158-447D-8ACF-11DCD57D07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5821C3-9FE7-4D8D-9AC8-5D40A3BF2128}"/>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358133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6A4CA-2E8A-4574-AC1E-15E00621B51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085C5-1E12-4432-86CC-4D984F26071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9EE3AC-AAC1-4428-BC84-4C494A1FDC50}"/>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94669A35-6FD5-45DB-B8C5-41494582C3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4EFA2E-D4FC-4BBD-92AE-1EE84CC0A16D}"/>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361429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721DC0-B7EF-481F-B2DA-20F31BBBBA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3D64ABE-2811-49CE-865F-526E0E6979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5BA7FD-43F0-4843-BABE-47C7F22F4507}"/>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D95B7B23-8DC0-4CA2-8FBA-43697D3EAE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592462-2B67-4D69-9D30-00267C657BAD}"/>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251863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099660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45186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543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03.05.2021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5061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03.05.2021</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57248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03.05.2021</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5876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03.05.2021</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96365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03.05.2021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88579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B5A18-FA96-4D01-9404-EF80382E391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DE4BFA-5890-4BD6-92DE-BEDBF384512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F5CAD9-3E15-4A0F-A0FF-10ED555CF683}"/>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AAD477BA-751C-4ED6-BAD3-AE700BC7C4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A56985-363E-4CF8-8128-F266FEF2C34F}"/>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236247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03.05.2021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326054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9903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845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618332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088799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130195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889914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92082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020438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8986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FA5AE-ADA7-4FA2-8746-8F074362BC8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33602F-1F52-4F1F-A356-11A731E33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D0C302-5851-4F8C-A4EE-321CD2EF2142}"/>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182E8D38-3D46-4C36-84CB-9779C9279F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0FCAB0-8596-43D7-A469-53650BCF1155}"/>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127819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413068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8526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79700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5/3/2021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409495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7024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623370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131257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714882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90674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56576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09E96-6D67-4144-95CA-B55D93E536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6CA935-EE03-4B01-B52F-26AEF4B62A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64E238-8CCB-49C0-BB17-3FB4BFB6858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1B6655-62A4-4B87-A3C5-7E76FFDEED2B}"/>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6" name="Tijdelijke aanduiding voor voettekst 5">
            <a:extLst>
              <a:ext uri="{FF2B5EF4-FFF2-40B4-BE49-F238E27FC236}">
                <a16:creationId xmlns:a16="http://schemas.microsoft.com/office/drawing/2014/main" id="{A6C04B8B-3C94-4F91-92CC-41B9C35418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494EFD-565C-41C5-9702-D17001187057}"/>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1659920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432920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475001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167923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046277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762731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879325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274216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418780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AB0492A-5FDB-4EE3-AC68-412D74B2B08F}"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2330392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AB0492A-5FDB-4EE3-AC68-412D74B2B08F}" type="datetimeFigureOut">
              <a:rPr lang="nl-NL" smtClean="0"/>
              <a:t>3-5-2021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34575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D407D-7695-4779-94AA-0E7B642B5FB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4A95DB-F2C2-4D2E-95C6-32E387E9B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73769E7-C5A4-40E8-8673-D83716EC8E8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31608B9-04AC-44AF-ABDB-0B9DC0F54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BBD50F2-4ED4-444E-8CBB-D5707A185EB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4FA641-5AAF-4671-8684-B96D286FA458}"/>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8" name="Tijdelijke aanduiding voor voettekst 7">
            <a:extLst>
              <a:ext uri="{FF2B5EF4-FFF2-40B4-BE49-F238E27FC236}">
                <a16:creationId xmlns:a16="http://schemas.microsoft.com/office/drawing/2014/main" id="{62A5CD21-96E6-4B98-B55F-C6C6E4D19DA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7CEEAA-4248-4964-ACB1-034144DA7E27}"/>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1427854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AB0492A-5FDB-4EE3-AC68-412D74B2B08F}" type="datetimeFigureOut">
              <a:rPr lang="nl-NL" smtClean="0"/>
              <a:t>3-5-2021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83555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AB0492A-5FDB-4EE3-AC68-412D74B2B08F}" type="datetimeFigureOut">
              <a:rPr lang="nl-NL" smtClean="0"/>
              <a:t>3-5-2021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482967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AB0492A-5FDB-4EE3-AC68-412D74B2B08F}"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063812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AB0492A-5FDB-4EE3-AC68-412D74B2B08F}"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74270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3621888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56951D-499C-4C56-A54B-96DFCED76236}" type="slidenum">
              <a:rPr lang="nl-NL" smtClean="0"/>
              <a:t>‹nr.›</a:t>
            </a:fld>
            <a:endParaRPr lang="nl-NL"/>
          </a:p>
        </p:txBody>
      </p:sp>
    </p:spTree>
    <p:extLst>
      <p:ext uri="{BB962C8B-B14F-4D97-AF65-F5344CB8AC3E}">
        <p14:creationId xmlns:p14="http://schemas.microsoft.com/office/powerpoint/2010/main" val="1253059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759742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908656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601797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a:p>
        </p:txBody>
      </p:sp>
    </p:spTree>
    <p:extLst>
      <p:ext uri="{BB962C8B-B14F-4D97-AF65-F5344CB8AC3E}">
        <p14:creationId xmlns:p14="http://schemas.microsoft.com/office/powerpoint/2010/main" val="353310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785E5-204A-4B0D-A360-208D814229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18A508-7EFB-44B2-9FEA-60BF948DA127}"/>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4" name="Tijdelijke aanduiding voor voettekst 3">
            <a:extLst>
              <a:ext uri="{FF2B5EF4-FFF2-40B4-BE49-F238E27FC236}">
                <a16:creationId xmlns:a16="http://schemas.microsoft.com/office/drawing/2014/main" id="{22787A60-1133-4CB8-8BDF-7F79927B60C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014492-88D4-4475-98D0-DC6A26F183CD}"/>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1122482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353896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735030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41682732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extLst>
      <p:ext uri="{BB962C8B-B14F-4D97-AF65-F5344CB8AC3E}">
        <p14:creationId xmlns:p14="http://schemas.microsoft.com/office/powerpoint/2010/main" val="3677938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922637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659957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74439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5372693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6521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54502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D829290-B7EE-4702-8D38-71D266B966C4}"/>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3" name="Tijdelijke aanduiding voor voettekst 2">
            <a:extLst>
              <a:ext uri="{FF2B5EF4-FFF2-40B4-BE49-F238E27FC236}">
                <a16:creationId xmlns:a16="http://schemas.microsoft.com/office/drawing/2014/main" id="{682223EF-20D3-474D-9DE9-E283F14BE07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E521F8D-FF8D-4423-986B-772705B2CC99}"/>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2079372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extLst>
      <p:ext uri="{BB962C8B-B14F-4D97-AF65-F5344CB8AC3E}">
        <p14:creationId xmlns:p14="http://schemas.microsoft.com/office/powerpoint/2010/main" val="3819489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672955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01661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809543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501991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839317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476556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272509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117868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5694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A0514-F612-41DB-B2B2-85D4BFDD09E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099BC42-A700-4E98-BEED-B7D97479E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AEE5B14-1CC1-47A1-8225-4516D1ABE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564A6F-555F-4BEE-A18D-46323AB462DD}"/>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6" name="Tijdelijke aanduiding voor voettekst 5">
            <a:extLst>
              <a:ext uri="{FF2B5EF4-FFF2-40B4-BE49-F238E27FC236}">
                <a16:creationId xmlns:a16="http://schemas.microsoft.com/office/drawing/2014/main" id="{A8B41792-066C-4D3A-AE43-CD9232184A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8C9EF0-CAC1-4A5C-B5C9-BBDE54031D2F}"/>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256145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93496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467164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22863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D3054-5145-40D5-ABA6-23F7AD17E6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352D12B-69AE-47FA-A7A6-4DB3CF1CB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0B8A72B-77E5-49F5-BBE7-97DB55012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60B573-8613-43B7-B35E-D1F0F53D4977}"/>
              </a:ext>
            </a:extLst>
          </p:cNvPr>
          <p:cNvSpPr>
            <a:spLocks noGrp="1"/>
          </p:cNvSpPr>
          <p:nvPr>
            <p:ph type="dt" sz="half" idx="10"/>
          </p:nvPr>
        </p:nvSpPr>
        <p:spPr/>
        <p:txBody>
          <a:bodyPr/>
          <a:lstStyle/>
          <a:p>
            <a:fld id="{49A8171F-A622-44C1-AB54-1B4CEAD32C39}" type="datetimeFigureOut">
              <a:rPr lang="nl-NL" smtClean="0"/>
              <a:t>3-5-2021</a:t>
            </a:fld>
            <a:endParaRPr lang="nl-NL"/>
          </a:p>
        </p:txBody>
      </p:sp>
      <p:sp>
        <p:nvSpPr>
          <p:cNvPr id="6" name="Tijdelijke aanduiding voor voettekst 5">
            <a:extLst>
              <a:ext uri="{FF2B5EF4-FFF2-40B4-BE49-F238E27FC236}">
                <a16:creationId xmlns:a16="http://schemas.microsoft.com/office/drawing/2014/main" id="{48E91C16-0F8A-42A6-877B-87EB428AA5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B2C93D-63F0-47BD-81CC-C2D4D4C5D597}"/>
              </a:ext>
            </a:extLst>
          </p:cNvPr>
          <p:cNvSpPr>
            <a:spLocks noGrp="1"/>
          </p:cNvSpPr>
          <p:nvPr>
            <p:ph type="sldNum" sz="quarter" idx="12"/>
          </p:nvPr>
        </p:nvSpPr>
        <p:spPr/>
        <p:txBody>
          <a:bodyPr/>
          <a:lstStyle/>
          <a:p>
            <a:fld id="{6914A077-DF3F-4B72-B4BF-3160D59EA4F4}" type="slidenum">
              <a:rPr lang="nl-NL" smtClean="0"/>
              <a:t>‹nr.›</a:t>
            </a:fld>
            <a:endParaRPr lang="nl-NL"/>
          </a:p>
        </p:txBody>
      </p:sp>
    </p:spTree>
    <p:extLst>
      <p:ext uri="{BB962C8B-B14F-4D97-AF65-F5344CB8AC3E}">
        <p14:creationId xmlns:p14="http://schemas.microsoft.com/office/powerpoint/2010/main" val="115779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423561-D079-46CC-BA56-61CE22AE5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7C18C8D-71D0-4F2E-8951-3B1CB8E2B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316E37-D3AA-43F5-B0A0-C60608A54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8171F-A622-44C1-AB54-1B4CEAD32C39}" type="datetimeFigureOut">
              <a:rPr lang="nl-NL" smtClean="0"/>
              <a:t>3-5-2021</a:t>
            </a:fld>
            <a:endParaRPr lang="nl-NL"/>
          </a:p>
        </p:txBody>
      </p:sp>
      <p:sp>
        <p:nvSpPr>
          <p:cNvPr id="5" name="Tijdelijke aanduiding voor voettekst 4">
            <a:extLst>
              <a:ext uri="{FF2B5EF4-FFF2-40B4-BE49-F238E27FC236}">
                <a16:creationId xmlns:a16="http://schemas.microsoft.com/office/drawing/2014/main" id="{F65565EB-D432-443D-9D48-834E5ED8E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15533D2-13AD-4762-8823-FA2274CB7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4A077-DF3F-4B72-B4BF-3160D59EA4F4}" type="slidenum">
              <a:rPr lang="nl-NL" smtClean="0"/>
              <a:t>‹nr.›</a:t>
            </a:fld>
            <a:endParaRPr lang="nl-NL"/>
          </a:p>
        </p:txBody>
      </p:sp>
    </p:spTree>
    <p:extLst>
      <p:ext uri="{BB962C8B-B14F-4D97-AF65-F5344CB8AC3E}">
        <p14:creationId xmlns:p14="http://schemas.microsoft.com/office/powerpoint/2010/main" val="46576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03.05.2021</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02579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5/3/2021</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2974128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a:p>
        </p:txBody>
      </p:sp>
    </p:spTree>
    <p:extLst>
      <p:ext uri="{BB962C8B-B14F-4D97-AF65-F5344CB8AC3E}">
        <p14:creationId xmlns:p14="http://schemas.microsoft.com/office/powerpoint/2010/main" val="873989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492A-5FDB-4EE3-AC68-412D74B2B08F}" type="datetimeFigureOut">
              <a:rPr lang="nl-NL" smtClean="0"/>
              <a:t>3-5-2021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951D-499C-4C56-A54B-96DFCED76236}" type="slidenum">
              <a:rPr lang="nl-NL" smtClean="0"/>
              <a:t>‹nr.›</a:t>
            </a:fld>
            <a:endParaRPr lang="nl-NL"/>
          </a:p>
        </p:txBody>
      </p:sp>
    </p:spTree>
    <p:extLst>
      <p:ext uri="{BB962C8B-B14F-4D97-AF65-F5344CB8AC3E}">
        <p14:creationId xmlns:p14="http://schemas.microsoft.com/office/powerpoint/2010/main" val="21969305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a:p>
        </p:txBody>
      </p:sp>
    </p:spTree>
    <p:extLst>
      <p:ext uri="{BB962C8B-B14F-4D97-AF65-F5344CB8AC3E}">
        <p14:creationId xmlns:p14="http://schemas.microsoft.com/office/powerpoint/2010/main" val="7455937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314761161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arget="../media/image4.jpeg" Type="http://schemas.openxmlformats.org/officeDocument/2006/relationships/image"/><Relationship Id="rId1" Target="../slideLayouts/slideLayout57.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arget="../media/image5.jpeg" Type="http://schemas.openxmlformats.org/officeDocument/2006/relationships/image"/><Relationship Id="rId1" Target="../slideLayouts/slideLayout57.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arget="../media/image7.jpeg" Type="http://schemas.openxmlformats.org/officeDocument/2006/relationships/image"/><Relationship Id="rId1" Target="../slideLayouts/slideLayout58.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8.jpeg" Type="http://schemas.openxmlformats.org/officeDocument/2006/relationships/image"/><Relationship Id="rId1" Target="../slideLayouts/slideLayout58.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9.jpeg" Type="http://schemas.openxmlformats.org/officeDocument/2006/relationships/image"/><Relationship Id="rId1" Target="../slideLayouts/slideLayout58.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5.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13.jpeg" Type="http://schemas.openxmlformats.org/officeDocument/2006/relationships/image"/><Relationship Id="rId1" Target="../slideLayouts/slideLayout45.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5.xml" Type="http://schemas.openxmlformats.org/officeDocument/2006/relationships/slideLayout"/></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3" Target="../media/image16.jpeg" Type="http://schemas.openxmlformats.org/officeDocument/2006/relationships/image"/><Relationship Id="rId2" Target="../notesSlides/notesSlide1.xml" Type="http://schemas.openxmlformats.org/officeDocument/2006/relationships/notesSlide"/><Relationship Id="rId1" Target="../slideLayouts/slideLayout73.xml" Type="http://schemas.openxmlformats.org/officeDocument/2006/relationships/slideLayout"/><Relationship Id="rId4" Target="../media/image17.png" Type="http://schemas.openxmlformats.org/officeDocument/2006/relationships/imag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arget="../media/image19.png" Type="http://schemas.openxmlformats.org/officeDocument/2006/relationships/image"/><Relationship Id="rId2" Target="../media/image18.jpeg" Type="http://schemas.openxmlformats.org/officeDocument/2006/relationships/image"/><Relationship Id="rId1" Target="../slideLayouts/slideLayout13.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19.png" Type="http://schemas.openxmlformats.org/officeDocument/2006/relationships/image"/><Relationship Id="rId2" Target="../media/image20.jpeg" Type="http://schemas.openxmlformats.org/officeDocument/2006/relationships/image"/><Relationship Id="rId1" Target="../slideLayouts/slideLayout13.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21.jpeg" Type="http://schemas.openxmlformats.org/officeDocument/2006/relationships/image"/><Relationship Id="rId1" Target="../slideLayouts/slideLayout13.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3.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3.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3.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3.xml" Type="http://schemas.openxmlformats.org/officeDocument/2006/relationships/slideLayout"/></Relationships>
</file>

<file path=ppt/slides/_rels/slide52.xml.rels><?xml version="1.0" encoding="UTF-8" standalone="yes" ?><Relationships xmlns="http://schemas.openxmlformats.org/package/2006/relationships"><Relationship Id="rId3" Target="../media/image26.jpeg" Type="http://schemas.openxmlformats.org/officeDocument/2006/relationships/image"/><Relationship Id="rId2" Target="../media/image25.png" Type="http://schemas.openxmlformats.org/officeDocument/2006/relationships/image"/><Relationship Id="rId1" Target="../slideLayouts/slideLayout34.xml" Type="http://schemas.openxmlformats.org/officeDocument/2006/relationships/slideLayout"/></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arget="../media/image29.jpeg" Type="http://schemas.openxmlformats.org/officeDocument/2006/relationships/image"/><Relationship Id="rId1" Target="../slideLayouts/slideLayout35.xml" Type="http://schemas.openxmlformats.org/officeDocument/2006/relationships/slideLayout"/></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5.xml"/><Relationship Id="rId1" Type="http://schemas.openxmlformats.org/officeDocument/2006/relationships/video" Target="https://www.youtube.com/embed/SrENRMM0pm4?start=1144&amp;feature=oembed"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www.humanistischverbond.nl/europees-nihilisme/"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hyperlink" Target="https://www.ed.nl/opinie/overspoeld-door-meningen~a567b877/"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hyperlink" Target="https://www.trouw.nl/nieuws/spiritualiteit-werd-een-consumptieartikel~b6fbc7a7/"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arget="../media/image2.jpeg" Type="http://schemas.openxmlformats.org/officeDocument/2006/relationships/image"/><Relationship Id="rId1" Target="../slideLayouts/slideLayout57.xml" Type="http://schemas.openxmlformats.org/officeDocument/2006/relationships/slideLayout"/></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2BBA6CD-1F6E-4C6A-966E-3FD95E190EE5}"/>
              </a:ext>
            </a:extLst>
          </p:cNvPr>
          <p:cNvSpPr txBox="1"/>
          <p:nvPr/>
        </p:nvSpPr>
        <p:spPr>
          <a:xfrm>
            <a:off x="3048000" y="659428"/>
            <a:ext cx="6096000" cy="5539145"/>
          </a:xfrm>
          <a:prstGeom prst="rect">
            <a:avLst/>
          </a:prstGeom>
          <a:noFill/>
        </p:spPr>
        <p:txBody>
          <a:bodyPr wrap="square">
            <a:spAutoFit/>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Planning Examentraining Filosofie – 4 mei 2021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9:45u – 10.00u: 	binnenkomst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10.00u – 10.15u: 	algemene &amp; hoofdstuk 1: Robert-Jan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10.15u – 10.45u: 	hoofdstuk 2: Mees en Jordan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10.45u – 11.15u: 	hoofdstuk 3 en 4: Kayleigh, Zoë en Julie</a:t>
            </a:r>
          </a:p>
          <a:p>
            <a:pPr indent="44958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Einde Deel I: Pauze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12.00u – 12.30u: 	hoofdstuk 6: Max K., Giel en Robert-Jan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12.30u – 13.00u: 	hoofdstuk 7: Dirkje, Mila en Süreyya</a:t>
            </a:r>
          </a:p>
          <a:p>
            <a:pPr indent="44958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Pauze: 15 minuten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13.15u – 13.45u: 	hoofdstuk 8: Martijn en Max S.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13.45u – 14.15u: 	hoofdstuk 9: Romee, Youp en Nele</a:t>
            </a:r>
          </a:p>
          <a:p>
            <a:pPr indent="44958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Pauze: 15 minuten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14.30u – 15.00u: 	hoofdstuk 10: Senna en Fieke</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15.00u -  15.30u: 	hoofdstuk 11: Robert-Jan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15.30u: 		Einde</a:t>
            </a:r>
          </a:p>
        </p:txBody>
      </p:sp>
    </p:spTree>
    <p:extLst>
      <p:ext uri="{BB962C8B-B14F-4D97-AF65-F5344CB8AC3E}">
        <p14:creationId xmlns:p14="http://schemas.microsoft.com/office/powerpoint/2010/main" val="18290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677335" y="943261"/>
            <a:ext cx="8596668" cy="1826581"/>
          </a:xfrm>
        </p:spPr>
        <p:txBody>
          <a:bodyPr/>
          <a:lstStyle/>
          <a:p>
            <a:r>
              <a:rPr lang="nl-NL"/>
              <a:t>Eindterm 7</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643963" y="2997886"/>
            <a:ext cx="8596668" cy="860400"/>
          </a:xfrm>
        </p:spPr>
        <p:txBody>
          <a:bodyPr vert="horz" lIns="91440" tIns="45720" rIns="91440" bIns="45720" rtlCol="0" anchor="t">
            <a:noAutofit/>
          </a:bodyPr>
          <a:lstStyle/>
          <a:p>
            <a:r>
              <a:rPr lang="nl-NL" sz="1800">
                <a:ea typeface="+mn-lt"/>
                <a:cs typeface="+mn-lt"/>
              </a:rPr>
              <a:t>De kandidaten kunnen Aristoteles’ argumentatie dat er verschillende goede staatsvormen zijn, reconstrueren en evalueren. Daarbij kunnen zij:</a:t>
            </a:r>
            <a:endParaRPr lang="nl-NL"/>
          </a:p>
          <a:p>
            <a:pPr marL="285750" indent="-285750">
              <a:buFont typeface="Arial" charset="2"/>
              <a:buChar char="•"/>
            </a:pPr>
            <a:r>
              <a:rPr lang="nl-NL" sz="1800">
                <a:ea typeface="+mn-lt"/>
                <a:cs typeface="+mn-lt"/>
              </a:rPr>
              <a:t>uitleggen welke rol de rede (logos), de deugd (</a:t>
            </a:r>
            <a:r>
              <a:rPr lang="nl-NL" sz="1800" err="1">
                <a:ea typeface="+mn-lt"/>
                <a:cs typeface="+mn-lt"/>
              </a:rPr>
              <a:t>aretè</a:t>
            </a:r>
            <a:r>
              <a:rPr lang="nl-NL" sz="1800">
                <a:ea typeface="+mn-lt"/>
                <a:cs typeface="+mn-lt"/>
              </a:rPr>
              <a:t>) en het handelen (</a:t>
            </a:r>
            <a:r>
              <a:rPr lang="nl-NL" sz="1800" err="1">
                <a:ea typeface="+mn-lt"/>
                <a:cs typeface="+mn-lt"/>
              </a:rPr>
              <a:t>energeia</a:t>
            </a:r>
            <a:r>
              <a:rPr lang="nl-NL" sz="1800">
                <a:ea typeface="+mn-lt"/>
                <a:cs typeface="+mn-lt"/>
              </a:rPr>
              <a:t>) als werkelijkheid van de ziel daarin spelen;</a:t>
            </a:r>
          </a:p>
          <a:p>
            <a:pPr marL="285750" indent="-285750">
              <a:buFont typeface="Arial" charset="2"/>
              <a:buChar char="•"/>
            </a:pPr>
            <a:r>
              <a:rPr lang="nl-NL" sz="1800">
                <a:ea typeface="+mn-lt"/>
                <a:cs typeface="+mn-lt"/>
              </a:rPr>
              <a:t>beargumenteren dat deugdzaamheid en geluk (opgevat als </a:t>
            </a:r>
            <a:r>
              <a:rPr lang="nl-NL" sz="1800" err="1">
                <a:ea typeface="+mn-lt"/>
                <a:cs typeface="+mn-lt"/>
              </a:rPr>
              <a:t>eudaimonia</a:t>
            </a:r>
            <a:r>
              <a:rPr lang="nl-NL" sz="1800">
                <a:ea typeface="+mn-lt"/>
                <a:cs typeface="+mn-lt"/>
              </a:rPr>
              <a:t> van het praktische leven) uitsluitend bereikt kunnen worden binnen de polis (stadstaat);</a:t>
            </a:r>
          </a:p>
          <a:p>
            <a:pPr marL="285750" indent="-285750">
              <a:buFont typeface="Arial" charset="2"/>
              <a:buChar char="•"/>
            </a:pPr>
            <a:r>
              <a:rPr lang="nl-NL" sz="1800">
                <a:ea typeface="+mn-lt"/>
                <a:cs typeface="+mn-lt"/>
              </a:rPr>
              <a:t>met voorbeelden uitleggen dat staatsvormen volgens Aristoteles kunnen ontaarden.</a:t>
            </a:r>
          </a:p>
          <a:p>
            <a:pPr marL="285750" indent="-285750">
              <a:buChar char="•"/>
            </a:pPr>
            <a:endParaRPr lang="nl-NL" sz="1800">
              <a:ea typeface="+mn-lt"/>
              <a:cs typeface="+mn-lt"/>
            </a:endParaRPr>
          </a:p>
          <a:p>
            <a:pPr marL="285750" indent="-285750">
              <a:buChar char="•"/>
            </a:pPr>
            <a:endParaRPr lang="nl-NL" sz="1800"/>
          </a:p>
        </p:txBody>
      </p:sp>
    </p:spTree>
    <p:extLst>
      <p:ext uri="{BB962C8B-B14F-4D97-AF65-F5344CB8AC3E}">
        <p14:creationId xmlns:p14="http://schemas.microsoft.com/office/powerpoint/2010/main" val="321046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descr="Afbeelding met persoon, groep, mensen, poseren&#10;&#10;Automatisch gegenereerde beschrijving">
            <a:extLst>
              <a:ext uri="{FF2B5EF4-FFF2-40B4-BE49-F238E27FC236}">
                <a16:creationId xmlns:a16="http://schemas.microsoft.com/office/drawing/2014/main" id="{B5DEFD2B-AFC5-49F8-B444-22BBE03424BA}"/>
              </a:ext>
            </a:extLst>
          </p:cNvPr>
          <p:cNvPicPr>
            <a:picLocks noChangeAspect="1"/>
          </p:cNvPicPr>
          <p:nvPr/>
        </p:nvPicPr>
        <p:blipFill rotWithShape="1">
          <a:blip r:embed="rId2"/>
          <a:srcRect l="2220" r="1316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ECFFB218-D4C6-4516-B946-AB721166B444}"/>
              </a:ext>
            </a:extLst>
          </p:cNvPr>
          <p:cNvSpPr>
            <a:spLocks noGrp="1"/>
          </p:cNvSpPr>
          <p:nvPr>
            <p:ph type="title"/>
          </p:nvPr>
        </p:nvSpPr>
        <p:spPr>
          <a:xfrm>
            <a:off x="677333" y="609600"/>
            <a:ext cx="3851123" cy="1320800"/>
          </a:xfrm>
        </p:spPr>
        <p:txBody>
          <a:bodyPr>
            <a:normAutofit/>
          </a:bodyPr>
          <a:lstStyle/>
          <a:p>
            <a:pPr>
              <a:lnSpc>
                <a:spcPct val="90000"/>
              </a:lnSpc>
            </a:pPr>
            <a:r>
              <a:rPr lang="nl-NL" sz="2000"/>
              <a:t>...</a:t>
            </a:r>
            <a:r>
              <a:rPr lang="nl-NL" sz="2000">
                <a:ea typeface="+mj-lt"/>
                <a:cs typeface="+mj-lt"/>
              </a:rPr>
              <a:t>Aristoteles’ argumentatie dat er verschillende goede staatsvormen zijn...</a:t>
            </a:r>
            <a:endParaRPr lang="nl-NL" sz="2000"/>
          </a:p>
        </p:txBody>
      </p:sp>
      <p:sp>
        <p:nvSpPr>
          <p:cNvPr id="3" name="Tijdelijke aanduiding voor inhoud 2">
            <a:extLst>
              <a:ext uri="{FF2B5EF4-FFF2-40B4-BE49-F238E27FC236}">
                <a16:creationId xmlns:a16="http://schemas.microsoft.com/office/drawing/2014/main" id="{E4076A1D-147A-4CF5-84FC-1D8A2434391F}"/>
              </a:ext>
            </a:extLst>
          </p:cNvPr>
          <p:cNvSpPr>
            <a:spLocks noGrp="1"/>
          </p:cNvSpPr>
          <p:nvPr>
            <p:ph idx="1"/>
          </p:nvPr>
        </p:nvSpPr>
        <p:spPr>
          <a:xfrm>
            <a:off x="677334" y="2160589"/>
            <a:ext cx="3851122" cy="3880773"/>
          </a:xfrm>
        </p:spPr>
        <p:txBody>
          <a:bodyPr vert="horz" lIns="91440" tIns="45720" rIns="91440" bIns="45720" rtlCol="0">
            <a:normAutofit/>
          </a:bodyPr>
          <a:lstStyle/>
          <a:p>
            <a:r>
              <a:rPr lang="nl-NL"/>
              <a:t>In tegenstelling tot Plato: er is niet 1 juiste manier om de staat in te richten</a:t>
            </a:r>
          </a:p>
          <a:p>
            <a:r>
              <a:rPr lang="nl-NL"/>
              <a:t>Plato kijkt naar boven --&gt; 1 zuiver idee van ideale staat</a:t>
            </a:r>
          </a:p>
          <a:p>
            <a:r>
              <a:rPr lang="nl-NL"/>
              <a:t>Aristoteles: kijkt naar menigte om zich heen om ideale staat te vormen</a:t>
            </a:r>
          </a:p>
          <a:p>
            <a:pPr lvl="1"/>
            <a:endParaRPr lang="nl-NL"/>
          </a:p>
          <a:p>
            <a:pPr lvl="1"/>
            <a:endParaRPr lang="nl-NL"/>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110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5BD79-0DE7-48B6-8CA9-0BB62609FC4A}"/>
              </a:ext>
            </a:extLst>
          </p:cNvPr>
          <p:cNvSpPr>
            <a:spLocks noGrp="1"/>
          </p:cNvSpPr>
          <p:nvPr>
            <p:ph type="title"/>
          </p:nvPr>
        </p:nvSpPr>
        <p:spPr/>
        <p:txBody>
          <a:bodyPr>
            <a:normAutofit fontScale="90000"/>
          </a:bodyPr>
          <a:lstStyle/>
          <a:p>
            <a:r>
              <a:rPr lang="nl-NL"/>
              <a:t>…Daarbij kunnen zij: </a:t>
            </a:r>
            <a:r>
              <a:rPr lang="nl-NL">
                <a:ea typeface="+mj-lt"/>
                <a:cs typeface="+mj-lt"/>
              </a:rPr>
              <a:t>uitleggen welke rol de rede (logos), de deugd (</a:t>
            </a:r>
            <a:r>
              <a:rPr lang="nl-NL" err="1">
                <a:ea typeface="+mj-lt"/>
                <a:cs typeface="+mj-lt"/>
              </a:rPr>
              <a:t>aretè</a:t>
            </a:r>
            <a:r>
              <a:rPr lang="nl-NL">
                <a:ea typeface="+mj-lt"/>
                <a:cs typeface="+mj-lt"/>
              </a:rPr>
              <a:t>) en het handelen (</a:t>
            </a:r>
            <a:r>
              <a:rPr lang="nl-NL" err="1">
                <a:ea typeface="+mj-lt"/>
                <a:cs typeface="+mj-lt"/>
              </a:rPr>
              <a:t>energeia</a:t>
            </a:r>
            <a:r>
              <a:rPr lang="nl-NL">
                <a:ea typeface="+mj-lt"/>
                <a:cs typeface="+mj-lt"/>
              </a:rPr>
              <a:t>) als werkelijkheid van de ziel daarin spelen;</a:t>
            </a:r>
            <a:endParaRPr lang="nl-NL"/>
          </a:p>
          <a:p>
            <a:endParaRPr lang="nl-NL"/>
          </a:p>
        </p:txBody>
      </p:sp>
      <p:sp>
        <p:nvSpPr>
          <p:cNvPr id="3" name="Tijdelijke aanduiding voor inhoud 2">
            <a:extLst>
              <a:ext uri="{FF2B5EF4-FFF2-40B4-BE49-F238E27FC236}">
                <a16:creationId xmlns:a16="http://schemas.microsoft.com/office/drawing/2014/main" id="{4A2AB68D-0CF4-4305-B62F-0326F5657687}"/>
              </a:ext>
            </a:extLst>
          </p:cNvPr>
          <p:cNvSpPr>
            <a:spLocks noGrp="1"/>
          </p:cNvSpPr>
          <p:nvPr>
            <p:ph idx="1"/>
          </p:nvPr>
        </p:nvSpPr>
        <p:spPr>
          <a:xfrm>
            <a:off x="603251" y="2525212"/>
            <a:ext cx="8596668" cy="4060689"/>
          </a:xfrm>
        </p:spPr>
        <p:txBody>
          <a:bodyPr vert="horz" lIns="91440" tIns="45720" rIns="91440" bIns="45720" rtlCol="0" anchor="t">
            <a:normAutofit/>
          </a:bodyPr>
          <a:lstStyle/>
          <a:p>
            <a:r>
              <a:rPr lang="nl-NL"/>
              <a:t>Een goede samenleving --&gt; geluk</a:t>
            </a:r>
          </a:p>
          <a:p>
            <a:r>
              <a:rPr lang="nl-NL"/>
              <a:t>Geluk = het in-werking-zijn van de ziel krachtens een volkomen deugd </a:t>
            </a:r>
          </a:p>
          <a:p>
            <a:pPr lvl="1"/>
            <a:r>
              <a:rPr lang="nl-NL"/>
              <a:t>Volkomen deugd = rechtvaardigheid --&gt; laat zichzelf + andere tot hun recht komen</a:t>
            </a:r>
          </a:p>
          <a:p>
            <a:pPr marL="457200" lvl="1" indent="0">
              <a:buNone/>
            </a:pPr>
            <a:endParaRPr lang="nl-NL"/>
          </a:p>
          <a:p>
            <a:pPr marL="0" indent="0">
              <a:buNone/>
            </a:pPr>
            <a:endParaRPr lang="nl-NL"/>
          </a:p>
          <a:p>
            <a:endParaRPr lang="nl-NL"/>
          </a:p>
          <a:p>
            <a:endParaRPr lang="nl-NL"/>
          </a:p>
        </p:txBody>
      </p:sp>
      <p:graphicFrame>
        <p:nvGraphicFramePr>
          <p:cNvPr id="5" name="Tabel 5">
            <a:extLst>
              <a:ext uri="{FF2B5EF4-FFF2-40B4-BE49-F238E27FC236}">
                <a16:creationId xmlns:a16="http://schemas.microsoft.com/office/drawing/2014/main" id="{592EC0E0-8255-442B-A92B-E448C73B19B5}"/>
              </a:ext>
            </a:extLst>
          </p:cNvPr>
          <p:cNvGraphicFramePr>
            <a:graphicFrameLocks noGrp="1"/>
          </p:cNvGraphicFramePr>
          <p:nvPr/>
        </p:nvGraphicFramePr>
        <p:xfrm>
          <a:off x="751416" y="3714750"/>
          <a:ext cx="8179216" cy="2872237"/>
        </p:xfrm>
        <a:graphic>
          <a:graphicData uri="http://schemas.openxmlformats.org/drawingml/2006/table">
            <a:tbl>
              <a:tblPr firstRow="1" bandRow="1">
                <a:tableStyleId>{5C22544A-7EE6-4342-B048-85BDC9FD1C3A}</a:tableStyleId>
              </a:tblPr>
              <a:tblGrid>
                <a:gridCol w="4089608">
                  <a:extLst>
                    <a:ext uri="{9D8B030D-6E8A-4147-A177-3AD203B41FA5}">
                      <a16:colId xmlns:a16="http://schemas.microsoft.com/office/drawing/2014/main" val="2798115624"/>
                    </a:ext>
                  </a:extLst>
                </a:gridCol>
                <a:gridCol w="4089608">
                  <a:extLst>
                    <a:ext uri="{9D8B030D-6E8A-4147-A177-3AD203B41FA5}">
                      <a16:colId xmlns:a16="http://schemas.microsoft.com/office/drawing/2014/main" val="826209743"/>
                    </a:ext>
                  </a:extLst>
                </a:gridCol>
              </a:tblGrid>
              <a:tr h="403357">
                <a:tc>
                  <a:txBody>
                    <a:bodyPr/>
                    <a:lstStyle/>
                    <a:p>
                      <a:r>
                        <a:rPr lang="nl-NL" sz="1600"/>
                        <a:t>Term</a:t>
                      </a:r>
                    </a:p>
                  </a:txBody>
                  <a:tcPr/>
                </a:tc>
                <a:tc>
                  <a:txBody>
                    <a:bodyPr/>
                    <a:lstStyle/>
                    <a:p>
                      <a:pPr marL="0" indent="0">
                        <a:buNone/>
                      </a:pPr>
                      <a:r>
                        <a:rPr lang="nl-NL" sz="1600"/>
                        <a:t>Toelichting</a:t>
                      </a:r>
                    </a:p>
                  </a:txBody>
                  <a:tcPr/>
                </a:tc>
                <a:extLst>
                  <a:ext uri="{0D108BD9-81ED-4DB2-BD59-A6C34878D82A}">
                    <a16:rowId xmlns:a16="http://schemas.microsoft.com/office/drawing/2014/main" val="1750583106"/>
                  </a:ext>
                </a:extLst>
              </a:tr>
              <a:tr h="1297759">
                <a:tc>
                  <a:txBody>
                    <a:bodyPr/>
                    <a:lstStyle/>
                    <a:p>
                      <a:pPr lvl="0">
                        <a:buNone/>
                      </a:pPr>
                      <a:r>
                        <a:rPr lang="nl-NL" sz="1600" b="0" i="0" u="none" strike="noStrike" noProof="0">
                          <a:latin typeface="Trebuchet MS"/>
                        </a:rPr>
                        <a:t>Rede (logos)</a:t>
                      </a:r>
                      <a:endParaRPr lang="nl-NL" sz="1600" b="0"/>
                    </a:p>
                  </a:txBody>
                  <a:tcPr/>
                </a:tc>
                <a:tc>
                  <a:txBody>
                    <a:bodyPr/>
                    <a:lstStyle/>
                    <a:p>
                      <a:pPr marL="285750" lvl="0" indent="-285750">
                        <a:buClr>
                          <a:srgbClr val="000000"/>
                        </a:buClr>
                        <a:buFont typeface="Arial,Sans-Serif"/>
                        <a:buChar char="•"/>
                      </a:pPr>
                      <a:r>
                        <a:rPr lang="nl-NL" sz="1600" b="0" i="0" u="none" strike="noStrike" noProof="0">
                          <a:latin typeface="Trebuchet MS"/>
                        </a:rPr>
                        <a:t>Mens = zooion logon echon (een dier dat rede heeft)</a:t>
                      </a:r>
                      <a:endParaRPr lang="en-US" sz="1600" b="0" i="0" u="none" strike="noStrike" noProof="0">
                        <a:latin typeface="Trebuchet MS"/>
                      </a:endParaRPr>
                    </a:p>
                    <a:p>
                      <a:pPr marL="285750" lvl="0" indent="-285750">
                        <a:buClr>
                          <a:srgbClr val="000000"/>
                        </a:buClr>
                        <a:buFont typeface="Arial,Sans-Serif"/>
                        <a:buChar char="•"/>
                      </a:pPr>
                      <a:r>
                        <a:rPr lang="nl-NL" sz="1600" b="0" i="0" u="none" strike="noStrike" noProof="0">
                          <a:latin typeface="Trebuchet MS"/>
                        </a:rPr>
                        <a:t>Rede stelt men in staat tot handelen</a:t>
                      </a:r>
                    </a:p>
                    <a:p>
                      <a:pPr marL="285750" lvl="0" indent="-285750">
                        <a:buClr>
                          <a:srgbClr val="000000"/>
                        </a:buClr>
                        <a:buFont typeface="Arial,Sans-Serif"/>
                        <a:buChar char="•"/>
                      </a:pPr>
                      <a:r>
                        <a:rPr lang="nl-NL" sz="1600" b="0" i="0" u="none" strike="noStrike" noProof="0">
                          <a:latin typeface="Trebuchet MS"/>
                        </a:rPr>
                        <a:t>Handelen --&gt; denken aan wat goed en kwaad is</a:t>
                      </a:r>
                      <a:endParaRPr lang="nl-NL" sz="1600" b="0"/>
                    </a:p>
                  </a:txBody>
                  <a:tcPr/>
                </a:tc>
                <a:extLst>
                  <a:ext uri="{0D108BD9-81ED-4DB2-BD59-A6C34878D82A}">
                    <a16:rowId xmlns:a16="http://schemas.microsoft.com/office/drawing/2014/main" val="516506571"/>
                  </a:ext>
                </a:extLst>
              </a:tr>
              <a:tr h="482275">
                <a:tc>
                  <a:txBody>
                    <a:bodyPr/>
                    <a:lstStyle/>
                    <a:p>
                      <a:r>
                        <a:rPr lang="nl-NL" sz="1600"/>
                        <a:t>Deugd (Arete)</a:t>
                      </a:r>
                    </a:p>
                  </a:txBody>
                  <a:tcPr/>
                </a:tc>
                <a:tc>
                  <a:txBody>
                    <a:bodyPr/>
                    <a:lstStyle/>
                    <a:p>
                      <a:pPr marL="285750" indent="-285750">
                        <a:buFont typeface="Arial"/>
                        <a:buChar char="•"/>
                      </a:pPr>
                      <a:r>
                        <a:rPr lang="nl-NL" sz="1600"/>
                        <a:t>Houding van de ziel --&gt; het goed handelen</a:t>
                      </a:r>
                    </a:p>
                  </a:txBody>
                  <a:tcPr/>
                </a:tc>
                <a:extLst>
                  <a:ext uri="{0D108BD9-81ED-4DB2-BD59-A6C34878D82A}">
                    <a16:rowId xmlns:a16="http://schemas.microsoft.com/office/drawing/2014/main" val="3663063258"/>
                  </a:ext>
                </a:extLst>
              </a:tr>
              <a:tr h="482275">
                <a:tc>
                  <a:txBody>
                    <a:bodyPr/>
                    <a:lstStyle/>
                    <a:p>
                      <a:r>
                        <a:rPr lang="nl-NL" sz="1600"/>
                        <a:t>Handelen (energeia)</a:t>
                      </a:r>
                    </a:p>
                  </a:txBody>
                  <a:tcPr/>
                </a:tc>
                <a:tc>
                  <a:txBody>
                    <a:bodyPr/>
                    <a:lstStyle/>
                    <a:p>
                      <a:pPr marL="285750" indent="-285750">
                        <a:buFont typeface="Arial"/>
                        <a:buChar char="•"/>
                      </a:pPr>
                      <a:r>
                        <a:rPr lang="nl-NL" sz="1600"/>
                        <a:t>Het in-werking-zijn of de werkelijkheid van de ziel</a:t>
                      </a:r>
                    </a:p>
                  </a:txBody>
                  <a:tcPr/>
                </a:tc>
                <a:extLst>
                  <a:ext uri="{0D108BD9-81ED-4DB2-BD59-A6C34878D82A}">
                    <a16:rowId xmlns:a16="http://schemas.microsoft.com/office/drawing/2014/main" val="1943927397"/>
                  </a:ext>
                </a:extLst>
              </a:tr>
            </a:tbl>
          </a:graphicData>
        </a:graphic>
      </p:graphicFrame>
    </p:spTree>
    <p:extLst>
      <p:ext uri="{BB962C8B-B14F-4D97-AF65-F5344CB8AC3E}">
        <p14:creationId xmlns:p14="http://schemas.microsoft.com/office/powerpoint/2010/main" val="277242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4DE97-3C15-4643-BCE8-5320EA7C9551}"/>
              </a:ext>
            </a:extLst>
          </p:cNvPr>
          <p:cNvSpPr>
            <a:spLocks noGrp="1"/>
          </p:cNvSpPr>
          <p:nvPr>
            <p:ph type="title"/>
          </p:nvPr>
        </p:nvSpPr>
        <p:spPr>
          <a:xfrm>
            <a:off x="677334" y="609600"/>
            <a:ext cx="8596668" cy="1320800"/>
          </a:xfrm>
        </p:spPr>
        <p:txBody>
          <a:bodyPr anchor="t">
            <a:normAutofit/>
          </a:bodyPr>
          <a:lstStyle/>
          <a:p>
            <a:pPr>
              <a:lnSpc>
                <a:spcPct val="90000"/>
              </a:lnSpc>
            </a:pPr>
            <a:r>
              <a:rPr lang="nl-NL" sz="2300"/>
              <a:t>...Daarbij kunnen zij: </a:t>
            </a:r>
            <a:r>
              <a:rPr lang="nl-NL" sz="2300">
                <a:ea typeface="+mj-lt"/>
                <a:cs typeface="+mj-lt"/>
              </a:rPr>
              <a:t> beargumenteren dat deugdzaamheid en geluk (opgevat als </a:t>
            </a:r>
            <a:r>
              <a:rPr lang="nl-NL" sz="2300" err="1">
                <a:ea typeface="+mj-lt"/>
                <a:cs typeface="+mj-lt"/>
              </a:rPr>
              <a:t>eudaimonia</a:t>
            </a:r>
            <a:r>
              <a:rPr lang="nl-NL" sz="2300">
                <a:ea typeface="+mj-lt"/>
                <a:cs typeface="+mj-lt"/>
              </a:rPr>
              <a:t> van het praktische leven) uitsluitend bereikt kunnen worden binnen de polis (stadstaat);</a:t>
            </a:r>
            <a:endParaRPr lang="nl-NL" sz="2300"/>
          </a:p>
        </p:txBody>
      </p:sp>
      <p:sp>
        <p:nvSpPr>
          <p:cNvPr id="3" name="Tijdelijke aanduiding voor inhoud 2">
            <a:extLst>
              <a:ext uri="{FF2B5EF4-FFF2-40B4-BE49-F238E27FC236}">
                <a16:creationId xmlns:a16="http://schemas.microsoft.com/office/drawing/2014/main" id="{F917D3C1-DB4A-466F-B713-82FE1E0728B6}"/>
              </a:ext>
            </a:extLst>
          </p:cNvPr>
          <p:cNvSpPr>
            <a:spLocks noGrp="1"/>
          </p:cNvSpPr>
          <p:nvPr>
            <p:ph idx="1"/>
          </p:nvPr>
        </p:nvSpPr>
        <p:spPr>
          <a:xfrm>
            <a:off x="6336287" y="2160589"/>
            <a:ext cx="2934714" cy="3880773"/>
          </a:xfrm>
        </p:spPr>
        <p:txBody>
          <a:bodyPr vert="horz" lIns="91440" tIns="45720" rIns="91440" bIns="45720" rtlCol="0">
            <a:normAutofit/>
          </a:bodyPr>
          <a:lstStyle/>
          <a:p>
            <a:r>
              <a:rPr lang="nl-NL"/>
              <a:t>Geluk (eudaimonia) is hetgeen wat de edele mensen goed achten</a:t>
            </a:r>
          </a:p>
          <a:p>
            <a:r>
              <a:rPr lang="nl-NL"/>
              <a:t>Volgens Aristoteles is geluk alleen te behalen met de juiste middelen</a:t>
            </a:r>
          </a:p>
          <a:p>
            <a:pPr lvl="1" indent="0"/>
            <a:r>
              <a:rPr lang="nl-NL">
                <a:ea typeface="+mn-lt"/>
                <a:cs typeface="+mn-lt"/>
              </a:rPr>
              <a:t>Bijv. Een goede familie</a:t>
            </a:r>
          </a:p>
          <a:p>
            <a:r>
              <a:rPr lang="nl-NL"/>
              <a:t>Hierdoor is geluk alleen mogelijk in een staat (polis)</a:t>
            </a:r>
          </a:p>
          <a:p>
            <a:pPr lvl="1"/>
            <a:endParaRPr lang="nl-NL"/>
          </a:p>
          <a:p>
            <a:pPr marL="457200" lvl="1" indent="0">
              <a:buNone/>
            </a:pPr>
            <a:endParaRPr lang="nl-NL"/>
          </a:p>
        </p:txBody>
      </p:sp>
      <p:pic>
        <p:nvPicPr>
          <p:cNvPr id="6" name="Afbeelding 6">
            <a:extLst>
              <a:ext uri="{FF2B5EF4-FFF2-40B4-BE49-F238E27FC236}">
                <a16:creationId xmlns:a16="http://schemas.microsoft.com/office/drawing/2014/main" id="{D26F48F1-49BC-4331-8844-3FA4AA3626CA}"/>
              </a:ext>
            </a:extLst>
          </p:cNvPr>
          <p:cNvPicPr>
            <a:picLocks noChangeAspect="1"/>
          </p:cNvPicPr>
          <p:nvPr/>
        </p:nvPicPr>
        <p:blipFill rotWithShape="1">
          <a:blip r:embed="rId2"/>
          <a:srcRect l="997" r="866" b="-2"/>
          <a:stretch/>
        </p:blipFill>
        <p:spPr>
          <a:xfrm>
            <a:off x="677334" y="2159331"/>
            <a:ext cx="5423429" cy="3882362"/>
          </a:xfrm>
          <a:prstGeom prst="rect">
            <a:avLst/>
          </a:prstGeom>
        </p:spPr>
      </p:pic>
    </p:spTree>
    <p:extLst>
      <p:ext uri="{BB962C8B-B14F-4D97-AF65-F5344CB8AC3E}">
        <p14:creationId xmlns:p14="http://schemas.microsoft.com/office/powerpoint/2010/main" val="42134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9F0A0-F40B-4B5F-8B45-8A3B8D8C7343}"/>
              </a:ext>
            </a:extLst>
          </p:cNvPr>
          <p:cNvSpPr>
            <a:spLocks noGrp="1"/>
          </p:cNvSpPr>
          <p:nvPr>
            <p:ph type="title"/>
          </p:nvPr>
        </p:nvSpPr>
        <p:spPr/>
        <p:txBody>
          <a:bodyPr>
            <a:normAutofit fontScale="90000"/>
          </a:bodyPr>
          <a:lstStyle/>
          <a:p>
            <a:r>
              <a:rPr lang="nl-NL"/>
              <a:t>...Daarbij kunnen zij: </a:t>
            </a:r>
            <a:r>
              <a:rPr lang="nl-NL">
                <a:ea typeface="+mj-lt"/>
                <a:cs typeface="+mj-lt"/>
              </a:rPr>
              <a:t>met voorbeelden uitleggen dat staatsvormen volgens Aristoteles kunnen ontaarden.</a:t>
            </a:r>
            <a:endParaRPr lang="nl-NL"/>
          </a:p>
          <a:p>
            <a:endParaRPr lang="nl-NL"/>
          </a:p>
        </p:txBody>
      </p:sp>
      <p:sp>
        <p:nvSpPr>
          <p:cNvPr id="3" name="Tijdelijke aanduiding voor inhoud 2">
            <a:extLst>
              <a:ext uri="{FF2B5EF4-FFF2-40B4-BE49-F238E27FC236}">
                <a16:creationId xmlns:a16="http://schemas.microsoft.com/office/drawing/2014/main" id="{5A27DDA4-E230-4858-B02B-991AA154E50F}"/>
              </a:ext>
            </a:extLst>
          </p:cNvPr>
          <p:cNvSpPr>
            <a:spLocks noGrp="1"/>
          </p:cNvSpPr>
          <p:nvPr>
            <p:ph idx="1"/>
          </p:nvPr>
        </p:nvSpPr>
        <p:spPr>
          <a:xfrm>
            <a:off x="677334" y="2449815"/>
            <a:ext cx="8596668" cy="3880773"/>
          </a:xfrm>
        </p:spPr>
        <p:txBody>
          <a:bodyPr vert="horz" lIns="91440" tIns="45720" rIns="91440" bIns="45720" rtlCol="0" anchor="t">
            <a:normAutofit/>
          </a:bodyPr>
          <a:lstStyle/>
          <a:p>
            <a:r>
              <a:rPr lang="nl-NL">
                <a:ea typeface="+mn-lt"/>
                <a:cs typeface="+mn-lt"/>
              </a:rPr>
              <a:t>Wanneer een regering richt op eigen belang --&gt; ontaarding</a:t>
            </a:r>
            <a:endParaRPr lang="en-US">
              <a:ea typeface="+mn-lt"/>
              <a:cs typeface="+mn-lt"/>
            </a:endParaRPr>
          </a:p>
          <a:p>
            <a:r>
              <a:rPr lang="nl-NL">
                <a:ea typeface="+mn-lt"/>
                <a:cs typeface="+mn-lt"/>
              </a:rPr>
              <a:t>Aristoteles' verschillende staatsvormen en hun ontaarding:</a:t>
            </a:r>
            <a:endParaRPr lang="en-US">
              <a:ea typeface="+mn-lt"/>
              <a:cs typeface="+mn-lt"/>
            </a:endParaRPr>
          </a:p>
          <a:p>
            <a:pPr lvl="1"/>
            <a:r>
              <a:rPr lang="nl-NL"/>
              <a:t>Monarchie --&gt; tirannie</a:t>
            </a:r>
            <a:endParaRPr lang="en-US">
              <a:ea typeface="+mn-lt"/>
              <a:cs typeface="+mn-lt"/>
            </a:endParaRPr>
          </a:p>
          <a:p>
            <a:pPr lvl="1"/>
            <a:r>
              <a:rPr lang="nl-NL"/>
              <a:t>Aristocratie --&gt; oligarchie</a:t>
            </a:r>
            <a:endParaRPr lang="en-US">
              <a:ea typeface="+mn-lt"/>
              <a:cs typeface="+mn-lt"/>
            </a:endParaRPr>
          </a:p>
          <a:p>
            <a:pPr lvl="1"/>
            <a:r>
              <a:rPr lang="nl-NL" err="1"/>
              <a:t>Politeia</a:t>
            </a:r>
            <a:r>
              <a:rPr lang="nl-NL"/>
              <a:t> (veel mensen aan de macht) --&gt; democratie</a:t>
            </a:r>
            <a:endParaRPr lang="en-US">
              <a:ea typeface="+mn-lt"/>
              <a:cs typeface="+mn-lt"/>
            </a:endParaRPr>
          </a:p>
          <a:p>
            <a:pPr lvl="2"/>
            <a:r>
              <a:rPr lang="nl-NL">
                <a:ea typeface="+mn-lt"/>
                <a:cs typeface="+mn-lt"/>
              </a:rPr>
              <a:t>(Democratie is slechte zaak omdat meningen van onwijze mensen mee tellen)</a:t>
            </a:r>
            <a:endParaRPr lang="en-US">
              <a:ea typeface="+mn-lt"/>
              <a:cs typeface="+mn-lt"/>
            </a:endParaRPr>
          </a:p>
          <a:p>
            <a:endParaRPr lang="nl-NL"/>
          </a:p>
        </p:txBody>
      </p:sp>
    </p:spTree>
    <p:extLst>
      <p:ext uri="{BB962C8B-B14F-4D97-AF65-F5344CB8AC3E}">
        <p14:creationId xmlns:p14="http://schemas.microsoft.com/office/powerpoint/2010/main" val="8126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677335" y="943261"/>
            <a:ext cx="8596668" cy="1826581"/>
          </a:xfrm>
        </p:spPr>
        <p:txBody>
          <a:bodyPr/>
          <a:lstStyle/>
          <a:p>
            <a:r>
              <a:rPr lang="nl-NL"/>
              <a:t>Eindterm 8</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643963" y="2997886"/>
            <a:ext cx="8596668" cy="860400"/>
          </a:xfrm>
        </p:spPr>
        <p:txBody>
          <a:bodyPr vert="horz" lIns="91440" tIns="45720" rIns="91440" bIns="45720" rtlCol="0" anchor="t">
            <a:noAutofit/>
          </a:bodyPr>
          <a:lstStyle/>
          <a:p>
            <a:r>
              <a:rPr lang="nl-NL" sz="1600">
                <a:ea typeface="+mn-lt"/>
                <a:cs typeface="+mn-lt"/>
              </a:rPr>
              <a:t>De kandidaten kunnen de opvatting van Aristoteles over een deugdzaam leven uitleggen en toepassen. Daarbij kunnen zij met voorbeelden:</a:t>
            </a:r>
          </a:p>
          <a:p>
            <a:pPr marL="285750" indent="-285750">
              <a:buFont typeface="Arial" charset="2"/>
              <a:buChar char="•"/>
            </a:pPr>
            <a:r>
              <a:rPr lang="nl-NL" sz="1600">
                <a:ea typeface="+mn-lt"/>
                <a:cs typeface="+mn-lt"/>
              </a:rPr>
              <a:t>een definitie geven van deugd en deze definitie uitleggen en toepassen;</a:t>
            </a:r>
          </a:p>
          <a:p>
            <a:pPr marL="285750" indent="-285750">
              <a:buFont typeface="Arial" charset="2"/>
              <a:buChar char="•"/>
            </a:pPr>
            <a:r>
              <a:rPr lang="nl-NL" sz="1600">
                <a:ea typeface="+mn-lt"/>
                <a:cs typeface="+mn-lt"/>
              </a:rPr>
              <a:t>uitleggen dat het streven naar geluk (</a:t>
            </a:r>
            <a:r>
              <a:rPr lang="nl-NL" sz="1600" err="1">
                <a:ea typeface="+mn-lt"/>
                <a:cs typeface="+mn-lt"/>
              </a:rPr>
              <a:t>eudaimonia</a:t>
            </a:r>
            <a:r>
              <a:rPr lang="nl-NL" sz="1600">
                <a:ea typeface="+mn-lt"/>
                <a:cs typeface="+mn-lt"/>
              </a:rPr>
              <a:t>) samenvalt met het goede voor zichzelf en de gemeenschap;</a:t>
            </a:r>
          </a:p>
          <a:p>
            <a:pPr marL="285750" indent="-285750">
              <a:buFont typeface="Arial"/>
              <a:buChar char="•"/>
            </a:pPr>
            <a:r>
              <a:rPr lang="nl-NL" sz="1600">
                <a:ea typeface="+mn-lt"/>
                <a:cs typeface="+mn-lt"/>
              </a:rPr>
              <a:t>het onderscheid tussen </a:t>
            </a:r>
            <a:r>
              <a:rPr lang="nl-NL" sz="1600" err="1">
                <a:ea typeface="+mn-lt"/>
                <a:cs typeface="+mn-lt"/>
              </a:rPr>
              <a:t>dianoëtische</a:t>
            </a:r>
            <a:r>
              <a:rPr lang="nl-NL" sz="1600">
                <a:ea typeface="+mn-lt"/>
                <a:cs typeface="+mn-lt"/>
              </a:rPr>
              <a:t> en ethische deugden uitleggen;</a:t>
            </a:r>
          </a:p>
          <a:p>
            <a:pPr marL="285750" indent="-285750">
              <a:buFont typeface="Arial" charset="2"/>
              <a:buChar char="•"/>
            </a:pPr>
            <a:r>
              <a:rPr lang="nl-NL" sz="1600">
                <a:ea typeface="+mn-lt"/>
                <a:cs typeface="+mn-lt"/>
              </a:rPr>
              <a:t>uitleggen dat de verschillende deugden elkaar vooronderstellen. </a:t>
            </a:r>
          </a:p>
          <a:p>
            <a:r>
              <a:rPr lang="nl-NL" sz="1600">
                <a:ea typeface="+mn-lt"/>
                <a:cs typeface="+mn-lt"/>
              </a:rPr>
              <a:t>Daarnaast kunnen zij uitleggen:</a:t>
            </a:r>
          </a:p>
          <a:p>
            <a:pPr marL="285750" indent="-285750">
              <a:buFont typeface="Arial" charset="2"/>
              <a:buChar char="•"/>
            </a:pPr>
            <a:r>
              <a:rPr lang="nl-NL" sz="1600">
                <a:ea typeface="+mn-lt"/>
                <a:cs typeface="+mn-lt"/>
              </a:rPr>
              <a:t>dat ‘volkomen deugd’ niet is weggelegd voor de massa;</a:t>
            </a:r>
          </a:p>
          <a:p>
            <a:pPr marL="285750" indent="-285750">
              <a:buFont typeface="Arial"/>
              <a:buChar char="•"/>
            </a:pPr>
            <a:r>
              <a:rPr lang="nl-NL" sz="1600">
                <a:ea typeface="+mn-lt"/>
                <a:cs typeface="+mn-lt"/>
              </a:rPr>
              <a:t>wat ‘ware vriendschap met zichzelf’ betekent en een afweging maken in hoeverre dit voor mensen in de samenleving van toen mogelijk was en nu is.</a:t>
            </a:r>
          </a:p>
          <a:p>
            <a:pPr>
              <a:buFont typeface="Arial,Sans-Serif"/>
              <a:buChar char="•"/>
            </a:pPr>
            <a:endParaRPr lang="nl-NL" sz="1600">
              <a:ea typeface="+mn-lt"/>
              <a:cs typeface="+mn-lt"/>
            </a:endParaRPr>
          </a:p>
          <a:p>
            <a:endParaRPr lang="nl-NL" sz="1600"/>
          </a:p>
        </p:txBody>
      </p:sp>
    </p:spTree>
    <p:extLst>
      <p:ext uri="{BB962C8B-B14F-4D97-AF65-F5344CB8AC3E}">
        <p14:creationId xmlns:p14="http://schemas.microsoft.com/office/powerpoint/2010/main" val="382285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103A5998-A84C-4171-BEE5-7DDC71F9F308}"/>
              </a:ext>
            </a:extLst>
          </p:cNvPr>
          <p:cNvSpPr>
            <a:spLocks noGrp="1"/>
          </p:cNvSpPr>
          <p:nvPr>
            <p:ph type="title"/>
          </p:nvPr>
        </p:nvSpPr>
        <p:spPr>
          <a:xfrm>
            <a:off x="7181723" y="609600"/>
            <a:ext cx="4512989" cy="2227730"/>
          </a:xfrm>
        </p:spPr>
        <p:txBody>
          <a:bodyPr anchor="ctr">
            <a:normAutofit/>
          </a:bodyPr>
          <a:lstStyle/>
          <a:p>
            <a:pPr>
              <a:lnSpc>
                <a:spcPct val="90000"/>
              </a:lnSpc>
              <a:spcBef>
                <a:spcPts val="1000"/>
              </a:spcBef>
            </a:pPr>
            <a:r>
              <a:rPr lang="nl-NL" sz="3100">
                <a:solidFill>
                  <a:srgbClr val="FFFFFF"/>
                </a:solidFill>
              </a:rPr>
              <a:t>… Daarbij kunnen zij: een definitie geven van deugd en deze definitie uitleggen en toepassen;</a:t>
            </a:r>
            <a:endParaRPr lang="en-US" sz="3100">
              <a:solidFill>
                <a:srgbClr val="FFFFFF"/>
              </a:solidFill>
              <a:ea typeface="+mj-lt"/>
              <a:cs typeface="+mj-lt"/>
            </a:endParaRPr>
          </a:p>
          <a:p>
            <a:pPr>
              <a:lnSpc>
                <a:spcPct val="90000"/>
              </a:lnSpc>
            </a:pPr>
            <a:endParaRPr lang="nl-NL" sz="3100">
              <a:solidFill>
                <a:srgbClr val="FFFFFF"/>
              </a:solidFill>
            </a:endParaRPr>
          </a:p>
        </p:txBody>
      </p:sp>
      <p:pic>
        <p:nvPicPr>
          <p:cNvPr id="4" name="Afbeelding 4" descr="Afbeelding met tekst&#10;&#10;Automatisch gegenereerde beschrijving">
            <a:extLst>
              <a:ext uri="{FF2B5EF4-FFF2-40B4-BE49-F238E27FC236}">
                <a16:creationId xmlns:a16="http://schemas.microsoft.com/office/drawing/2014/main" id="{C1AC2705-5FD4-4126-8B7F-E58A5D9006E1}"/>
              </a:ext>
            </a:extLst>
          </p:cNvPr>
          <p:cNvPicPr>
            <a:picLocks noChangeAspect="1"/>
          </p:cNvPicPr>
          <p:nvPr/>
        </p:nvPicPr>
        <p:blipFill>
          <a:blip r:embed="rId2"/>
          <a:stretch>
            <a:fillRect/>
          </a:stretch>
        </p:blipFill>
        <p:spPr>
          <a:xfrm>
            <a:off x="757251" y="2029021"/>
            <a:ext cx="3856774" cy="2888857"/>
          </a:xfrm>
          <a:prstGeom prst="rect">
            <a:avLst/>
          </a:prstGeom>
        </p:spPr>
      </p:pic>
      <p:sp>
        <p:nvSpPr>
          <p:cNvPr id="3" name="Tijdelijke aanduiding voor inhoud 2">
            <a:extLst>
              <a:ext uri="{FF2B5EF4-FFF2-40B4-BE49-F238E27FC236}">
                <a16:creationId xmlns:a16="http://schemas.microsoft.com/office/drawing/2014/main" id="{AE028320-9F1A-4CCB-A966-FFD1720864F6}"/>
              </a:ext>
            </a:extLst>
          </p:cNvPr>
          <p:cNvSpPr>
            <a:spLocks noGrp="1"/>
          </p:cNvSpPr>
          <p:nvPr>
            <p:ph idx="1"/>
          </p:nvPr>
        </p:nvSpPr>
        <p:spPr>
          <a:xfrm>
            <a:off x="7181725" y="2837329"/>
            <a:ext cx="4512988" cy="3317938"/>
          </a:xfrm>
        </p:spPr>
        <p:txBody>
          <a:bodyPr vert="horz" lIns="91440" tIns="45720" rIns="91440" bIns="45720" rtlCol="0" anchor="t">
            <a:normAutofit/>
          </a:bodyPr>
          <a:lstStyle/>
          <a:p>
            <a:r>
              <a:rPr lang="nl-NL">
                <a:solidFill>
                  <a:srgbClr val="FFFFFF"/>
                </a:solidFill>
              </a:rPr>
              <a:t>Volgens Aristoteles is geluk: het in-werking-zijn (energeia/handelen) van de ziel krachtens een volkomen deugd (=rechtvaardigheid)</a:t>
            </a:r>
          </a:p>
          <a:p>
            <a:pPr lvl="1"/>
            <a:r>
              <a:rPr lang="nl-NL">
                <a:solidFill>
                  <a:srgbClr val="FFFFFF"/>
                </a:solidFill>
              </a:rPr>
              <a:t>De ziel is in staat om te handelen volgens wat de edelen juist en onjuist vinden</a:t>
            </a:r>
          </a:p>
        </p:txBody>
      </p:sp>
    </p:spTree>
    <p:extLst>
      <p:ext uri="{BB962C8B-B14F-4D97-AF65-F5344CB8AC3E}">
        <p14:creationId xmlns:p14="http://schemas.microsoft.com/office/powerpoint/2010/main" val="301958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8ED3C-86BC-4D09-8FF9-73E74AC99169}"/>
              </a:ext>
            </a:extLst>
          </p:cNvPr>
          <p:cNvSpPr>
            <a:spLocks noGrp="1"/>
          </p:cNvSpPr>
          <p:nvPr>
            <p:ph type="title"/>
          </p:nvPr>
        </p:nvSpPr>
        <p:spPr/>
        <p:txBody>
          <a:bodyPr>
            <a:normAutofit fontScale="90000"/>
          </a:bodyPr>
          <a:lstStyle/>
          <a:p>
            <a:pPr>
              <a:spcBef>
                <a:spcPts val="1000"/>
              </a:spcBef>
            </a:pPr>
            <a:r>
              <a:rPr lang="nl-NL"/>
              <a:t>...Daarbij kunnen zij: uitleggen dat het streven naar geluk (eudaimonia) samenvalt met het goede voor zichzelf en de gemeenschap;</a:t>
            </a:r>
            <a:endParaRPr lang="en-US">
              <a:ea typeface="+mj-lt"/>
              <a:cs typeface="+mj-lt"/>
            </a:endParaRPr>
          </a:p>
          <a:p>
            <a:endParaRPr lang="nl-NL"/>
          </a:p>
        </p:txBody>
      </p:sp>
      <p:sp>
        <p:nvSpPr>
          <p:cNvPr id="3" name="Tijdelijke aanduiding voor inhoud 2">
            <a:extLst>
              <a:ext uri="{FF2B5EF4-FFF2-40B4-BE49-F238E27FC236}">
                <a16:creationId xmlns:a16="http://schemas.microsoft.com/office/drawing/2014/main" id="{36CC2111-BFB9-4602-9B9A-3E4347C1D592}"/>
              </a:ext>
            </a:extLst>
          </p:cNvPr>
          <p:cNvSpPr>
            <a:spLocks noGrp="1"/>
          </p:cNvSpPr>
          <p:nvPr>
            <p:ph idx="1"/>
          </p:nvPr>
        </p:nvSpPr>
        <p:spPr>
          <a:xfrm>
            <a:off x="677334" y="2661173"/>
            <a:ext cx="8596668" cy="3880773"/>
          </a:xfrm>
        </p:spPr>
        <p:txBody>
          <a:bodyPr vert="horz" lIns="91440" tIns="45720" rIns="91440" bIns="45720" rtlCol="0" anchor="t">
            <a:normAutofit/>
          </a:bodyPr>
          <a:lstStyle/>
          <a:p>
            <a:r>
              <a:rPr lang="nl-NL"/>
              <a:t>'ware vriendschap met zichzelf'</a:t>
            </a:r>
          </a:p>
          <a:p>
            <a:r>
              <a:rPr lang="nl-NL"/>
              <a:t>Vanaf geboorte wordt aangeleerd over het geluk van de gemeenschap</a:t>
            </a:r>
          </a:p>
          <a:p>
            <a:pPr lvl="1"/>
            <a:r>
              <a:rPr lang="nl-NL"/>
              <a:t>Het geluk die dan nagestreefd wordt is dan ook niet die van het individu maar die van de gemeenschap</a:t>
            </a:r>
          </a:p>
          <a:p>
            <a:endParaRPr lang="nl-NL"/>
          </a:p>
        </p:txBody>
      </p:sp>
    </p:spTree>
    <p:extLst>
      <p:ext uri="{BB962C8B-B14F-4D97-AF65-F5344CB8AC3E}">
        <p14:creationId xmlns:p14="http://schemas.microsoft.com/office/powerpoint/2010/main" val="169644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40360-6C72-41CB-969E-B002CD631025}"/>
              </a:ext>
            </a:extLst>
          </p:cNvPr>
          <p:cNvSpPr>
            <a:spLocks noGrp="1"/>
          </p:cNvSpPr>
          <p:nvPr>
            <p:ph type="title"/>
          </p:nvPr>
        </p:nvSpPr>
        <p:spPr/>
        <p:txBody>
          <a:bodyPr>
            <a:normAutofit fontScale="90000"/>
          </a:bodyPr>
          <a:lstStyle/>
          <a:p>
            <a:pPr>
              <a:spcBef>
                <a:spcPts val="1000"/>
              </a:spcBef>
            </a:pPr>
            <a:r>
              <a:rPr lang="nl-NL"/>
              <a:t>...Daarbij kunnen zij: het onderscheid tussen dianoëtische en ethische deugden uitleggen;</a:t>
            </a:r>
            <a:endParaRPr lang="en-US">
              <a:ea typeface="+mj-lt"/>
              <a:cs typeface="+mj-lt"/>
            </a:endParaRPr>
          </a:p>
          <a:p>
            <a:endParaRPr lang="nl-NL"/>
          </a:p>
        </p:txBody>
      </p:sp>
      <p:sp>
        <p:nvSpPr>
          <p:cNvPr id="3" name="Tijdelijke aanduiding voor inhoud 2">
            <a:extLst>
              <a:ext uri="{FF2B5EF4-FFF2-40B4-BE49-F238E27FC236}">
                <a16:creationId xmlns:a16="http://schemas.microsoft.com/office/drawing/2014/main" id="{1D6FDC84-9954-4F75-816E-91EC43A9582D}"/>
              </a:ext>
            </a:extLst>
          </p:cNvPr>
          <p:cNvSpPr>
            <a:spLocks noGrp="1"/>
          </p:cNvSpPr>
          <p:nvPr>
            <p:ph idx="1"/>
          </p:nvPr>
        </p:nvSpPr>
        <p:spPr/>
        <p:txBody>
          <a:bodyPr vert="horz" lIns="91440" tIns="45720" rIns="91440" bIns="45720" rtlCol="0" anchor="t">
            <a:normAutofit/>
          </a:bodyPr>
          <a:lstStyle/>
          <a:p>
            <a:r>
              <a:rPr lang="nl-NL" err="1"/>
              <a:t>Zooion</a:t>
            </a:r>
            <a:r>
              <a:rPr lang="nl-NL"/>
              <a:t> </a:t>
            </a:r>
            <a:r>
              <a:rPr lang="nl-NL" err="1"/>
              <a:t>logon</a:t>
            </a:r>
            <a:r>
              <a:rPr lang="nl-NL"/>
              <a:t> </a:t>
            </a:r>
            <a:r>
              <a:rPr lang="nl-NL" err="1"/>
              <a:t>echon</a:t>
            </a:r>
            <a:r>
              <a:rPr lang="nl-NL"/>
              <a:t>:</a:t>
            </a:r>
            <a:endParaRPr lang="en-US">
              <a:ea typeface="+mn-lt"/>
              <a:cs typeface="+mn-lt"/>
            </a:endParaRPr>
          </a:p>
          <a:p>
            <a:pPr lvl="1"/>
            <a:r>
              <a:rPr lang="nl-NL"/>
              <a:t>1. het hebben van rede (</a:t>
            </a:r>
            <a:r>
              <a:rPr lang="nl-NL" err="1"/>
              <a:t>dianoetisch</a:t>
            </a:r>
            <a:r>
              <a:rPr lang="nl-NL"/>
              <a:t>)</a:t>
            </a:r>
            <a:endParaRPr lang="en-US">
              <a:ea typeface="+mn-lt"/>
              <a:cs typeface="+mn-lt"/>
            </a:endParaRPr>
          </a:p>
          <a:p>
            <a:pPr lvl="1"/>
            <a:r>
              <a:rPr lang="nl-NL"/>
              <a:t>2. rekenschap geven van / gehoor geven aan (</a:t>
            </a:r>
            <a:r>
              <a:rPr lang="nl-NL" err="1"/>
              <a:t>etisch</a:t>
            </a:r>
            <a:r>
              <a:rPr lang="nl-NL"/>
              <a:t>)</a:t>
            </a:r>
            <a:endParaRPr lang="nl-NL">
              <a:ea typeface="+mn-lt"/>
              <a:cs typeface="+mn-lt"/>
            </a:endParaRPr>
          </a:p>
          <a:p>
            <a:r>
              <a:rPr lang="nl-NL" err="1">
                <a:ea typeface="+mn-lt"/>
                <a:cs typeface="+mn-lt"/>
              </a:rPr>
              <a:t>Diaoetsiche</a:t>
            </a:r>
            <a:r>
              <a:rPr lang="nl-NL">
                <a:ea typeface="+mn-lt"/>
                <a:cs typeface="+mn-lt"/>
              </a:rPr>
              <a:t> deugden (rede) : vaardigheid, kennis, bedachtzaamheid, wijsheid en intelligentie</a:t>
            </a:r>
            <a:endParaRPr lang="en-US">
              <a:ea typeface="+mn-lt"/>
              <a:cs typeface="+mn-lt"/>
            </a:endParaRPr>
          </a:p>
          <a:p>
            <a:r>
              <a:rPr lang="nl-NL" err="1">
                <a:ea typeface="+mn-lt"/>
                <a:cs typeface="+mn-lt"/>
              </a:rPr>
              <a:t>Etische</a:t>
            </a:r>
            <a:r>
              <a:rPr lang="nl-NL">
                <a:ea typeface="+mn-lt"/>
                <a:cs typeface="+mn-lt"/>
              </a:rPr>
              <a:t> deugden (strevende deel): moed, gematigdheid, kalmte, vriendelijkheid, stijlvolheid en trots</a:t>
            </a:r>
            <a:endParaRPr lang="en-US">
              <a:ea typeface="+mn-lt"/>
              <a:cs typeface="+mn-lt"/>
            </a:endParaRPr>
          </a:p>
          <a:p>
            <a:pPr lvl="1"/>
            <a:r>
              <a:rPr lang="nl-NL">
                <a:ea typeface="+mn-lt"/>
                <a:cs typeface="+mn-lt"/>
              </a:rPr>
              <a:t>Kan luisteren naar de rede</a:t>
            </a:r>
            <a:endParaRPr lang="en-US">
              <a:ea typeface="+mn-lt"/>
              <a:cs typeface="+mn-lt"/>
            </a:endParaRPr>
          </a:p>
          <a:p>
            <a:pPr lvl="1"/>
            <a:r>
              <a:rPr lang="nl-NL">
                <a:ea typeface="+mn-lt"/>
                <a:cs typeface="+mn-lt"/>
              </a:rPr>
              <a:t>verlangens</a:t>
            </a:r>
            <a:endParaRPr lang="nl-NL"/>
          </a:p>
        </p:txBody>
      </p:sp>
    </p:spTree>
    <p:extLst>
      <p:ext uri="{BB962C8B-B14F-4D97-AF65-F5344CB8AC3E}">
        <p14:creationId xmlns:p14="http://schemas.microsoft.com/office/powerpoint/2010/main" val="38156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F6582-52ED-4B9E-AEA7-E919ED2E9446}"/>
              </a:ext>
            </a:extLst>
          </p:cNvPr>
          <p:cNvSpPr>
            <a:spLocks noGrp="1"/>
          </p:cNvSpPr>
          <p:nvPr>
            <p:ph type="title"/>
          </p:nvPr>
        </p:nvSpPr>
        <p:spPr/>
        <p:txBody>
          <a:bodyPr>
            <a:normAutofit fontScale="90000"/>
          </a:bodyPr>
          <a:lstStyle/>
          <a:p>
            <a:r>
              <a:rPr lang="nl-NL"/>
              <a:t>…Daarbij kunnen zij: </a:t>
            </a:r>
            <a:r>
              <a:rPr lang="nl-NL">
                <a:ea typeface="+mj-lt"/>
                <a:cs typeface="+mj-lt"/>
              </a:rPr>
              <a:t>uitleggen dat de verschillende deugden elkaar vooronderstellen. </a:t>
            </a:r>
            <a:endParaRPr lang="nl-NL"/>
          </a:p>
        </p:txBody>
      </p:sp>
      <p:sp>
        <p:nvSpPr>
          <p:cNvPr id="3" name="Tijdelijke aanduiding voor inhoud 2">
            <a:extLst>
              <a:ext uri="{FF2B5EF4-FFF2-40B4-BE49-F238E27FC236}">
                <a16:creationId xmlns:a16="http://schemas.microsoft.com/office/drawing/2014/main" id="{A565DFF0-2FAF-4238-9109-9DEAFACEF362}"/>
              </a:ext>
            </a:extLst>
          </p:cNvPr>
          <p:cNvSpPr>
            <a:spLocks noGrp="1"/>
          </p:cNvSpPr>
          <p:nvPr>
            <p:ph idx="1"/>
          </p:nvPr>
        </p:nvSpPr>
        <p:spPr/>
        <p:txBody>
          <a:bodyPr vert="horz" lIns="91440" tIns="45720" rIns="91440" bIns="45720" rtlCol="0" anchor="t">
            <a:normAutofit/>
          </a:bodyPr>
          <a:lstStyle/>
          <a:p>
            <a:r>
              <a:rPr lang="nl-NL" err="1"/>
              <a:t>Dianoetische</a:t>
            </a:r>
            <a:r>
              <a:rPr lang="nl-NL"/>
              <a:t> deugden zijn noodzakelijk om gehoor te kunnen geven (</a:t>
            </a:r>
            <a:r>
              <a:rPr lang="nl-NL" err="1"/>
              <a:t>etische</a:t>
            </a:r>
            <a:r>
              <a:rPr lang="nl-NL"/>
              <a:t> deugden) aan de rede</a:t>
            </a:r>
          </a:p>
          <a:p>
            <a:pPr lvl="1"/>
            <a:r>
              <a:rPr lang="nl-NL"/>
              <a:t>Om </a:t>
            </a:r>
            <a:r>
              <a:rPr lang="nl-NL" err="1"/>
              <a:t>etisch</a:t>
            </a:r>
            <a:r>
              <a:rPr lang="nl-NL"/>
              <a:t> te kunnen handelen zijn de </a:t>
            </a:r>
            <a:r>
              <a:rPr lang="nl-NL" err="1"/>
              <a:t>dianoetische</a:t>
            </a:r>
            <a:r>
              <a:rPr lang="nl-NL"/>
              <a:t> deugden (</a:t>
            </a:r>
            <a:r>
              <a:rPr lang="nl-NL" err="1"/>
              <a:t>intellegentie</a:t>
            </a:r>
            <a:r>
              <a:rPr lang="nl-NL"/>
              <a:t>, vaardigheid, bedachtzaamheid) nodig</a:t>
            </a:r>
          </a:p>
          <a:p>
            <a:pPr lvl="1"/>
            <a:r>
              <a:rPr lang="nl-NL"/>
              <a:t>Om goed te kunnen handelen moet je wel kunnen handelen</a:t>
            </a:r>
          </a:p>
        </p:txBody>
      </p:sp>
    </p:spTree>
    <p:extLst>
      <p:ext uri="{BB962C8B-B14F-4D97-AF65-F5344CB8AC3E}">
        <p14:creationId xmlns:p14="http://schemas.microsoft.com/office/powerpoint/2010/main" val="324291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59BB6B6-0E9B-494F-9CDB-C3A4776D2D0A}"/>
              </a:ext>
            </a:extLst>
          </p:cNvPr>
          <p:cNvSpPr>
            <a:spLocks noGrp="1"/>
          </p:cNvSpPr>
          <p:nvPr>
            <p:ph type="title"/>
          </p:nvPr>
        </p:nvSpPr>
        <p:spPr/>
        <p:txBody>
          <a:bodyPr/>
          <a:lstStyle/>
          <a:p>
            <a:r>
              <a:rPr lang="nl-NL" dirty="0"/>
              <a:t>Voorwoord</a:t>
            </a:r>
          </a:p>
        </p:txBody>
      </p:sp>
      <p:sp>
        <p:nvSpPr>
          <p:cNvPr id="11" name="Tijdelijke aanduiding voor tekst 10">
            <a:extLst>
              <a:ext uri="{FF2B5EF4-FFF2-40B4-BE49-F238E27FC236}">
                <a16:creationId xmlns:a16="http://schemas.microsoft.com/office/drawing/2014/main" id="{78543689-9ECF-420D-AE34-66B448C44908}"/>
              </a:ext>
            </a:extLst>
          </p:cNvPr>
          <p:cNvSpPr>
            <a:spLocks noGrp="1"/>
          </p:cNvSpPr>
          <p:nvPr>
            <p:ph type="body" idx="1"/>
          </p:nvPr>
        </p:nvSpPr>
        <p:spPr/>
        <p:txBody>
          <a:bodyPr/>
          <a:lstStyle/>
          <a:p>
            <a:r>
              <a:rPr lang="nl-NL" dirty="0"/>
              <a:t>Kernbegrippen</a:t>
            </a:r>
          </a:p>
        </p:txBody>
      </p:sp>
      <p:sp>
        <p:nvSpPr>
          <p:cNvPr id="10" name="Tijdelijke aanduiding voor inhoud 9">
            <a:extLst>
              <a:ext uri="{FF2B5EF4-FFF2-40B4-BE49-F238E27FC236}">
                <a16:creationId xmlns:a16="http://schemas.microsoft.com/office/drawing/2014/main" id="{DE4B1043-47C9-4AFA-B316-1948076E138A}"/>
              </a:ext>
            </a:extLst>
          </p:cNvPr>
          <p:cNvSpPr>
            <a:spLocks noGrp="1"/>
          </p:cNvSpPr>
          <p:nvPr>
            <p:ph sz="half" idx="2"/>
          </p:nvPr>
        </p:nvSpPr>
        <p:spPr>
          <a:xfrm>
            <a:off x="839788" y="2505075"/>
            <a:ext cx="5801644" cy="3684588"/>
          </a:xfrm>
        </p:spPr>
        <p:txBody>
          <a:bodyPr>
            <a:normAutofit fontScale="70000" lnSpcReduction="20000"/>
          </a:bodyPr>
          <a:lstStyle/>
          <a:p>
            <a:r>
              <a:rPr lang="nl-NL" dirty="0"/>
              <a:t>Opbouw boek: </a:t>
            </a:r>
            <a:br>
              <a:rPr lang="nl-NL" dirty="0"/>
            </a:br>
            <a:r>
              <a:rPr lang="nl-NL" dirty="0"/>
              <a:t>Deel I: Geschiedenis</a:t>
            </a:r>
            <a:br>
              <a:rPr lang="nl-NL" dirty="0"/>
            </a:br>
            <a:r>
              <a:rPr lang="nl-NL" dirty="0"/>
              <a:t>Deel II: Hier-en-nu</a:t>
            </a:r>
          </a:p>
          <a:p>
            <a:endParaRPr lang="nl-NL" dirty="0"/>
          </a:p>
          <a:p>
            <a:r>
              <a:rPr lang="nl-NL" dirty="0"/>
              <a:t>Relaties </a:t>
            </a:r>
            <a:br>
              <a:rPr lang="nl-NL" dirty="0"/>
            </a:br>
            <a:r>
              <a:rPr lang="nl-NL" dirty="0"/>
              <a:t>(onafhankelijkheid vs. sociale </a:t>
            </a:r>
            <a:r>
              <a:rPr lang="nl-NL" dirty="0" err="1"/>
              <a:t>relationaliteit</a:t>
            </a:r>
            <a:r>
              <a:rPr lang="nl-NL" dirty="0"/>
              <a:t>)</a:t>
            </a:r>
          </a:p>
          <a:p>
            <a:r>
              <a:rPr lang="nl-NL" dirty="0"/>
              <a:t>Instituties</a:t>
            </a:r>
            <a:br>
              <a:rPr lang="nl-NL" dirty="0"/>
            </a:br>
            <a:r>
              <a:rPr lang="nl-NL" dirty="0"/>
              <a:t>(sociaal contract, regelt samen leven, stuurt denken, dwang) </a:t>
            </a:r>
          </a:p>
          <a:p>
            <a:r>
              <a:rPr lang="nl-NL" dirty="0"/>
              <a:t>Lichaam (behoeftes)</a:t>
            </a:r>
          </a:p>
          <a:p>
            <a:r>
              <a:rPr lang="nl-NL" dirty="0"/>
              <a:t>Natuur (aarde, toneel, grens)</a:t>
            </a:r>
          </a:p>
          <a:p>
            <a:r>
              <a:rPr lang="nl-NL" dirty="0"/>
              <a:t>Zin (Richting en potentie)</a:t>
            </a:r>
          </a:p>
        </p:txBody>
      </p:sp>
      <p:sp>
        <p:nvSpPr>
          <p:cNvPr id="12" name="Tijdelijke aanduiding voor tekst 11">
            <a:extLst>
              <a:ext uri="{FF2B5EF4-FFF2-40B4-BE49-F238E27FC236}">
                <a16:creationId xmlns:a16="http://schemas.microsoft.com/office/drawing/2014/main" id="{E60906BE-2807-4221-8955-FB6B76EC8986}"/>
              </a:ext>
            </a:extLst>
          </p:cNvPr>
          <p:cNvSpPr>
            <a:spLocks noGrp="1"/>
          </p:cNvSpPr>
          <p:nvPr>
            <p:ph type="body" sz="quarter" idx="3"/>
          </p:nvPr>
        </p:nvSpPr>
        <p:spPr>
          <a:xfrm>
            <a:off x="6641432" y="1681163"/>
            <a:ext cx="4713956" cy="823912"/>
          </a:xfrm>
        </p:spPr>
        <p:txBody>
          <a:bodyPr/>
          <a:lstStyle/>
          <a:p>
            <a:r>
              <a:rPr lang="nl-NL" dirty="0"/>
              <a:t>Voorbeeld (</a:t>
            </a:r>
            <a:r>
              <a:rPr lang="nl-NL" dirty="0" err="1"/>
              <a:t>Fieldlab</a:t>
            </a:r>
            <a:r>
              <a:rPr lang="nl-NL" dirty="0"/>
              <a:t>)</a:t>
            </a:r>
          </a:p>
        </p:txBody>
      </p:sp>
      <p:pic>
        <p:nvPicPr>
          <p:cNvPr id="1026" name="Picture 2">
            <a:extLst>
              <a:ext uri="{FF2B5EF4-FFF2-40B4-BE49-F238E27FC236}">
                <a16:creationId xmlns:a16="http://schemas.microsoft.com/office/drawing/2014/main" id="{DDCDE7E7-C129-4D46-8C2C-F1F29D1F74DC}"/>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641432" y="3119021"/>
            <a:ext cx="4835765" cy="272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5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FD949728-AF96-48DB-A088-3B7E185161D8}"/>
              </a:ext>
            </a:extLst>
          </p:cNvPr>
          <p:cNvPicPr>
            <a:picLocks noChangeAspect="1"/>
          </p:cNvPicPr>
          <p:nvPr/>
        </p:nvPicPr>
        <p:blipFill rotWithShape="1">
          <a:blip r:embed="rId2"/>
          <a:srcRect l="16568" r="1007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A93D0B2E-892E-4692-AC1B-D2511ECEC87F}"/>
              </a:ext>
            </a:extLst>
          </p:cNvPr>
          <p:cNvSpPr>
            <a:spLocks noGrp="1"/>
          </p:cNvSpPr>
          <p:nvPr>
            <p:ph type="title"/>
          </p:nvPr>
        </p:nvSpPr>
        <p:spPr>
          <a:xfrm>
            <a:off x="677333" y="609600"/>
            <a:ext cx="3851123" cy="1320800"/>
          </a:xfrm>
        </p:spPr>
        <p:txBody>
          <a:bodyPr>
            <a:normAutofit/>
          </a:bodyPr>
          <a:lstStyle/>
          <a:p>
            <a:pPr>
              <a:lnSpc>
                <a:spcPct val="90000"/>
              </a:lnSpc>
              <a:spcBef>
                <a:spcPts val="1000"/>
              </a:spcBef>
            </a:pPr>
            <a:r>
              <a:rPr lang="nl-NL" sz="2000"/>
              <a:t>...Daarnaast kunnen zij uitleggen:dat ‘volkomen deugd’ niet is weggelegd voor de massa;</a:t>
            </a:r>
            <a:endParaRPr lang="en-US" sz="2000">
              <a:ea typeface="+mj-lt"/>
              <a:cs typeface="+mj-lt"/>
            </a:endParaRPr>
          </a:p>
          <a:p>
            <a:pPr>
              <a:lnSpc>
                <a:spcPct val="90000"/>
              </a:lnSpc>
            </a:pPr>
            <a:endParaRPr lang="nl-NL" sz="2000"/>
          </a:p>
        </p:txBody>
      </p:sp>
      <p:sp>
        <p:nvSpPr>
          <p:cNvPr id="3" name="Tijdelijke aanduiding voor inhoud 2">
            <a:extLst>
              <a:ext uri="{FF2B5EF4-FFF2-40B4-BE49-F238E27FC236}">
                <a16:creationId xmlns:a16="http://schemas.microsoft.com/office/drawing/2014/main" id="{94905315-0527-4D8F-86F7-C9D7A3ABB6E6}"/>
              </a:ext>
            </a:extLst>
          </p:cNvPr>
          <p:cNvSpPr>
            <a:spLocks noGrp="1"/>
          </p:cNvSpPr>
          <p:nvPr>
            <p:ph idx="1"/>
          </p:nvPr>
        </p:nvSpPr>
        <p:spPr>
          <a:xfrm>
            <a:off x="677334" y="2160589"/>
            <a:ext cx="3851122" cy="3880773"/>
          </a:xfrm>
        </p:spPr>
        <p:txBody>
          <a:bodyPr vert="horz" lIns="91440" tIns="45720" rIns="91440" bIns="45720" rtlCol="0">
            <a:normAutofit/>
          </a:bodyPr>
          <a:lstStyle/>
          <a:p>
            <a:r>
              <a:rPr lang="nl-NL"/>
              <a:t>Deugd is voor de Aristocraten</a:t>
            </a:r>
          </a:p>
          <a:p>
            <a:pPr lvl="1"/>
            <a:r>
              <a:rPr lang="nl-NL"/>
              <a:t>Opgegroeid met de rede (logos) </a:t>
            </a:r>
          </a:p>
          <a:p>
            <a:pPr lvl="1"/>
            <a:r>
              <a:rPr lang="nl-NL"/>
              <a:t>Deze rede beteugelt de </a:t>
            </a:r>
          </a:p>
          <a:p>
            <a:r>
              <a:rPr lang="nl-NL"/>
              <a:t>De massa toont het dierlijke in de mens (vegetatief) </a:t>
            </a:r>
          </a:p>
          <a:p>
            <a:pPr lvl="1"/>
            <a:r>
              <a:rPr lang="nl-NL"/>
              <a:t>Niet opgegroeid met logos </a:t>
            </a:r>
          </a:p>
        </p:txBody>
      </p:sp>
      <p:cxnSp>
        <p:nvCxnSpPr>
          <p:cNvPr id="6"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016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4C5BA-EEDA-4106-9582-A1719B49A31E}"/>
              </a:ext>
            </a:extLst>
          </p:cNvPr>
          <p:cNvSpPr>
            <a:spLocks noGrp="1"/>
          </p:cNvSpPr>
          <p:nvPr>
            <p:ph type="title"/>
          </p:nvPr>
        </p:nvSpPr>
        <p:spPr/>
        <p:txBody>
          <a:bodyPr>
            <a:normAutofit fontScale="90000"/>
          </a:bodyPr>
          <a:lstStyle/>
          <a:p>
            <a:r>
              <a:rPr lang="nl-NL">
                <a:ea typeface="+mj-lt"/>
                <a:cs typeface="+mj-lt"/>
              </a:rPr>
              <a:t>...Daarnaast kunnen zij uitleggen dat: wat ‘ware vriendschap met zichzelf’ betekent en een afweging maken in hoeverre dit voor mensen in de samenleving van toen mogelijk was en nu is.</a:t>
            </a:r>
          </a:p>
          <a:p>
            <a:endParaRPr lang="nl-NL"/>
          </a:p>
        </p:txBody>
      </p:sp>
      <p:sp>
        <p:nvSpPr>
          <p:cNvPr id="3" name="Tijdelijke aanduiding voor inhoud 2">
            <a:extLst>
              <a:ext uri="{FF2B5EF4-FFF2-40B4-BE49-F238E27FC236}">
                <a16:creationId xmlns:a16="http://schemas.microsoft.com/office/drawing/2014/main" id="{78C001C2-2277-4FAD-8FA5-059138F874DA}"/>
              </a:ext>
            </a:extLst>
          </p:cNvPr>
          <p:cNvSpPr>
            <a:spLocks noGrp="1"/>
          </p:cNvSpPr>
          <p:nvPr>
            <p:ph idx="1"/>
          </p:nvPr>
        </p:nvSpPr>
        <p:spPr>
          <a:xfrm>
            <a:off x="677334" y="3117261"/>
            <a:ext cx="8596668" cy="3880773"/>
          </a:xfrm>
        </p:spPr>
        <p:txBody>
          <a:bodyPr vert="horz" lIns="91440" tIns="45720" rIns="91440" bIns="45720" rtlCol="0" anchor="t">
            <a:normAutofit/>
          </a:bodyPr>
          <a:lstStyle/>
          <a:p>
            <a:r>
              <a:rPr lang="nl-NL">
                <a:ea typeface="+mn-lt"/>
                <a:cs typeface="+mn-lt"/>
              </a:rPr>
              <a:t>Ware vriendschap met zichzelf: dat we niet ten prooi vallen aan tegenstrijdige en/of destructieve gevoelens en verlangens</a:t>
            </a:r>
          </a:p>
          <a:p>
            <a:pPr lvl="1"/>
            <a:r>
              <a:rPr lang="nl-NL" sz="1800">
                <a:ea typeface="+mn-lt"/>
                <a:cs typeface="+mn-lt"/>
              </a:rPr>
              <a:t>Een verlangen gaat ten koste van de ander</a:t>
            </a:r>
            <a:endParaRPr lang="en-US" sz="1800">
              <a:ea typeface="+mn-lt"/>
              <a:cs typeface="+mn-lt"/>
            </a:endParaRPr>
          </a:p>
          <a:p>
            <a:pPr lvl="1"/>
            <a:r>
              <a:rPr lang="nl-NL" sz="1800">
                <a:ea typeface="+mn-lt"/>
                <a:cs typeface="+mn-lt"/>
              </a:rPr>
              <a:t>Verlangens die ons de grond inrichten. </a:t>
            </a:r>
            <a:endParaRPr lang="en-US" sz="1800">
              <a:ea typeface="+mn-lt"/>
              <a:cs typeface="+mn-lt"/>
            </a:endParaRPr>
          </a:p>
          <a:p>
            <a:pPr lvl="1"/>
            <a:r>
              <a:rPr lang="nl-NL" sz="1800">
                <a:ea typeface="+mn-lt"/>
                <a:cs typeface="+mn-lt"/>
              </a:rPr>
              <a:t>Ziel in harmonie met zichzelf</a:t>
            </a:r>
          </a:p>
          <a:p>
            <a:r>
              <a:rPr lang="nl-NL"/>
              <a:t>Tegenwoordig minder mensen bevriend met hunzelf</a:t>
            </a:r>
          </a:p>
          <a:p>
            <a:pPr lvl="1"/>
            <a:r>
              <a:rPr lang="nl-NL"/>
              <a:t>verslaving</a:t>
            </a:r>
          </a:p>
          <a:p>
            <a:endParaRPr lang="nl-NL"/>
          </a:p>
        </p:txBody>
      </p:sp>
    </p:spTree>
    <p:extLst>
      <p:ext uri="{BB962C8B-B14F-4D97-AF65-F5344CB8AC3E}">
        <p14:creationId xmlns:p14="http://schemas.microsoft.com/office/powerpoint/2010/main" val="167000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537945" y="-264788"/>
            <a:ext cx="8596668" cy="1826581"/>
          </a:xfrm>
        </p:spPr>
        <p:txBody>
          <a:bodyPr/>
          <a:lstStyle/>
          <a:p>
            <a:r>
              <a:rPr lang="nl-NL"/>
              <a:t>Eindterm 9</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541744" y="1789837"/>
            <a:ext cx="8596668" cy="860400"/>
          </a:xfrm>
        </p:spPr>
        <p:txBody>
          <a:bodyPr vert="horz" lIns="91440" tIns="45720" rIns="91440" bIns="45720" rtlCol="0" anchor="t">
            <a:noAutofit/>
          </a:bodyPr>
          <a:lstStyle/>
          <a:p>
            <a:r>
              <a:rPr lang="en-US" sz="1800">
                <a:ea typeface="+mn-lt"/>
                <a:cs typeface="+mn-lt"/>
              </a:rPr>
              <a:t>De </a:t>
            </a:r>
            <a:r>
              <a:rPr lang="en-US" sz="1800" err="1">
                <a:ea typeface="+mn-lt"/>
                <a:cs typeface="+mn-lt"/>
              </a:rPr>
              <a:t>kandidaten</a:t>
            </a:r>
            <a:r>
              <a:rPr lang="en-US" sz="1800">
                <a:ea typeface="+mn-lt"/>
                <a:cs typeface="+mn-lt"/>
              </a:rPr>
              <a:t> </a:t>
            </a:r>
            <a:r>
              <a:rPr lang="en-US" sz="1800" err="1">
                <a:ea typeface="+mn-lt"/>
                <a:cs typeface="+mn-lt"/>
              </a:rPr>
              <a:t>kunnen</a:t>
            </a:r>
            <a:r>
              <a:rPr lang="en-US" sz="1800">
                <a:ea typeface="+mn-lt"/>
                <a:cs typeface="+mn-lt"/>
              </a:rPr>
              <a:t> </a:t>
            </a:r>
            <a:r>
              <a:rPr lang="en-US" sz="1800" err="1">
                <a:ea typeface="+mn-lt"/>
                <a:cs typeface="+mn-lt"/>
              </a:rPr>
              <a:t>uitleggen</a:t>
            </a:r>
            <a:r>
              <a:rPr lang="en-US" sz="1800">
                <a:ea typeface="+mn-lt"/>
                <a:cs typeface="+mn-lt"/>
              </a:rPr>
              <a:t> en </a:t>
            </a:r>
            <a:r>
              <a:rPr lang="en-US" sz="1800" err="1">
                <a:ea typeface="+mn-lt"/>
                <a:cs typeface="+mn-lt"/>
              </a:rPr>
              <a:t>evalueren</a:t>
            </a:r>
            <a:r>
              <a:rPr lang="en-US" sz="1800">
                <a:ea typeface="+mn-lt"/>
                <a:cs typeface="+mn-lt"/>
              </a:rPr>
              <a:t> </a:t>
            </a:r>
            <a:r>
              <a:rPr lang="en-US" sz="1800" err="1">
                <a:ea typeface="+mn-lt"/>
                <a:cs typeface="+mn-lt"/>
              </a:rPr>
              <a:t>welke</a:t>
            </a:r>
            <a:r>
              <a:rPr lang="en-US" sz="1800">
                <a:ea typeface="+mn-lt"/>
                <a:cs typeface="+mn-lt"/>
              </a:rPr>
              <a:t> </a:t>
            </a:r>
            <a:r>
              <a:rPr lang="en-US" sz="1800" err="1">
                <a:ea typeface="+mn-lt"/>
                <a:cs typeface="+mn-lt"/>
              </a:rPr>
              <a:t>rol</a:t>
            </a:r>
            <a:r>
              <a:rPr lang="en-US" sz="1800">
                <a:ea typeface="+mn-lt"/>
                <a:cs typeface="+mn-lt"/>
              </a:rPr>
              <a:t> de </a:t>
            </a:r>
            <a:r>
              <a:rPr lang="en-US" sz="1800" err="1">
                <a:ea typeface="+mn-lt"/>
                <a:cs typeface="+mn-lt"/>
              </a:rPr>
              <a:t>deugd</a:t>
            </a:r>
            <a:r>
              <a:rPr lang="en-US" sz="1800">
                <a:ea typeface="+mn-lt"/>
                <a:cs typeface="+mn-lt"/>
              </a:rPr>
              <a:t> </a:t>
            </a:r>
            <a:r>
              <a:rPr lang="en-US" sz="1800" err="1">
                <a:ea typeface="+mn-lt"/>
                <a:cs typeface="+mn-lt"/>
              </a:rPr>
              <a:t>rechtvaardigheid</a:t>
            </a:r>
            <a:r>
              <a:rPr lang="en-US" sz="1800">
                <a:ea typeface="+mn-lt"/>
                <a:cs typeface="+mn-lt"/>
              </a:rPr>
              <a:t> </a:t>
            </a:r>
            <a:r>
              <a:rPr lang="en-US" sz="1800" err="1">
                <a:ea typeface="+mn-lt"/>
                <a:cs typeface="+mn-lt"/>
              </a:rPr>
              <a:t>bij</a:t>
            </a:r>
            <a:r>
              <a:rPr lang="en-US" sz="1800">
                <a:ea typeface="+mn-lt"/>
                <a:cs typeface="+mn-lt"/>
              </a:rPr>
              <a:t> Aristoteles </a:t>
            </a:r>
            <a:r>
              <a:rPr lang="en-US" sz="1800" err="1">
                <a:ea typeface="+mn-lt"/>
                <a:cs typeface="+mn-lt"/>
              </a:rPr>
              <a:t>speelt</a:t>
            </a:r>
            <a:r>
              <a:rPr lang="en-US" sz="1800">
                <a:ea typeface="+mn-lt"/>
                <a:cs typeface="+mn-lt"/>
              </a:rPr>
              <a:t> </a:t>
            </a:r>
            <a:r>
              <a:rPr lang="en-US" sz="1800" err="1">
                <a:ea typeface="+mn-lt"/>
                <a:cs typeface="+mn-lt"/>
              </a:rPr>
              <a:t>bij</a:t>
            </a:r>
            <a:r>
              <a:rPr lang="en-US" sz="1800">
                <a:ea typeface="+mn-lt"/>
                <a:cs typeface="+mn-lt"/>
              </a:rPr>
              <a:t> de </a:t>
            </a:r>
            <a:r>
              <a:rPr lang="en-US" sz="1800" err="1">
                <a:ea typeface="+mn-lt"/>
                <a:cs typeface="+mn-lt"/>
              </a:rPr>
              <a:t>zelfverwerkelijking</a:t>
            </a:r>
            <a:r>
              <a:rPr lang="en-US" sz="1800">
                <a:ea typeface="+mn-lt"/>
                <a:cs typeface="+mn-lt"/>
              </a:rPr>
              <a:t> van de </a:t>
            </a:r>
            <a:r>
              <a:rPr lang="en-US" sz="1800" err="1">
                <a:ea typeface="+mn-lt"/>
                <a:cs typeface="+mn-lt"/>
              </a:rPr>
              <a:t>mens</a:t>
            </a:r>
            <a:r>
              <a:rPr lang="en-US" sz="1800">
                <a:ea typeface="+mn-lt"/>
                <a:cs typeface="+mn-lt"/>
              </a:rPr>
              <a:t> in de polis. </a:t>
            </a:r>
            <a:r>
              <a:rPr lang="en-US" sz="1800" err="1">
                <a:ea typeface="+mn-lt"/>
                <a:cs typeface="+mn-lt"/>
              </a:rPr>
              <a:t>Tevens</a:t>
            </a:r>
            <a:r>
              <a:rPr lang="en-US" sz="1800">
                <a:ea typeface="+mn-lt"/>
                <a:cs typeface="+mn-lt"/>
              </a:rPr>
              <a:t> </a:t>
            </a:r>
            <a:r>
              <a:rPr lang="en-US" sz="1800" err="1">
                <a:ea typeface="+mn-lt"/>
                <a:cs typeface="+mn-lt"/>
              </a:rPr>
              <a:t>kunnen</a:t>
            </a:r>
            <a:r>
              <a:rPr lang="en-US" sz="1800">
                <a:ea typeface="+mn-lt"/>
                <a:cs typeface="+mn-lt"/>
              </a:rPr>
              <a:t> </a:t>
            </a:r>
            <a:r>
              <a:rPr lang="en-US" sz="1800" err="1">
                <a:ea typeface="+mn-lt"/>
                <a:cs typeface="+mn-lt"/>
              </a:rPr>
              <a:t>zij</a:t>
            </a:r>
            <a:r>
              <a:rPr lang="en-US" sz="1800">
                <a:ea typeface="+mn-lt"/>
                <a:cs typeface="+mn-lt"/>
              </a:rPr>
              <a:t> </a:t>
            </a:r>
            <a:r>
              <a:rPr lang="en-US" sz="1800" err="1">
                <a:ea typeface="+mn-lt"/>
                <a:cs typeface="+mn-lt"/>
              </a:rPr>
              <a:t>uitleggen</a:t>
            </a:r>
            <a:r>
              <a:rPr lang="en-US" sz="1800">
                <a:ea typeface="+mn-lt"/>
                <a:cs typeface="+mn-lt"/>
              </a:rPr>
              <a:t> </a:t>
            </a:r>
            <a:r>
              <a:rPr lang="en-US" sz="1800" err="1">
                <a:ea typeface="+mn-lt"/>
                <a:cs typeface="+mn-lt"/>
              </a:rPr>
              <a:t>dat</a:t>
            </a:r>
            <a:r>
              <a:rPr lang="en-US" sz="1800">
                <a:ea typeface="+mn-lt"/>
                <a:cs typeface="+mn-lt"/>
              </a:rPr>
              <a:t> </a:t>
            </a:r>
            <a:r>
              <a:rPr lang="en-US" sz="1800" err="1">
                <a:ea typeface="+mn-lt"/>
                <a:cs typeface="+mn-lt"/>
              </a:rPr>
              <a:t>volgens</a:t>
            </a:r>
            <a:r>
              <a:rPr lang="en-US" sz="1800">
                <a:ea typeface="+mn-lt"/>
                <a:cs typeface="+mn-lt"/>
              </a:rPr>
              <a:t> Aristoteles het </a:t>
            </a:r>
            <a:r>
              <a:rPr lang="en-US" sz="1800" err="1">
                <a:ea typeface="+mn-lt"/>
                <a:cs typeface="+mn-lt"/>
              </a:rPr>
              <a:t>volgen</a:t>
            </a:r>
            <a:r>
              <a:rPr lang="en-US" sz="1800">
                <a:ea typeface="+mn-lt"/>
                <a:cs typeface="+mn-lt"/>
              </a:rPr>
              <a:t> van de wet </a:t>
            </a:r>
            <a:r>
              <a:rPr lang="en-US" sz="1800" err="1">
                <a:ea typeface="+mn-lt"/>
                <a:cs typeface="+mn-lt"/>
              </a:rPr>
              <a:t>een</a:t>
            </a:r>
            <a:r>
              <a:rPr lang="en-US" sz="1800">
                <a:ea typeface="+mn-lt"/>
                <a:cs typeface="+mn-lt"/>
              </a:rPr>
              <a:t> </a:t>
            </a:r>
            <a:r>
              <a:rPr lang="en-US" sz="1800" err="1">
                <a:ea typeface="+mn-lt"/>
                <a:cs typeface="+mn-lt"/>
              </a:rPr>
              <a:t>vrije</a:t>
            </a:r>
            <a:r>
              <a:rPr lang="en-US" sz="1800">
                <a:ea typeface="+mn-lt"/>
                <a:cs typeface="+mn-lt"/>
              </a:rPr>
              <a:t> </a:t>
            </a:r>
            <a:r>
              <a:rPr lang="en-US" sz="1800" err="1">
                <a:ea typeface="+mn-lt"/>
                <a:cs typeface="+mn-lt"/>
              </a:rPr>
              <a:t>handeling</a:t>
            </a:r>
            <a:r>
              <a:rPr lang="en-US" sz="1800">
                <a:ea typeface="+mn-lt"/>
                <a:cs typeface="+mn-lt"/>
              </a:rPr>
              <a:t> is en </a:t>
            </a:r>
            <a:r>
              <a:rPr lang="en-US" sz="1800" err="1">
                <a:ea typeface="+mn-lt"/>
                <a:cs typeface="+mn-lt"/>
              </a:rPr>
              <a:t>kunnen</a:t>
            </a:r>
            <a:r>
              <a:rPr lang="en-US" sz="1800">
                <a:ea typeface="+mn-lt"/>
                <a:cs typeface="+mn-lt"/>
              </a:rPr>
              <a:t> </a:t>
            </a:r>
            <a:r>
              <a:rPr lang="en-US" sz="1800" err="1">
                <a:ea typeface="+mn-lt"/>
                <a:cs typeface="+mn-lt"/>
              </a:rPr>
              <a:t>zij</a:t>
            </a:r>
            <a:r>
              <a:rPr lang="en-US" sz="1800">
                <a:ea typeface="+mn-lt"/>
                <a:cs typeface="+mn-lt"/>
              </a:rPr>
              <a:t> </a:t>
            </a:r>
            <a:r>
              <a:rPr lang="en-US" sz="1800" err="1">
                <a:ea typeface="+mn-lt"/>
                <a:cs typeface="+mn-lt"/>
              </a:rPr>
              <a:t>een</a:t>
            </a:r>
            <a:r>
              <a:rPr lang="en-US" sz="1800">
                <a:ea typeface="+mn-lt"/>
                <a:cs typeface="+mn-lt"/>
              </a:rPr>
              <a:t> </a:t>
            </a:r>
            <a:r>
              <a:rPr lang="en-US" sz="1800" err="1">
                <a:ea typeface="+mn-lt"/>
                <a:cs typeface="+mn-lt"/>
              </a:rPr>
              <a:t>standpunt</a:t>
            </a:r>
            <a:r>
              <a:rPr lang="en-US" sz="1800">
                <a:ea typeface="+mn-lt"/>
                <a:cs typeface="+mn-lt"/>
              </a:rPr>
              <a:t> </a:t>
            </a:r>
            <a:r>
              <a:rPr lang="en-US" sz="1800" err="1">
                <a:ea typeface="+mn-lt"/>
                <a:cs typeface="+mn-lt"/>
              </a:rPr>
              <a:t>innemen</a:t>
            </a:r>
            <a:r>
              <a:rPr lang="en-US" sz="1800">
                <a:ea typeface="+mn-lt"/>
                <a:cs typeface="+mn-lt"/>
              </a:rPr>
              <a:t> over de </a:t>
            </a:r>
            <a:r>
              <a:rPr lang="en-US" sz="1800" err="1">
                <a:ea typeface="+mn-lt"/>
                <a:cs typeface="+mn-lt"/>
              </a:rPr>
              <a:t>vraag</a:t>
            </a:r>
            <a:r>
              <a:rPr lang="en-US" sz="1800">
                <a:ea typeface="+mn-lt"/>
                <a:cs typeface="+mn-lt"/>
              </a:rPr>
              <a:t> of </a:t>
            </a:r>
            <a:r>
              <a:rPr lang="en-US" sz="1800" err="1">
                <a:ea typeface="+mn-lt"/>
                <a:cs typeface="+mn-lt"/>
              </a:rPr>
              <a:t>dit</a:t>
            </a:r>
            <a:r>
              <a:rPr lang="en-US" sz="1800">
                <a:ea typeface="+mn-lt"/>
                <a:cs typeface="+mn-lt"/>
              </a:rPr>
              <a:t> in </a:t>
            </a:r>
            <a:r>
              <a:rPr lang="en-US" sz="1800" err="1">
                <a:ea typeface="+mn-lt"/>
                <a:cs typeface="+mn-lt"/>
              </a:rPr>
              <a:t>onze</a:t>
            </a:r>
            <a:r>
              <a:rPr lang="en-US" sz="1800">
                <a:ea typeface="+mn-lt"/>
                <a:cs typeface="+mn-lt"/>
              </a:rPr>
              <a:t> </a:t>
            </a:r>
            <a:r>
              <a:rPr lang="en-US" sz="1800" err="1">
                <a:ea typeface="+mn-lt"/>
                <a:cs typeface="+mn-lt"/>
              </a:rPr>
              <a:t>tijd</a:t>
            </a:r>
            <a:r>
              <a:rPr lang="en-US" sz="1800">
                <a:ea typeface="+mn-lt"/>
                <a:cs typeface="+mn-lt"/>
              </a:rPr>
              <a:t> </a:t>
            </a:r>
            <a:r>
              <a:rPr lang="en-US" sz="1800" err="1">
                <a:ea typeface="+mn-lt"/>
                <a:cs typeface="+mn-lt"/>
              </a:rPr>
              <a:t>ook</a:t>
            </a:r>
            <a:r>
              <a:rPr lang="en-US" sz="1800">
                <a:ea typeface="+mn-lt"/>
                <a:cs typeface="+mn-lt"/>
              </a:rPr>
              <a:t> relevant </a:t>
            </a:r>
            <a:r>
              <a:rPr lang="en-US" sz="1800" err="1">
                <a:ea typeface="+mn-lt"/>
                <a:cs typeface="+mn-lt"/>
              </a:rPr>
              <a:t>kan</a:t>
            </a:r>
            <a:r>
              <a:rPr lang="en-US" sz="1800">
                <a:ea typeface="+mn-lt"/>
                <a:cs typeface="+mn-lt"/>
              </a:rPr>
              <a:t> </a:t>
            </a:r>
            <a:r>
              <a:rPr lang="en-US" sz="1800" err="1">
                <a:ea typeface="+mn-lt"/>
                <a:cs typeface="+mn-lt"/>
              </a:rPr>
              <a:t>zijn</a:t>
            </a:r>
            <a:r>
              <a:rPr lang="en-US" sz="1800">
                <a:ea typeface="+mn-lt"/>
                <a:cs typeface="+mn-lt"/>
              </a:rPr>
              <a:t>.</a:t>
            </a:r>
            <a:br>
              <a:rPr lang="en-US" sz="1800">
                <a:ea typeface="+mn-lt"/>
                <a:cs typeface="+mn-lt"/>
              </a:rPr>
            </a:br>
            <a:endParaRPr lang="en-US" sz="1800">
              <a:ea typeface="+mn-lt"/>
              <a:cs typeface="+mn-lt"/>
            </a:endParaRPr>
          </a:p>
          <a:p>
            <a:pPr marL="285750" indent="-285750">
              <a:buFont typeface="Arial,Sans-Serif"/>
              <a:buChar char="•"/>
            </a:pPr>
            <a:r>
              <a:rPr lang="en-US" sz="1800" b="1">
                <a:solidFill>
                  <a:schemeClr val="tx1"/>
                </a:solidFill>
                <a:ea typeface="+mn-lt"/>
                <a:cs typeface="+mn-lt"/>
              </a:rPr>
              <a:t>Zooion politikon </a:t>
            </a:r>
          </a:p>
          <a:p>
            <a:pPr marL="285750" indent="-285750">
              <a:buFont typeface="Arial,Sans-Serif"/>
              <a:buChar char="•"/>
            </a:pPr>
            <a:r>
              <a:rPr lang="en-US" sz="1800" b="1">
                <a:solidFill>
                  <a:schemeClr val="tx1"/>
                </a:solidFill>
                <a:ea typeface="+mn-lt"/>
                <a:cs typeface="+mn-lt"/>
              </a:rPr>
              <a:t>Rechtvaardigheid</a:t>
            </a:r>
          </a:p>
          <a:p>
            <a:pPr marL="285750" indent="-285750">
              <a:buFont typeface="Arial,Sans-Serif"/>
              <a:buChar char="•"/>
            </a:pPr>
            <a:endParaRPr lang="en-US" sz="1800" b="1">
              <a:solidFill>
                <a:schemeClr val="tx1"/>
              </a:solidFill>
              <a:ea typeface="+mn-lt"/>
              <a:cs typeface="+mn-lt"/>
            </a:endParaRPr>
          </a:p>
          <a:p>
            <a:endParaRPr lang="nl-NL" sz="1800">
              <a:ea typeface="+mn-lt"/>
              <a:cs typeface="+mn-lt"/>
            </a:endParaRPr>
          </a:p>
          <a:p>
            <a:endParaRPr lang="nl-NL" sz="1800"/>
          </a:p>
        </p:txBody>
      </p:sp>
      <p:pic>
        <p:nvPicPr>
          <p:cNvPr id="4" name="Afbeelding 4" descr="Afbeelding met tekst&#10;&#10;Automatisch gegenereerde beschrijving">
            <a:extLst>
              <a:ext uri="{FF2B5EF4-FFF2-40B4-BE49-F238E27FC236}">
                <a16:creationId xmlns:a16="http://schemas.microsoft.com/office/drawing/2014/main" id="{B4E91B8B-95DD-4114-928E-4B73A3E4F9AD}"/>
              </a:ext>
            </a:extLst>
          </p:cNvPr>
          <p:cNvPicPr>
            <a:picLocks noChangeAspect="1"/>
          </p:cNvPicPr>
          <p:nvPr/>
        </p:nvPicPr>
        <p:blipFill>
          <a:blip r:embed="rId2"/>
          <a:stretch>
            <a:fillRect/>
          </a:stretch>
        </p:blipFill>
        <p:spPr>
          <a:xfrm>
            <a:off x="9691224" y="4530"/>
            <a:ext cx="2501822" cy="2918135"/>
          </a:xfrm>
          <a:prstGeom prst="rect">
            <a:avLst/>
          </a:prstGeom>
        </p:spPr>
      </p:pic>
    </p:spTree>
    <p:extLst>
      <p:ext uri="{BB962C8B-B14F-4D97-AF65-F5344CB8AC3E}">
        <p14:creationId xmlns:p14="http://schemas.microsoft.com/office/powerpoint/2010/main" val="300404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510067" y="-199739"/>
            <a:ext cx="8596668" cy="1826581"/>
          </a:xfrm>
        </p:spPr>
        <p:txBody>
          <a:bodyPr/>
          <a:lstStyle/>
          <a:p>
            <a:r>
              <a:rPr lang="nl-NL"/>
              <a:t>Eindterm 10</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634670" y="2226593"/>
            <a:ext cx="8596668" cy="860400"/>
          </a:xfrm>
        </p:spPr>
        <p:txBody>
          <a:bodyPr vert="horz" lIns="91440" tIns="45720" rIns="91440" bIns="45720" rtlCol="0" anchor="t">
            <a:noAutofit/>
          </a:bodyPr>
          <a:lstStyle/>
          <a:p>
            <a:r>
              <a:rPr lang="nl-NL" sz="1800">
                <a:ea typeface="+mn-lt"/>
                <a:cs typeface="+mn-lt"/>
              </a:rPr>
              <a:t>De kandidaten kunnen aan de hand van de vijf dimensies van het goede leven de opvattingen van Plato en Aristoteles over het goede leven uitleggen, vergelijken, toepassen en beoordelen.</a:t>
            </a:r>
          </a:p>
          <a:p>
            <a:endParaRPr lang="nl-NL" sz="1800">
              <a:ea typeface="+mn-lt"/>
              <a:cs typeface="+mn-lt"/>
            </a:endParaRPr>
          </a:p>
          <a:p>
            <a:r>
              <a:rPr lang="nl-NL" sz="1800" b="1">
                <a:solidFill>
                  <a:schemeClr val="tx1"/>
                </a:solidFill>
                <a:ea typeface="+mn-lt"/>
                <a:cs typeface="+mn-lt"/>
              </a:rPr>
              <a:t>Relaties -&gt; zooion politikon</a:t>
            </a:r>
          </a:p>
          <a:p>
            <a:r>
              <a:rPr lang="nl-NL" sz="1800" b="1">
                <a:solidFill>
                  <a:schemeClr val="tx1"/>
                </a:solidFill>
                <a:ea typeface="+mn-lt"/>
                <a:cs typeface="+mn-lt"/>
              </a:rPr>
              <a:t>Instituties -&gt; de staat</a:t>
            </a:r>
          </a:p>
          <a:p>
            <a:r>
              <a:rPr lang="nl-NL" sz="1800" b="1">
                <a:solidFill>
                  <a:schemeClr val="tx1"/>
                </a:solidFill>
                <a:ea typeface="+mn-lt"/>
                <a:cs typeface="+mn-lt"/>
              </a:rPr>
              <a:t>Het lichaam -&gt; driften onderdrukken</a:t>
            </a:r>
          </a:p>
          <a:p>
            <a:r>
              <a:rPr lang="nl-NL" sz="1800" b="1">
                <a:solidFill>
                  <a:schemeClr val="tx1"/>
                </a:solidFill>
                <a:ea typeface="+mn-lt"/>
                <a:cs typeface="+mn-lt"/>
              </a:rPr>
              <a:t>Natuur -&gt; niet willen beheersen, naar voegen</a:t>
            </a:r>
          </a:p>
          <a:p>
            <a:r>
              <a:rPr lang="nl-NL" sz="1800" b="1">
                <a:solidFill>
                  <a:schemeClr val="tx1"/>
                </a:solidFill>
                <a:ea typeface="+mn-lt"/>
                <a:cs typeface="+mn-lt"/>
              </a:rPr>
              <a:t>Zin -&gt; Filosofische zingeving </a:t>
            </a:r>
          </a:p>
          <a:p>
            <a:endParaRPr lang="nl-NL" sz="1800">
              <a:ea typeface="+mn-lt"/>
              <a:cs typeface="+mn-lt"/>
            </a:endParaRPr>
          </a:p>
        </p:txBody>
      </p:sp>
      <p:pic>
        <p:nvPicPr>
          <p:cNvPr id="4" name="Afbeelding 4" descr="Afbeelding met tekst&#10;&#10;Automatisch gegenereerde beschrijving">
            <a:extLst>
              <a:ext uri="{FF2B5EF4-FFF2-40B4-BE49-F238E27FC236}">
                <a16:creationId xmlns:a16="http://schemas.microsoft.com/office/drawing/2014/main" id="{168466A3-654B-4F25-A399-C1B73081BEB5}"/>
              </a:ext>
            </a:extLst>
          </p:cNvPr>
          <p:cNvPicPr>
            <a:picLocks noChangeAspect="1"/>
          </p:cNvPicPr>
          <p:nvPr/>
        </p:nvPicPr>
        <p:blipFill>
          <a:blip r:embed="rId2"/>
          <a:stretch>
            <a:fillRect/>
          </a:stretch>
        </p:blipFill>
        <p:spPr>
          <a:xfrm>
            <a:off x="3776546" y="-3959"/>
            <a:ext cx="2529469" cy="1959382"/>
          </a:xfrm>
          <a:prstGeom prst="rect">
            <a:avLst/>
          </a:prstGeom>
        </p:spPr>
      </p:pic>
    </p:spTree>
    <p:extLst>
      <p:ext uri="{BB962C8B-B14F-4D97-AF65-F5344CB8AC3E}">
        <p14:creationId xmlns:p14="http://schemas.microsoft.com/office/powerpoint/2010/main" val="272214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lucht, water, buiten, rots&#10;&#10;Automatisch gegenereerde beschrijving">
            <a:extLst>
              <a:ext uri="{FF2B5EF4-FFF2-40B4-BE49-F238E27FC236}">
                <a16:creationId xmlns:a16="http://schemas.microsoft.com/office/drawing/2014/main" id="{12AC791B-5A00-44C9-ABF8-A937733B1614}"/>
              </a:ext>
            </a:extLst>
          </p:cNvPr>
          <p:cNvPicPr>
            <a:picLocks noChangeAspect="1"/>
          </p:cNvPicPr>
          <p:nvPr/>
        </p:nvPicPr>
        <p:blipFill>
          <a:blip r:embed="rId2"/>
          <a:stretch>
            <a:fillRect/>
          </a:stretch>
        </p:blipFill>
        <p:spPr>
          <a:xfrm>
            <a:off x="6824546" y="3343935"/>
            <a:ext cx="5326565" cy="3515496"/>
          </a:xfrm>
          <a:prstGeom prst="rect">
            <a:avLst/>
          </a:prstGeom>
        </p:spPr>
      </p:pic>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547237" y="-664373"/>
            <a:ext cx="8596668" cy="1826581"/>
          </a:xfrm>
        </p:spPr>
        <p:txBody>
          <a:bodyPr/>
          <a:lstStyle/>
          <a:p>
            <a:r>
              <a:rPr lang="nl-NL"/>
              <a:t>Eindterm 11</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170036" y="1130056"/>
            <a:ext cx="8596668" cy="860400"/>
          </a:xfrm>
        </p:spPr>
        <p:txBody>
          <a:bodyPr vert="horz" lIns="91440" tIns="45720" rIns="91440" bIns="45720" rtlCol="0" anchor="t">
            <a:noAutofit/>
          </a:bodyPr>
          <a:lstStyle/>
          <a:p>
            <a:r>
              <a:rPr lang="nl-NL" sz="1800">
                <a:ea typeface="+mn-lt"/>
                <a:cs typeface="+mn-lt"/>
              </a:rPr>
              <a:t> De kandidaten kunnen uitleggen dat </a:t>
            </a:r>
            <a:r>
              <a:rPr lang="nl-NL" sz="1800" err="1">
                <a:ea typeface="+mn-lt"/>
                <a:cs typeface="+mn-lt"/>
              </a:rPr>
              <a:t>aretè</a:t>
            </a:r>
            <a:r>
              <a:rPr lang="nl-NL" sz="1800">
                <a:ea typeface="+mn-lt"/>
                <a:cs typeface="+mn-lt"/>
              </a:rPr>
              <a:t> (deugd, voortreffelijkheid) een karakterhouding is. Daarbij kunnen zij uitleggen:</a:t>
            </a:r>
          </a:p>
          <a:p>
            <a:pPr marL="285750" indent="-285750">
              <a:buFont typeface="Arial" charset="2"/>
              <a:buChar char="•"/>
            </a:pPr>
            <a:r>
              <a:rPr lang="nl-NL" sz="1800">
                <a:ea typeface="+mn-lt"/>
                <a:cs typeface="+mn-lt"/>
              </a:rPr>
              <a:t>waarin een karakterhouding zich onderscheidt van emoties en vermogens;</a:t>
            </a:r>
          </a:p>
          <a:p>
            <a:pPr marL="285750" indent="-285750">
              <a:buFont typeface="Arial" charset="2"/>
              <a:buChar char="•"/>
            </a:pPr>
            <a:r>
              <a:rPr lang="nl-NL" sz="1800">
                <a:ea typeface="+mn-lt"/>
                <a:cs typeface="+mn-lt"/>
              </a:rPr>
              <a:t>dat voortreffelijkheid is gericht op het midden, zoals door verstandige mensen bepaald;</a:t>
            </a:r>
          </a:p>
          <a:p>
            <a:pPr marL="285750" indent="-285750">
              <a:buFont typeface="Arial" charset="2"/>
              <a:buChar char="•"/>
            </a:pPr>
            <a:r>
              <a:rPr lang="nl-NL" sz="1800">
                <a:ea typeface="+mn-lt"/>
                <a:cs typeface="+mn-lt"/>
              </a:rPr>
              <a:t>dat het bezit van voortreffelijkheid alleen het resultaat kan zijn van herhaald gedrag, maar deze handelingen op zich niet voldoende zijn om voortreffelijk te worden;</a:t>
            </a:r>
          </a:p>
          <a:p>
            <a:pPr marL="285750" indent="-285750">
              <a:buFont typeface="Arial" charset="2"/>
              <a:buChar char="•"/>
            </a:pPr>
            <a:r>
              <a:rPr lang="nl-NL" sz="1800">
                <a:ea typeface="+mn-lt"/>
                <a:cs typeface="+mn-lt"/>
              </a:rPr>
              <a:t>dat men maar op één manier goed, maar op vele manieren slecht kan zijn.</a:t>
            </a:r>
          </a:p>
          <a:p>
            <a:r>
              <a:rPr lang="nl-NL" sz="1800" b="1">
                <a:solidFill>
                  <a:schemeClr val="tx1"/>
                </a:solidFill>
              </a:rPr>
              <a:t>Leven naar de rede </a:t>
            </a:r>
            <a:endParaRPr lang="nl-NL" sz="1800">
              <a:solidFill>
                <a:schemeClr val="tx1"/>
              </a:solidFill>
            </a:endParaRPr>
          </a:p>
          <a:p>
            <a:pPr>
              <a:buFont typeface="Arial" charset="2"/>
            </a:pPr>
            <a:r>
              <a:rPr lang="nl-NL" sz="1800" b="1">
                <a:solidFill>
                  <a:schemeClr val="tx1"/>
                </a:solidFill>
              </a:rPr>
              <a:t>Redelijk handelen niet perse voortreffelijk, goede houding is voortreffelijk</a:t>
            </a:r>
          </a:p>
          <a:p>
            <a:r>
              <a:rPr lang="nl-NL" sz="1800" b="1">
                <a:solidFill>
                  <a:schemeClr val="tx1"/>
                </a:solidFill>
              </a:rPr>
              <a:t>Midden is voortreffelijk -&gt; extremen naast het midden slecht</a:t>
            </a:r>
          </a:p>
          <a:p>
            <a:pPr>
              <a:buFont typeface="Arial,Sans-Serif"/>
              <a:buChar char="•"/>
            </a:pPr>
            <a:endParaRPr lang="nl-NL" sz="1800"/>
          </a:p>
          <a:p>
            <a:endParaRPr lang="nl-NL" sz="1800"/>
          </a:p>
        </p:txBody>
      </p:sp>
      <p:sp>
        <p:nvSpPr>
          <p:cNvPr id="4" name="Tekstvak 3">
            <a:extLst>
              <a:ext uri="{FF2B5EF4-FFF2-40B4-BE49-F238E27FC236}">
                <a16:creationId xmlns:a16="http://schemas.microsoft.com/office/drawing/2014/main" id="{E5CA40A5-336C-4E6F-B843-1F4799E98BEB}"/>
              </a:ext>
            </a:extLst>
          </p:cNvPr>
          <p:cNvSpPr txBox="1"/>
          <p:nvPr/>
        </p:nvSpPr>
        <p:spPr>
          <a:xfrm>
            <a:off x="7019693" y="5235497"/>
            <a:ext cx="40348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Trebuchet MS" panose="020B0603020202020204"/>
                <a:ea typeface="+mn-ea"/>
                <a:cs typeface="+mn-cs"/>
              </a:rPr>
              <a:t>Goede houding:</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a:ln>
                  <a:noFill/>
                </a:ln>
                <a:solidFill>
                  <a:prstClr val="black"/>
                </a:solidFill>
                <a:effectLst/>
                <a:uLnTx/>
                <a:uFillTx/>
                <a:latin typeface="Trebuchet MS" panose="020B0603020202020204"/>
                <a:ea typeface="+mn-ea"/>
                <a:cs typeface="+mn-cs"/>
              </a:rPr>
              <a:t>Weten wat je doet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a:ln>
                  <a:noFill/>
                </a:ln>
                <a:solidFill>
                  <a:prstClr val="black"/>
                </a:solidFill>
                <a:effectLst/>
                <a:uLnTx/>
                <a:uFillTx/>
                <a:latin typeface="Trebuchet MS" panose="020B0603020202020204"/>
                <a:ea typeface="+mn-ea"/>
                <a:cs typeface="+mn-cs"/>
              </a:rPr>
              <a:t>Handelen puur voor handeling</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a:ln>
                  <a:noFill/>
                </a:ln>
                <a:solidFill>
                  <a:prstClr val="black"/>
                </a:solidFill>
                <a:effectLst/>
                <a:uLnTx/>
                <a:uFillTx/>
                <a:latin typeface="Trebuchet MS" panose="020B0603020202020204"/>
                <a:ea typeface="+mn-ea"/>
                <a:cs typeface="+mn-cs"/>
              </a:rPr>
              <a:t>Innerlijke houding</a:t>
            </a:r>
          </a:p>
        </p:txBody>
      </p:sp>
    </p:spTree>
    <p:extLst>
      <p:ext uri="{BB962C8B-B14F-4D97-AF65-F5344CB8AC3E}">
        <p14:creationId xmlns:p14="http://schemas.microsoft.com/office/powerpoint/2010/main" val="245795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Besneeuwde berg bij zonsopgang">
            <a:extLst>
              <a:ext uri="{FF2B5EF4-FFF2-40B4-BE49-F238E27FC236}">
                <a16:creationId xmlns:a16="http://schemas.microsoft.com/office/drawing/2014/main" id="{89BF63FF-1F51-4D13-AF1C-59422CC37DC2}"/>
              </a:ext>
            </a:extLst>
          </p:cNvPr>
          <p:cNvPicPr>
            <a:picLocks noChangeAspect="1"/>
          </p:cNvPicPr>
          <p:nvPr/>
        </p:nvPicPr>
        <p:blipFill rotWithShape="1">
          <a:blip r:embed="rId2">
            <a:alphaModFix amt="70000"/>
          </a:blip>
          <a:srcRect t="14632" r="6" b="1097"/>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16"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itel 1"/>
          <p:cNvSpPr>
            <a:spLocks noGrp="1"/>
          </p:cNvSpPr>
          <p:nvPr>
            <p:ph type="ctrTitle"/>
          </p:nvPr>
        </p:nvSpPr>
        <p:spPr>
          <a:xfrm>
            <a:off x="5001841" y="726641"/>
            <a:ext cx="5998193" cy="3187427"/>
          </a:xfrm>
        </p:spPr>
        <p:txBody>
          <a:bodyPr>
            <a:normAutofit/>
          </a:bodyPr>
          <a:lstStyle/>
          <a:p>
            <a:pPr algn="r"/>
            <a:r>
              <a:rPr lang="de-DE" sz="5400" err="1">
                <a:solidFill>
                  <a:schemeClr val="bg1"/>
                </a:solidFill>
                <a:ea typeface="+mj-lt"/>
                <a:cs typeface="+mj-lt"/>
              </a:rPr>
              <a:t>Filosofie</a:t>
            </a:r>
            <a:r>
              <a:rPr lang="de-DE" sz="5400">
                <a:solidFill>
                  <a:schemeClr val="bg1"/>
                </a:solidFill>
                <a:ea typeface="+mj-lt"/>
                <a:cs typeface="+mj-lt"/>
              </a:rPr>
              <a:t> Casus </a:t>
            </a:r>
            <a:r>
              <a:rPr lang="de-DE" sz="5400" err="1">
                <a:solidFill>
                  <a:schemeClr val="bg1"/>
                </a:solidFill>
                <a:ea typeface="+mj-lt"/>
                <a:cs typeface="+mj-lt"/>
              </a:rPr>
              <a:t>examentraining</a:t>
            </a:r>
            <a:r>
              <a:rPr lang="de-DE" sz="5400">
                <a:solidFill>
                  <a:schemeClr val="bg1"/>
                </a:solidFill>
                <a:ea typeface="+mj-lt"/>
                <a:cs typeface="+mj-lt"/>
              </a:rPr>
              <a:t> H3+4</a:t>
            </a:r>
            <a:endParaRPr lang="en-US">
              <a:solidFill>
                <a:schemeClr val="bg1"/>
              </a:solidFill>
            </a:endParaRPr>
          </a:p>
        </p:txBody>
      </p:sp>
      <p:sp>
        <p:nvSpPr>
          <p:cNvPr id="3" name="Ondertitel 2"/>
          <p:cNvSpPr>
            <a:spLocks noGrp="1"/>
          </p:cNvSpPr>
          <p:nvPr>
            <p:ph type="subTitle" idx="1"/>
          </p:nvPr>
        </p:nvSpPr>
        <p:spPr>
          <a:xfrm>
            <a:off x="4994025" y="4069781"/>
            <a:ext cx="5993576" cy="2043305"/>
          </a:xfrm>
        </p:spPr>
        <p:txBody>
          <a:bodyPr>
            <a:normAutofit/>
          </a:bodyPr>
          <a:lstStyle/>
          <a:p>
            <a:pPr algn="r"/>
            <a:endParaRPr lang="de-DE" sz="2200">
              <a:solidFill>
                <a:srgbClr val="FFFFFF"/>
              </a:solidFill>
            </a:endParaRPr>
          </a:p>
        </p:txBody>
      </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6923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6661C-F331-41D4-8880-4F0546378B2E}"/>
              </a:ext>
            </a:extLst>
          </p:cNvPr>
          <p:cNvSpPr>
            <a:spLocks noGrp="1"/>
          </p:cNvSpPr>
          <p:nvPr>
            <p:ph idx="1"/>
          </p:nvPr>
        </p:nvSpPr>
        <p:spPr>
          <a:xfrm>
            <a:off x="838200" y="487479"/>
            <a:ext cx="4379448" cy="5689484"/>
          </a:xfrm>
        </p:spPr>
        <p:txBody>
          <a:bodyPr vert="horz" lIns="91440" tIns="45720" rIns="91440" bIns="45720" rtlCol="0" anchor="t">
            <a:normAutofit/>
          </a:bodyPr>
          <a:lstStyle/>
          <a:p>
            <a:pPr marL="0" indent="0">
              <a:buNone/>
            </a:pPr>
            <a:r>
              <a:rPr lang="nl-NL">
                <a:ea typeface="+mn-lt"/>
                <a:cs typeface="+mn-lt"/>
              </a:rPr>
              <a:t>Klassieke Deugden</a:t>
            </a:r>
          </a:p>
          <a:p>
            <a:pPr>
              <a:lnSpc>
                <a:spcPct val="100000"/>
              </a:lnSpc>
              <a:buNone/>
            </a:pPr>
            <a:endParaRPr lang="nl-NL" sz="1800">
              <a:ea typeface="+mn-lt"/>
              <a:cs typeface="+mn-lt"/>
            </a:endParaRPr>
          </a:p>
          <a:p>
            <a:pPr marL="342900" indent="-342900">
              <a:lnSpc>
                <a:spcPct val="100000"/>
              </a:lnSpc>
              <a:buFont typeface="+mj-lt"/>
              <a:buAutoNum type="arabicPeriod"/>
            </a:pPr>
            <a:r>
              <a:rPr lang="nl-NL" sz="1800">
                <a:ea typeface="+mn-lt"/>
                <a:cs typeface="+mn-lt"/>
              </a:rPr>
              <a:t>voorzichtigheid/verstandigheid/</a:t>
            </a:r>
            <a:r>
              <a:rPr lang="nl-NL" sz="1800" err="1">
                <a:ea typeface="+mn-lt"/>
                <a:cs typeface="+mn-lt"/>
              </a:rPr>
              <a:t>wijshei</a:t>
            </a:r>
            <a:endParaRPr lang="nl-NL" sz="1800">
              <a:ea typeface="+mn-lt"/>
              <a:cs typeface="+mn-lt"/>
            </a:endParaRPr>
          </a:p>
          <a:p>
            <a:pPr marL="342900" indent="-342900">
              <a:lnSpc>
                <a:spcPct val="100000"/>
              </a:lnSpc>
              <a:buFont typeface="+mj-lt"/>
              <a:buAutoNum type="arabicPeriod"/>
            </a:pPr>
            <a:r>
              <a:rPr lang="nl-NL" sz="1800">
                <a:ea typeface="+mn-lt"/>
                <a:cs typeface="+mn-lt"/>
              </a:rPr>
              <a:t>rechtvaardigheid</a:t>
            </a:r>
            <a:endParaRPr lang="en-US" sz="1800">
              <a:ea typeface="+mn-lt"/>
              <a:cs typeface="+mn-lt"/>
            </a:endParaRPr>
          </a:p>
          <a:p>
            <a:pPr marL="342900" indent="-342900">
              <a:lnSpc>
                <a:spcPct val="100000"/>
              </a:lnSpc>
              <a:buFont typeface="+mj-lt"/>
              <a:buAutoNum type="arabicPeriod"/>
            </a:pPr>
            <a:r>
              <a:rPr lang="nl-NL" sz="1800">
                <a:ea typeface="+mn-lt"/>
                <a:cs typeface="+mn-lt"/>
              </a:rPr>
              <a:t>gematigdheid/ het juiste midden vinden</a:t>
            </a:r>
            <a:endParaRPr lang="en-US" sz="1800">
              <a:ea typeface="+mn-lt"/>
              <a:cs typeface="+mn-lt"/>
            </a:endParaRPr>
          </a:p>
          <a:p>
            <a:pPr marL="342900" indent="-342900">
              <a:lnSpc>
                <a:spcPct val="100000"/>
              </a:lnSpc>
              <a:buFont typeface="+mj-lt"/>
              <a:buAutoNum type="arabicPeriod"/>
            </a:pPr>
            <a:r>
              <a:rPr lang="nl-NL" sz="1800">
                <a:ea typeface="+mn-lt"/>
                <a:cs typeface="+mn-lt"/>
              </a:rPr>
              <a:t>moed / sterke houvast </a:t>
            </a:r>
            <a:endParaRPr lang="en-US" sz="1800">
              <a:ea typeface="+mn-lt"/>
              <a:cs typeface="+mn-lt"/>
            </a:endParaRPr>
          </a:p>
          <a:p>
            <a:pPr marL="0" indent="0">
              <a:buNone/>
            </a:pPr>
            <a:endParaRPr lang="nl-NL">
              <a:cs typeface="Arial"/>
            </a:endParaRPr>
          </a:p>
        </p:txBody>
      </p:sp>
      <p:sp>
        <p:nvSpPr>
          <p:cNvPr id="5" name="Tekstvak 4">
            <a:extLst>
              <a:ext uri="{FF2B5EF4-FFF2-40B4-BE49-F238E27FC236}">
                <a16:creationId xmlns:a16="http://schemas.microsoft.com/office/drawing/2014/main" id="{E11EF8D3-3F1A-40F0-AF00-CB9444265AFD}"/>
              </a:ext>
            </a:extLst>
          </p:cNvPr>
          <p:cNvSpPr txBox="1"/>
          <p:nvPr/>
        </p:nvSpPr>
        <p:spPr>
          <a:xfrm>
            <a:off x="5783766" y="486937"/>
            <a:ext cx="4376234" cy="46782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srgbClr val="000000"/>
                </a:solidFill>
                <a:effectLst/>
                <a:uLnTx/>
                <a:uFillTx/>
                <a:latin typeface="Arial"/>
                <a:ea typeface="+mn-lt"/>
                <a:cs typeface="Arial"/>
              </a:rPr>
              <a:t>Theologale Deugden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Geloof: ‘met Gods ogen naar de werkelijkheid kijken’, goedheid zien in barre omstandigheden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Hoop: Het vermogen en de wil om kansen te zien om het goede te laten groeien, al lijken de dreigingen groot.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srgbClr val="000000"/>
                </a:solidFill>
                <a:effectLst/>
                <a:uLnTx/>
                <a:uFillTx/>
                <a:latin typeface="Arial"/>
                <a:ea typeface="+mn-ea"/>
                <a:cs typeface="+mn-cs"/>
              </a:rPr>
              <a:t>(naasten)Liefde: (hoogste deugd) Jezelf in te zetten voor het welzijn van anderen.</a:t>
            </a:r>
          </a:p>
        </p:txBody>
      </p:sp>
    </p:spTree>
    <p:extLst>
      <p:ext uri="{BB962C8B-B14F-4D97-AF65-F5344CB8AC3E}">
        <p14:creationId xmlns:p14="http://schemas.microsoft.com/office/powerpoint/2010/main" val="336081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306-E361-4159-A13A-39A6F8DF726B}"/>
              </a:ext>
            </a:extLst>
          </p:cNvPr>
          <p:cNvSpPr>
            <a:spLocks noGrp="1"/>
          </p:cNvSpPr>
          <p:nvPr>
            <p:ph type="title"/>
          </p:nvPr>
        </p:nvSpPr>
        <p:spPr>
          <a:xfrm>
            <a:off x="838200" y="365125"/>
            <a:ext cx="4203182" cy="692094"/>
          </a:xfrm>
        </p:spPr>
        <p:txBody>
          <a:bodyPr vert="horz" lIns="91440" tIns="45720" rIns="91440" bIns="45720" rtlCol="0" anchor="ctr">
            <a:noAutofit/>
          </a:bodyPr>
          <a:lstStyle/>
          <a:p>
            <a:r>
              <a:rPr lang="nl-NL" sz="2800">
                <a:latin typeface="Arial"/>
                <a:cs typeface="Arial"/>
              </a:rPr>
              <a:t>De hoogste </a:t>
            </a:r>
            <a:r>
              <a:rPr lang="nl-NL" sz="2800" err="1">
                <a:latin typeface="Arial"/>
                <a:cs typeface="Arial"/>
              </a:rPr>
              <a:t>Theologale</a:t>
            </a:r>
            <a:r>
              <a:rPr lang="nl-NL" sz="2800">
                <a:latin typeface="Arial"/>
                <a:cs typeface="Arial"/>
              </a:rPr>
              <a:t> deugd liefde</a:t>
            </a:r>
          </a:p>
        </p:txBody>
      </p:sp>
      <p:sp>
        <p:nvSpPr>
          <p:cNvPr id="3" name="Content Placeholder 2">
            <a:extLst>
              <a:ext uri="{FF2B5EF4-FFF2-40B4-BE49-F238E27FC236}">
                <a16:creationId xmlns:a16="http://schemas.microsoft.com/office/drawing/2014/main" id="{2ED514B1-E9D0-4FEB-892F-23957BCFEB82}"/>
              </a:ext>
            </a:extLst>
          </p:cNvPr>
          <p:cNvSpPr>
            <a:spLocks noGrp="1"/>
          </p:cNvSpPr>
          <p:nvPr>
            <p:ph idx="1"/>
          </p:nvPr>
        </p:nvSpPr>
        <p:spPr/>
        <p:txBody>
          <a:bodyPr vert="horz" lIns="91440" tIns="45720" rIns="91440" bIns="45720" rtlCol="0" anchor="t">
            <a:normAutofit/>
          </a:bodyPr>
          <a:lstStyle/>
          <a:p>
            <a:r>
              <a:rPr lang="en-US">
                <a:cs typeface="Arial"/>
              </a:rPr>
              <a:t>Plato</a:t>
            </a:r>
          </a:p>
          <a:p>
            <a:r>
              <a:rPr lang="en-US">
                <a:cs typeface="Arial"/>
              </a:rPr>
              <a:t>Aristoteles</a:t>
            </a:r>
          </a:p>
          <a:p>
            <a:r>
              <a:rPr lang="en-US">
                <a:cs typeface="Arial"/>
              </a:rPr>
              <a:t>De kerk</a:t>
            </a:r>
          </a:p>
        </p:txBody>
      </p:sp>
      <p:sp>
        <p:nvSpPr>
          <p:cNvPr id="4" name="TextBox 3">
            <a:extLst>
              <a:ext uri="{FF2B5EF4-FFF2-40B4-BE49-F238E27FC236}">
                <a16:creationId xmlns:a16="http://schemas.microsoft.com/office/drawing/2014/main" id="{599F5832-7509-49C6-9C87-4AE4C119D8E2}"/>
              </a:ext>
            </a:extLst>
          </p:cNvPr>
          <p:cNvSpPr txBox="1"/>
          <p:nvPr/>
        </p:nvSpPr>
        <p:spPr>
          <a:xfrm>
            <a:off x="5046093" y="361541"/>
            <a:ext cx="59710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srgbClr val="000000"/>
                </a:solidFill>
                <a:effectLst/>
                <a:uLnTx/>
                <a:uFillTx/>
                <a:latin typeface="Arial"/>
                <a:ea typeface="+mn-ea"/>
                <a:cs typeface="Arial"/>
              </a:rPr>
              <a:t>Vs           Hiërarchisch denken</a:t>
            </a:r>
          </a:p>
        </p:txBody>
      </p:sp>
    </p:spTree>
    <p:extLst>
      <p:ext uri="{BB962C8B-B14F-4D97-AF65-F5344CB8AC3E}">
        <p14:creationId xmlns:p14="http://schemas.microsoft.com/office/powerpoint/2010/main" val="1444861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AC6D8-23F3-4617-A33F-358C8E4B2D06}"/>
              </a:ext>
            </a:extLst>
          </p:cNvPr>
          <p:cNvSpPr>
            <a:spLocks noGrp="1"/>
          </p:cNvSpPr>
          <p:nvPr>
            <p:ph type="title"/>
          </p:nvPr>
        </p:nvSpPr>
        <p:spPr/>
        <p:txBody>
          <a:bodyPr>
            <a:normAutofit/>
          </a:bodyPr>
          <a:lstStyle/>
          <a:p>
            <a:r>
              <a:rPr lang="nl-NL" sz="4000">
                <a:effectLst/>
                <a:latin typeface="Calibri" panose="020F0502020204030204" pitchFamily="34" charset="0"/>
                <a:ea typeface="Calibri" panose="020F0502020204030204" pitchFamily="34" charset="0"/>
                <a:cs typeface="Times New Roman" panose="02020603050405020304" pitchFamily="18" charset="0"/>
              </a:rPr>
              <a:t>Het kernmotief van de moderniteit</a:t>
            </a:r>
            <a:endParaRPr lang="nl-NL" sz="4000"/>
          </a:p>
        </p:txBody>
      </p:sp>
      <p:sp>
        <p:nvSpPr>
          <p:cNvPr id="3" name="Tijdelijke aanduiding voor inhoud 2">
            <a:extLst>
              <a:ext uri="{FF2B5EF4-FFF2-40B4-BE49-F238E27FC236}">
                <a16:creationId xmlns:a16="http://schemas.microsoft.com/office/drawing/2014/main" id="{5CCB46B9-51CA-447A-9139-7C461C3A7E43}"/>
              </a:ext>
            </a:extLst>
          </p:cNvPr>
          <p:cNvSpPr>
            <a:spLocks noGrp="1"/>
          </p:cNvSpPr>
          <p:nvPr>
            <p:ph idx="1"/>
          </p:nvPr>
        </p:nvSpPr>
        <p:spPr/>
        <p:txBody>
          <a:bodyPr/>
          <a:lstStyle/>
          <a:p>
            <a:pPr>
              <a:lnSpc>
                <a:spcPct val="107000"/>
              </a:lnSpc>
              <a:spcAft>
                <a:spcPts val="800"/>
              </a:spcAft>
            </a:pPr>
            <a:r>
              <a:rPr lang="nl-NL">
                <a:effectLst/>
                <a:latin typeface="Calibri" panose="020F0502020204030204" pitchFamily="34" charset="0"/>
                <a:ea typeface="Calibri" panose="020F0502020204030204" pitchFamily="34" charset="0"/>
                <a:cs typeface="Calibri" panose="020F0502020204030204" pitchFamily="34" charset="0"/>
              </a:rPr>
              <a:t>Religieuze gewetensvrijheid (protestantisme)</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a:effectLst/>
                <a:latin typeface="Calibri" panose="020F0502020204030204" pitchFamily="34" charset="0"/>
                <a:ea typeface="Calibri" panose="020F0502020204030204" pitchFamily="34" charset="0"/>
                <a:cs typeface="Calibri" panose="020F0502020204030204" pitchFamily="34" charset="0"/>
              </a:rPr>
              <a:t>Rationele bepaling van plichten (Locke, Kant)</a:t>
            </a:r>
            <a:endParaRPr lang="nl-N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err="1">
                <a:effectLst/>
                <a:latin typeface="Calibri" panose="020F0502020204030204" pitchFamily="34" charset="0"/>
                <a:ea typeface="Calibri" panose="020F0502020204030204" pitchFamily="34" charset="0"/>
                <a:cs typeface="Calibri" panose="020F0502020204030204" pitchFamily="34" charset="0"/>
              </a:rPr>
              <a:t>Anti-burgerlijke</a:t>
            </a:r>
            <a:r>
              <a:rPr lang="nl-NL">
                <a:effectLst/>
                <a:latin typeface="Calibri" panose="020F0502020204030204" pitchFamily="34" charset="0"/>
                <a:ea typeface="Calibri" panose="020F0502020204030204" pitchFamily="34" charset="0"/>
                <a:cs typeface="Calibri" panose="020F0502020204030204" pitchFamily="34" charset="0"/>
              </a:rPr>
              <a:t> religiositeit (Kierkegaard)</a:t>
            </a:r>
          </a:p>
          <a:p>
            <a:pPr marL="0" indent="0">
              <a:lnSpc>
                <a:spcPct val="107000"/>
              </a:lnSpc>
              <a:spcAft>
                <a:spcPts val="800"/>
              </a:spcAft>
              <a:buNone/>
            </a:pPr>
            <a:r>
              <a:rPr lang="nl-NL" sz="1800">
                <a:effectLst/>
                <a:latin typeface="Calibri" panose="020F0502020204030204" pitchFamily="34" charset="0"/>
                <a:ea typeface="Times New Roman" panose="02020603050405020304" pitchFamily="18" charset="0"/>
                <a:cs typeface="Times New Roman" panose="02020603050405020304" pitchFamily="18" charset="0"/>
              </a:rPr>
              <a:t>Rationalisering van het geloof (zoals in de verlichting omschreven wordt) zorgt ervoor dat de radicaliteit van de individuele godsverhouding verloren is gegaan. </a:t>
            </a:r>
            <a:endParaRPr lang="nl-NL" sz="180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Abraham </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a:effectLst/>
                <a:latin typeface="Calibri" panose="020F0502020204030204" pitchFamily="34" charset="0"/>
                <a:ea typeface="Calibri" panose="020F0502020204030204" pitchFamily="34" charset="0"/>
                <a:cs typeface="Calibri" panose="020F0502020204030204" pitchFamily="34" charset="0"/>
              </a:rPr>
              <a:t>Hoogst-individuele authenticiteit (existentialisme)</a:t>
            </a:r>
            <a:endParaRPr lang="nl-NL">
              <a:effectLst/>
              <a:latin typeface="Calibri" panose="020F0502020204030204" pitchFamily="34" charset="0"/>
              <a:ea typeface="Calibri" panose="020F0502020204030204" pitchFamily="34" charset="0"/>
              <a:cs typeface="Times New Roman" panose="02020603050405020304" pitchFamily="18" charset="0"/>
            </a:endParaRPr>
          </a:p>
          <a:p>
            <a:endParaRPr lang="nl-NL"/>
          </a:p>
        </p:txBody>
      </p:sp>
    </p:spTree>
    <p:extLst>
      <p:ext uri="{BB962C8B-B14F-4D97-AF65-F5344CB8AC3E}">
        <p14:creationId xmlns:p14="http://schemas.microsoft.com/office/powerpoint/2010/main" val="187629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EA1F-645F-4117-8731-1859008EDBD0}"/>
              </a:ext>
            </a:extLst>
          </p:cNvPr>
          <p:cNvSpPr>
            <a:spLocks noGrp="1"/>
          </p:cNvSpPr>
          <p:nvPr>
            <p:ph type="title"/>
          </p:nvPr>
        </p:nvSpPr>
        <p:spPr/>
        <p:txBody>
          <a:bodyPr/>
          <a:lstStyle/>
          <a:p>
            <a:r>
              <a:rPr lang="en-US" err="1"/>
              <a:t>Protestantisme</a:t>
            </a:r>
          </a:p>
        </p:txBody>
      </p:sp>
      <p:sp>
        <p:nvSpPr>
          <p:cNvPr id="3" name="Content Placeholder 2">
            <a:extLst>
              <a:ext uri="{FF2B5EF4-FFF2-40B4-BE49-F238E27FC236}">
                <a16:creationId xmlns:a16="http://schemas.microsoft.com/office/drawing/2014/main" id="{C836A05D-D99A-4FEC-A9FB-A1ECBA50B24F}"/>
              </a:ext>
            </a:extLst>
          </p:cNvPr>
          <p:cNvSpPr>
            <a:spLocks noGrp="1"/>
          </p:cNvSpPr>
          <p:nvPr>
            <p:ph idx="1"/>
          </p:nvPr>
        </p:nvSpPr>
        <p:spPr/>
        <p:txBody>
          <a:bodyPr vert="horz" lIns="91440" tIns="45720" rIns="91440" bIns="45720" rtlCol="0" anchor="t">
            <a:normAutofit/>
          </a:bodyPr>
          <a:lstStyle/>
          <a:p>
            <a:r>
              <a:rPr lang="en-US">
                <a:cs typeface="Arial"/>
              </a:rPr>
              <a:t>Persoonlijke relatie met god</a:t>
            </a:r>
          </a:p>
          <a:p>
            <a:r>
              <a:rPr lang="en-US" err="1">
                <a:cs typeface="Arial"/>
              </a:rPr>
              <a:t>Reformatie</a:t>
            </a:r>
            <a:r>
              <a:rPr lang="en-US">
                <a:cs typeface="Arial"/>
              </a:rPr>
              <a:t> (Luther en Calvijn)</a:t>
            </a:r>
          </a:p>
          <a:p>
            <a:r>
              <a:rPr lang="en-US" err="1">
                <a:cs typeface="Arial"/>
              </a:rPr>
              <a:t>Gewetensvrijheid</a:t>
            </a:r>
            <a:r>
              <a:rPr lang="en-US">
                <a:cs typeface="Arial"/>
              </a:rPr>
              <a:t> en de bijbel</a:t>
            </a:r>
          </a:p>
        </p:txBody>
      </p:sp>
    </p:spTree>
    <p:extLst>
      <p:ext uri="{BB962C8B-B14F-4D97-AF65-F5344CB8AC3E}">
        <p14:creationId xmlns:p14="http://schemas.microsoft.com/office/powerpoint/2010/main" val="427366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46B1B-C0B4-484B-B8E4-AD9E47074186}"/>
              </a:ext>
            </a:extLst>
          </p:cNvPr>
          <p:cNvSpPr>
            <a:spLocks noGrp="1"/>
          </p:cNvSpPr>
          <p:nvPr>
            <p:ph type="title"/>
          </p:nvPr>
        </p:nvSpPr>
        <p:spPr/>
        <p:txBody>
          <a:bodyPr/>
          <a:lstStyle/>
          <a:p>
            <a:r>
              <a:rPr lang="nl-NL" dirty="0"/>
              <a:t>Hoofdstuk 1</a:t>
            </a:r>
          </a:p>
        </p:txBody>
      </p:sp>
      <p:sp>
        <p:nvSpPr>
          <p:cNvPr id="3" name="Tijdelijke aanduiding voor tekst 2">
            <a:extLst>
              <a:ext uri="{FF2B5EF4-FFF2-40B4-BE49-F238E27FC236}">
                <a16:creationId xmlns:a16="http://schemas.microsoft.com/office/drawing/2014/main" id="{FE275691-7FD3-483C-B02D-15274AA9775B}"/>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3AB41BE5-FC54-4E58-A11E-0CD78027DD61}"/>
              </a:ext>
            </a:extLst>
          </p:cNvPr>
          <p:cNvSpPr>
            <a:spLocks noGrp="1"/>
          </p:cNvSpPr>
          <p:nvPr>
            <p:ph sz="half" idx="2"/>
          </p:nvPr>
        </p:nvSpPr>
        <p:spPr/>
        <p:txBody>
          <a:bodyPr/>
          <a:lstStyle/>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“zich tot zichzelf-in-de-wereld verhouden” ,</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niet onderzochte leven, </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 tussen mens en dier, </a:t>
            </a:r>
          </a:p>
          <a:p>
            <a:pPr marL="342900" lvl="0" indent="-342900">
              <a:lnSpc>
                <a:spcPct val="106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mens als niet vastgesteld dier. </a:t>
            </a:r>
          </a:p>
          <a:p>
            <a:endParaRPr lang="nl-NL" dirty="0"/>
          </a:p>
        </p:txBody>
      </p:sp>
      <p:sp>
        <p:nvSpPr>
          <p:cNvPr id="5" name="Tijdelijke aanduiding voor tekst 4">
            <a:extLst>
              <a:ext uri="{FF2B5EF4-FFF2-40B4-BE49-F238E27FC236}">
                <a16:creationId xmlns:a16="http://schemas.microsoft.com/office/drawing/2014/main" id="{477D6C5F-4281-4530-A240-D7BAA50DA617}"/>
              </a:ext>
            </a:extLst>
          </p:cNvPr>
          <p:cNvSpPr>
            <a:spLocks noGrp="1"/>
          </p:cNvSpPr>
          <p:nvPr>
            <p:ph type="body" sz="quarter" idx="3"/>
          </p:nvPr>
        </p:nvSpPr>
        <p:spPr/>
        <p:txBody>
          <a:bodyPr/>
          <a:lstStyle/>
          <a:p>
            <a:r>
              <a:rPr lang="nl-NL" dirty="0"/>
              <a:t>Filosofen</a:t>
            </a:r>
          </a:p>
        </p:txBody>
      </p:sp>
      <p:sp>
        <p:nvSpPr>
          <p:cNvPr id="6" name="Tijdelijke aanduiding voor inhoud 5">
            <a:extLst>
              <a:ext uri="{FF2B5EF4-FFF2-40B4-BE49-F238E27FC236}">
                <a16:creationId xmlns:a16="http://schemas.microsoft.com/office/drawing/2014/main" id="{143DE622-C0CB-4FD6-A48F-38ECCD483D5C}"/>
              </a:ext>
            </a:extLst>
          </p:cNvPr>
          <p:cNvSpPr>
            <a:spLocks noGrp="1"/>
          </p:cNvSpPr>
          <p:nvPr>
            <p:ph sz="quarter" idx="4"/>
          </p:nvPr>
        </p:nvSpPr>
        <p:spPr/>
        <p:txBody>
          <a:bodyPr/>
          <a:lstStyle/>
          <a:p>
            <a:pPr marL="0" indent="0">
              <a:buNone/>
            </a:pPr>
            <a:r>
              <a:rPr lang="nl-NL" dirty="0" err="1"/>
              <a:t>Casirer</a:t>
            </a:r>
            <a:r>
              <a:rPr lang="nl-NL" dirty="0"/>
              <a:t> (Symbolisch)</a:t>
            </a:r>
          </a:p>
          <a:p>
            <a:pPr marL="0" indent="0">
              <a:buNone/>
            </a:pPr>
            <a:r>
              <a:rPr lang="nl-NL" dirty="0"/>
              <a:t>Socrates (Zelfonderzoek)</a:t>
            </a:r>
          </a:p>
          <a:p>
            <a:pPr marL="0" indent="0">
              <a:buNone/>
            </a:pPr>
            <a:r>
              <a:rPr lang="nl-NL" dirty="0"/>
              <a:t>Debat “Wat is de mens?” </a:t>
            </a:r>
          </a:p>
          <a:p>
            <a:pPr marL="0" indent="0">
              <a:buNone/>
            </a:pPr>
            <a:r>
              <a:rPr lang="nl-NL" dirty="0"/>
              <a:t>Nietzsche (Übermensch / zin / potentie)</a:t>
            </a:r>
          </a:p>
        </p:txBody>
      </p:sp>
    </p:spTree>
    <p:extLst>
      <p:ext uri="{BB962C8B-B14F-4D97-AF65-F5344CB8AC3E}">
        <p14:creationId xmlns:p14="http://schemas.microsoft.com/office/powerpoint/2010/main" val="114974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93F47-12D7-494B-A6A5-7589CEDEE65D}"/>
              </a:ext>
            </a:extLst>
          </p:cNvPr>
          <p:cNvSpPr>
            <a:spLocks noGrp="1"/>
          </p:cNvSpPr>
          <p:nvPr>
            <p:ph type="title"/>
          </p:nvPr>
        </p:nvSpPr>
        <p:spPr/>
        <p:txBody>
          <a:bodyPr/>
          <a:lstStyle/>
          <a:p>
            <a:r>
              <a:rPr lang="nl-NL"/>
              <a:t>Kant en Locke</a:t>
            </a:r>
          </a:p>
        </p:txBody>
      </p:sp>
      <p:sp>
        <p:nvSpPr>
          <p:cNvPr id="3" name="Tijdelijke aanduiding voor inhoud 2">
            <a:extLst>
              <a:ext uri="{FF2B5EF4-FFF2-40B4-BE49-F238E27FC236}">
                <a16:creationId xmlns:a16="http://schemas.microsoft.com/office/drawing/2014/main" id="{04EBC928-8688-4A40-BBEE-535CF6B8BAE4}"/>
              </a:ext>
            </a:extLst>
          </p:cNvPr>
          <p:cNvSpPr>
            <a:spLocks noGrp="1"/>
          </p:cNvSpPr>
          <p:nvPr>
            <p:ph idx="1"/>
          </p:nvPr>
        </p:nvSpPr>
        <p:spPr/>
        <p:txBody>
          <a:bodyPr vert="horz" lIns="91440" tIns="45720" rIns="91440" bIns="45720" rtlCol="0" anchor="t">
            <a:normAutofit/>
          </a:bodyPr>
          <a:lstStyle/>
          <a:p>
            <a:r>
              <a:rPr lang="nl-NL">
                <a:cs typeface="Arial"/>
              </a:rPr>
              <a:t>Autonome individu</a:t>
            </a:r>
          </a:p>
          <a:p>
            <a:r>
              <a:rPr lang="nl-NL">
                <a:cs typeface="Arial"/>
              </a:rPr>
              <a:t>Locke; onvervreemdbare rechten van vrijheid, leven en het persoonlijke eigendom</a:t>
            </a:r>
          </a:p>
          <a:p>
            <a:r>
              <a:rPr lang="nl-NL">
                <a:cs typeface="Arial"/>
              </a:rPr>
              <a:t>Vrije wil en moraal</a:t>
            </a:r>
          </a:p>
          <a:p>
            <a:r>
              <a:rPr lang="nl-NL">
                <a:cs typeface="Arial"/>
              </a:rPr>
              <a:t>Kant; Nominale wereld en fenomenale wereld </a:t>
            </a:r>
          </a:p>
        </p:txBody>
      </p:sp>
    </p:spTree>
    <p:extLst>
      <p:ext uri="{BB962C8B-B14F-4D97-AF65-F5344CB8AC3E}">
        <p14:creationId xmlns:p14="http://schemas.microsoft.com/office/powerpoint/2010/main" val="8206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6397A-3025-4DAF-839F-38DC229E3379}"/>
              </a:ext>
            </a:extLst>
          </p:cNvPr>
          <p:cNvSpPr>
            <a:spLocks noGrp="1"/>
          </p:cNvSpPr>
          <p:nvPr>
            <p:ph type="title"/>
          </p:nvPr>
        </p:nvSpPr>
        <p:spPr/>
        <p:txBody>
          <a:bodyPr/>
          <a:lstStyle/>
          <a:p>
            <a:r>
              <a:rPr lang="nl-NL"/>
              <a:t>Kierkegaard</a:t>
            </a:r>
          </a:p>
        </p:txBody>
      </p:sp>
      <p:sp>
        <p:nvSpPr>
          <p:cNvPr id="3" name="Tijdelijke aanduiding voor inhoud 2">
            <a:extLst>
              <a:ext uri="{FF2B5EF4-FFF2-40B4-BE49-F238E27FC236}">
                <a16:creationId xmlns:a16="http://schemas.microsoft.com/office/drawing/2014/main" id="{1056525E-486D-40B3-9681-3C4EEF118552}"/>
              </a:ext>
            </a:extLst>
          </p:cNvPr>
          <p:cNvSpPr>
            <a:spLocks noGrp="1"/>
          </p:cNvSpPr>
          <p:nvPr>
            <p:ph idx="1"/>
          </p:nvPr>
        </p:nvSpPr>
        <p:spPr/>
        <p:txBody>
          <a:bodyPr/>
          <a:lstStyle/>
          <a:p>
            <a:r>
              <a:rPr lang="nl-NL"/>
              <a:t>Existentialisme </a:t>
            </a:r>
          </a:p>
          <a:p>
            <a:r>
              <a:rPr lang="nl-NL"/>
              <a:t>Paradox: Enkeling staat boven het algemeen</a:t>
            </a:r>
          </a:p>
          <a:p>
            <a:r>
              <a:rPr lang="nl-NL"/>
              <a:t>Terug komen op het verhaal van Abraham</a:t>
            </a:r>
          </a:p>
          <a:p>
            <a:endParaRPr lang="nl-NL"/>
          </a:p>
        </p:txBody>
      </p:sp>
    </p:spTree>
    <p:extLst>
      <p:ext uri="{BB962C8B-B14F-4D97-AF65-F5344CB8AC3E}">
        <p14:creationId xmlns:p14="http://schemas.microsoft.com/office/powerpoint/2010/main" val="265492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6885-6D4E-42E6-8FD8-CC745DAA109E}"/>
              </a:ext>
            </a:extLst>
          </p:cNvPr>
          <p:cNvSpPr>
            <a:spLocks noGrp="1"/>
          </p:cNvSpPr>
          <p:nvPr>
            <p:ph type="title"/>
          </p:nvPr>
        </p:nvSpPr>
        <p:spPr/>
        <p:txBody>
          <a:bodyPr/>
          <a:lstStyle/>
          <a:p>
            <a:r>
              <a:rPr lang="en-US"/>
              <a:t>Casus</a:t>
            </a:r>
          </a:p>
        </p:txBody>
      </p:sp>
      <p:sp>
        <p:nvSpPr>
          <p:cNvPr id="3" name="Content Placeholder 2">
            <a:extLst>
              <a:ext uri="{FF2B5EF4-FFF2-40B4-BE49-F238E27FC236}">
                <a16:creationId xmlns:a16="http://schemas.microsoft.com/office/drawing/2014/main" id="{3CAC33CA-51A5-426B-A961-C28DF93685D2}"/>
              </a:ext>
            </a:extLst>
          </p:cNvPr>
          <p:cNvSpPr>
            <a:spLocks noGrp="1"/>
          </p:cNvSpPr>
          <p:nvPr>
            <p:ph idx="1"/>
          </p:nvPr>
        </p:nvSpPr>
        <p:spPr/>
        <p:txBody>
          <a:bodyPr/>
          <a:lstStyle/>
          <a:p>
            <a:r>
              <a:rPr lang="en-US"/>
              <a:t> </a:t>
            </a:r>
            <a:r>
              <a:rPr lang="nl-NL"/>
              <a:t>Arbeidsverdeling van de samenleving. Hoe de arbeid die wij verrichten ons plaatst in een stand van onze samenleving.</a:t>
            </a:r>
          </a:p>
          <a:p>
            <a:endParaRPr lang="nl-NL"/>
          </a:p>
        </p:txBody>
      </p:sp>
    </p:spTree>
    <p:extLst>
      <p:ext uri="{BB962C8B-B14F-4D97-AF65-F5344CB8AC3E}">
        <p14:creationId xmlns:p14="http://schemas.microsoft.com/office/powerpoint/2010/main" val="109431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465C-FA17-4C59-9A95-85D1BE562957}"/>
              </a:ext>
            </a:extLst>
          </p:cNvPr>
          <p:cNvSpPr>
            <a:spLocks noGrp="1"/>
          </p:cNvSpPr>
          <p:nvPr>
            <p:ph type="title"/>
          </p:nvPr>
        </p:nvSpPr>
        <p:spPr/>
        <p:txBody>
          <a:bodyPr/>
          <a:lstStyle/>
          <a:p>
            <a:r>
              <a:rPr lang="en-US" err="1"/>
              <a:t>Uitwerking</a:t>
            </a:r>
            <a:r>
              <a:rPr lang="en-US"/>
              <a:t> casus</a:t>
            </a:r>
          </a:p>
        </p:txBody>
      </p:sp>
      <p:sp>
        <p:nvSpPr>
          <p:cNvPr id="3" name="Content Placeholder 2">
            <a:extLst>
              <a:ext uri="{FF2B5EF4-FFF2-40B4-BE49-F238E27FC236}">
                <a16:creationId xmlns:a16="http://schemas.microsoft.com/office/drawing/2014/main" id="{C93E608A-8E46-4B37-9D27-43D7406734B4}"/>
              </a:ext>
            </a:extLst>
          </p:cNvPr>
          <p:cNvSpPr>
            <a:spLocks noGrp="1"/>
          </p:cNvSpPr>
          <p:nvPr>
            <p:ph idx="1"/>
          </p:nvPr>
        </p:nvSpPr>
        <p:spPr/>
        <p:txBody>
          <a:bodyPr/>
          <a:lstStyle/>
          <a:p>
            <a:r>
              <a:rPr lang="nl-NL"/>
              <a:t>Plato/Aristoteles: hiërarchische opbouw van de markt</a:t>
            </a:r>
          </a:p>
          <a:p>
            <a:r>
              <a:rPr lang="nl-NL"/>
              <a:t>Locke: eigendom en vrijheid</a:t>
            </a:r>
          </a:p>
          <a:p>
            <a:r>
              <a:rPr lang="nl-NL"/>
              <a:t>Kant: rationalisering van de moderniteit</a:t>
            </a:r>
          </a:p>
          <a:p>
            <a:r>
              <a:rPr lang="nl-NL"/>
              <a:t>Kierkegaard: existentialisme &amp; enkeling boven geheel</a:t>
            </a:r>
          </a:p>
          <a:p>
            <a:endParaRPr lang="en-US"/>
          </a:p>
        </p:txBody>
      </p:sp>
    </p:spTree>
    <p:extLst>
      <p:ext uri="{BB962C8B-B14F-4D97-AF65-F5344CB8AC3E}">
        <p14:creationId xmlns:p14="http://schemas.microsoft.com/office/powerpoint/2010/main" val="409768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nl-NL" sz="3200" b="1" dirty="0">
                <a:latin typeface="Calibri Light" panose="020F0302020204030204" pitchFamily="34" charset="0"/>
              </a:rPr>
              <a:t>Hoofdstuk 6 Adam Smith </a:t>
            </a:r>
          </a:p>
        </p:txBody>
      </p:sp>
      <p:sp>
        <p:nvSpPr>
          <p:cNvPr id="5" name="Tijdelijke aanduiding voor tekst 4"/>
          <p:cNvSpPr>
            <a:spLocks noGrp="1"/>
          </p:cNvSpPr>
          <p:nvPr>
            <p:ph type="body" idx="1"/>
          </p:nvPr>
        </p:nvSpPr>
        <p:spPr>
          <a:xfrm>
            <a:off x="1923872" y="3077270"/>
            <a:ext cx="4040188" cy="639762"/>
          </a:xfrm>
        </p:spPr>
        <p:txBody>
          <a:bodyPr/>
          <a:lstStyle/>
          <a:p>
            <a:r>
              <a:rPr lang="nl-NL" dirty="0"/>
              <a:t>Afbeelding</a:t>
            </a:r>
          </a:p>
        </p:txBody>
      </p:sp>
      <p:sp>
        <p:nvSpPr>
          <p:cNvPr id="7" name="Tijdelijke aanduiding voor tekst 6"/>
          <p:cNvSpPr>
            <a:spLocks noGrp="1"/>
          </p:cNvSpPr>
          <p:nvPr>
            <p:ph type="body" sz="quarter" idx="3"/>
          </p:nvPr>
        </p:nvSpPr>
        <p:spPr>
          <a:xfrm>
            <a:off x="1937346" y="1196752"/>
            <a:ext cx="4041775" cy="639762"/>
          </a:xfrm>
        </p:spPr>
        <p:txBody>
          <a:bodyPr/>
          <a:lstStyle/>
          <a:p>
            <a:r>
              <a:rPr lang="nl-NL" dirty="0"/>
              <a:t>Begrippen </a:t>
            </a:r>
          </a:p>
        </p:txBody>
      </p:sp>
      <p:sp>
        <p:nvSpPr>
          <p:cNvPr id="8" name="Tijdelijke aanduiding voor inhoud 7"/>
          <p:cNvSpPr>
            <a:spLocks noGrp="1"/>
          </p:cNvSpPr>
          <p:nvPr>
            <p:ph sz="quarter" idx="4"/>
          </p:nvPr>
        </p:nvSpPr>
        <p:spPr>
          <a:xfrm>
            <a:off x="1775520" y="1741388"/>
            <a:ext cx="4176464" cy="1615604"/>
          </a:xfrm>
        </p:spPr>
        <p:txBody>
          <a:bodyPr>
            <a:normAutofit/>
          </a:bodyPr>
          <a:lstStyle/>
          <a:p>
            <a:pPr marL="457200" indent="-457200">
              <a:buFont typeface="+mj-lt"/>
              <a:buAutoNum type="arabicPeriod"/>
            </a:pPr>
            <a:r>
              <a:rPr lang="nl-NL" sz="2000" dirty="0"/>
              <a:t>Arbeidsdeling </a:t>
            </a:r>
          </a:p>
          <a:p>
            <a:pPr marL="457200" indent="-457200">
              <a:buFont typeface="+mj-lt"/>
              <a:buAutoNum type="arabicPeriod"/>
            </a:pPr>
            <a:r>
              <a:rPr lang="nl-NL" sz="2000" dirty="0"/>
              <a:t>Onzichtbare hand</a:t>
            </a:r>
          </a:p>
          <a:p>
            <a:pPr marL="457200" indent="-457200">
              <a:buFont typeface="+mj-lt"/>
              <a:buAutoNum type="arabicPeriod"/>
            </a:pPr>
            <a:r>
              <a:rPr lang="nl-NL" sz="2000" dirty="0" err="1"/>
              <a:t>Sympathy</a:t>
            </a:r>
            <a:r>
              <a:rPr lang="nl-NL" sz="2000" dirty="0"/>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04440" y="3991312"/>
            <a:ext cx="2463561" cy="286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dam Smith - Gerrit G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3717033"/>
            <a:ext cx="5064120" cy="2982767"/>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5856509" y="1628800"/>
            <a:ext cx="4464496" cy="1754326"/>
          </a:xfrm>
          <a:prstGeom prst="rect">
            <a:avLst/>
          </a:prstGeom>
          <a:noFill/>
        </p:spPr>
        <p:txBody>
          <a:bodyPr wrap="square" rtlCol="0">
            <a:spAutoFit/>
          </a:bodyPr>
          <a:lstStyle/>
          <a:p>
            <a:pPr marL="400050" indent="-400050">
              <a:buAutoNum type="romanUcPeriod"/>
            </a:pPr>
            <a:r>
              <a:rPr lang="nl-NL" dirty="0"/>
              <a:t>Arbeidsdeling zorgt voor georganiseerde arbeid</a:t>
            </a:r>
          </a:p>
          <a:p>
            <a:pPr marL="400050" indent="-400050">
              <a:buAutoNum type="romanUcPeriod"/>
            </a:pPr>
            <a:r>
              <a:rPr lang="nl-NL" dirty="0"/>
              <a:t>Welbegrepen eigenbelang leidt tot welvaartsvergroting voor iedereen</a:t>
            </a:r>
          </a:p>
          <a:p>
            <a:pPr marL="400050" indent="-400050">
              <a:buAutoNum type="romanUcPeriod"/>
            </a:pPr>
            <a:r>
              <a:rPr lang="nl-NL" dirty="0"/>
              <a:t>Onderwijs om dehumanisering te voorkomen </a:t>
            </a:r>
          </a:p>
        </p:txBody>
      </p:sp>
    </p:spTree>
    <p:extLst>
      <p:ext uri="{BB962C8B-B14F-4D97-AF65-F5344CB8AC3E}">
        <p14:creationId xmlns:p14="http://schemas.microsoft.com/office/powerpoint/2010/main" val="63993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3392" y="-315416"/>
            <a:ext cx="7772400" cy="1470025"/>
          </a:xfrm>
        </p:spPr>
        <p:txBody>
          <a:bodyPr/>
          <a:lstStyle/>
          <a:p>
            <a:r>
              <a:rPr lang="nl-NL" dirty="0"/>
              <a:t>Karl Marx</a:t>
            </a:r>
          </a:p>
        </p:txBody>
      </p:sp>
      <p:sp>
        <p:nvSpPr>
          <p:cNvPr id="3" name="Ondertitel 2"/>
          <p:cNvSpPr>
            <a:spLocks noGrp="1"/>
          </p:cNvSpPr>
          <p:nvPr>
            <p:ph type="subTitle" idx="1"/>
          </p:nvPr>
        </p:nvSpPr>
        <p:spPr>
          <a:xfrm>
            <a:off x="1631504" y="1124744"/>
            <a:ext cx="5112568" cy="5544616"/>
          </a:xfrm>
        </p:spPr>
        <p:txBody>
          <a:bodyPr>
            <a:normAutofit/>
          </a:bodyPr>
          <a:lstStyle/>
          <a:p>
            <a:pPr algn="l"/>
            <a:r>
              <a:rPr lang="nl-NL" sz="2400" dirty="0"/>
              <a:t>Kapitalisme, </a:t>
            </a:r>
            <a:r>
              <a:rPr lang="nl-NL" sz="2400" dirty="0" err="1"/>
              <a:t>industriele</a:t>
            </a:r>
            <a:r>
              <a:rPr lang="nl-NL" sz="2400" dirty="0"/>
              <a:t> revolutie (1800-1920)</a:t>
            </a:r>
            <a:br>
              <a:rPr lang="nl-NL" sz="2400" dirty="0"/>
            </a:br>
            <a:r>
              <a:rPr lang="nl-NL" sz="2400" dirty="0"/>
              <a:t>-bezit is publiek</a:t>
            </a:r>
            <a:br>
              <a:rPr lang="nl-NL" sz="2400" dirty="0"/>
            </a:br>
            <a:r>
              <a:rPr lang="nl-NL" sz="2400" dirty="0"/>
              <a:t>-school is gratis</a:t>
            </a:r>
          </a:p>
          <a:p>
            <a:pPr algn="l"/>
            <a:endParaRPr lang="nl-NL" sz="2400" dirty="0"/>
          </a:p>
          <a:p>
            <a:pPr algn="l"/>
            <a:r>
              <a:rPr lang="nl-NL" sz="1400" dirty="0">
                <a:solidFill>
                  <a:schemeClr val="accent1">
                    <a:lumMod val="75000"/>
                  </a:schemeClr>
                </a:solidFill>
              </a:rPr>
              <a:t>Loonarbeid -&gt;werken voor geld, niet voor eigen ontwikkeling</a:t>
            </a:r>
            <a:br>
              <a:rPr lang="nl-NL" sz="1400" dirty="0">
                <a:solidFill>
                  <a:schemeClr val="accent1">
                    <a:lumMod val="75000"/>
                  </a:schemeClr>
                </a:solidFill>
              </a:rPr>
            </a:br>
            <a:r>
              <a:rPr lang="nl-NL" sz="1400" dirty="0">
                <a:solidFill>
                  <a:schemeClr val="accent1">
                    <a:lumMod val="75000"/>
                  </a:schemeClr>
                </a:solidFill>
              </a:rPr>
              <a:t>kapitaal is de nieuwe drijfveer</a:t>
            </a:r>
            <a:br>
              <a:rPr lang="nl-NL" sz="1400" dirty="0">
                <a:solidFill>
                  <a:schemeClr val="accent1">
                    <a:lumMod val="75000"/>
                  </a:schemeClr>
                </a:solidFill>
              </a:rPr>
            </a:br>
            <a:r>
              <a:rPr lang="nl-NL" sz="1400" b="1" dirty="0">
                <a:solidFill>
                  <a:schemeClr val="accent1">
                    <a:lumMod val="75000"/>
                  </a:schemeClr>
                </a:solidFill>
              </a:rPr>
              <a:t>door de focus op kapitaalvergaring word de kiem gelegd door de bourgeoisie van de eigen omverwerping</a:t>
            </a:r>
          </a:p>
          <a:p>
            <a:pPr algn="l"/>
            <a:r>
              <a:rPr lang="nl-NL" sz="1400" dirty="0">
                <a:solidFill>
                  <a:schemeClr val="tx1"/>
                </a:solidFill>
              </a:rPr>
              <a:t>door verkeersmiddelen </a:t>
            </a:r>
            <a:br>
              <a:rPr lang="nl-NL" sz="1400" dirty="0">
                <a:solidFill>
                  <a:schemeClr val="tx1"/>
                </a:solidFill>
              </a:rPr>
            </a:br>
            <a:r>
              <a:rPr lang="nl-NL" sz="1400" dirty="0">
                <a:solidFill>
                  <a:schemeClr val="tx1"/>
                </a:solidFill>
              </a:rPr>
              <a:t>en schaalvergroting</a:t>
            </a:r>
            <a:br>
              <a:rPr lang="nl-NL" sz="1400" dirty="0">
                <a:solidFill>
                  <a:schemeClr val="tx1"/>
                </a:solidFill>
              </a:rPr>
            </a:br>
            <a:r>
              <a:rPr lang="nl-NL" sz="1400" dirty="0">
                <a:solidFill>
                  <a:schemeClr val="tx1"/>
                </a:solidFill>
              </a:rPr>
              <a:t>komen grote groepen arbeiders</a:t>
            </a:r>
            <a:br>
              <a:rPr lang="nl-NL" sz="1400" dirty="0">
                <a:solidFill>
                  <a:schemeClr val="tx1"/>
                </a:solidFill>
              </a:rPr>
            </a:br>
            <a:r>
              <a:rPr lang="nl-NL" sz="1400" dirty="0">
                <a:solidFill>
                  <a:schemeClr val="tx1"/>
                </a:solidFill>
              </a:rPr>
              <a:t>bij elkaar</a:t>
            </a:r>
            <a:br>
              <a:rPr lang="nl-NL" sz="1400" b="1" dirty="0">
                <a:solidFill>
                  <a:schemeClr val="accent1">
                    <a:lumMod val="75000"/>
                  </a:schemeClr>
                </a:solidFill>
              </a:rPr>
            </a:br>
            <a:endParaRPr lang="nl-NL" sz="1400" b="1" dirty="0">
              <a:solidFill>
                <a:schemeClr val="accent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072" y="2636912"/>
            <a:ext cx="3744416" cy="498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5963756" y="764705"/>
            <a:ext cx="4608512" cy="1200329"/>
          </a:xfrm>
          <a:prstGeom prst="rect">
            <a:avLst/>
          </a:prstGeom>
          <a:noFill/>
        </p:spPr>
        <p:txBody>
          <a:bodyPr wrap="square" rtlCol="0">
            <a:spAutoFit/>
          </a:bodyPr>
          <a:lstStyle/>
          <a:p>
            <a:r>
              <a:rPr lang="nl-NL" dirty="0">
                <a:solidFill>
                  <a:prstClr val="black"/>
                </a:solidFill>
                <a:latin typeface="Calibri"/>
              </a:rPr>
              <a:t>Niet blij met kapitalisme, door arbeidsdeling -&gt; geestdodend werk</a:t>
            </a:r>
            <a:br>
              <a:rPr lang="nl-NL" dirty="0">
                <a:solidFill>
                  <a:prstClr val="black"/>
                </a:solidFill>
                <a:latin typeface="Calibri"/>
              </a:rPr>
            </a:br>
            <a:r>
              <a:rPr lang="nl-NL" dirty="0">
                <a:solidFill>
                  <a:prstClr val="black"/>
                </a:solidFill>
                <a:latin typeface="Calibri"/>
              </a:rPr>
              <a:t>arbeid moet je passie kunnen zijn</a:t>
            </a:r>
          </a:p>
          <a:p>
            <a:endParaRPr lang="nl-NL" dirty="0">
              <a:solidFill>
                <a:prstClr val="black"/>
              </a:solidFill>
              <a:latin typeface="Calibri"/>
            </a:endParaRPr>
          </a:p>
        </p:txBody>
      </p:sp>
      <p:sp>
        <p:nvSpPr>
          <p:cNvPr id="5" name="Tekstvak 4"/>
          <p:cNvSpPr txBox="1"/>
          <p:nvPr/>
        </p:nvSpPr>
        <p:spPr>
          <a:xfrm>
            <a:off x="8976320" y="332656"/>
            <a:ext cx="1595948" cy="369332"/>
          </a:xfrm>
          <a:prstGeom prst="rect">
            <a:avLst/>
          </a:prstGeom>
          <a:noFill/>
        </p:spPr>
        <p:txBody>
          <a:bodyPr wrap="square" rtlCol="0">
            <a:spAutoFit/>
          </a:bodyPr>
          <a:lstStyle/>
          <a:p>
            <a:r>
              <a:rPr lang="nl-NL" dirty="0">
                <a:solidFill>
                  <a:prstClr val="black"/>
                </a:solidFill>
                <a:latin typeface="Calibri"/>
              </a:rPr>
              <a:t>ET 28 + 29</a:t>
            </a:r>
          </a:p>
        </p:txBody>
      </p:sp>
      <p:sp>
        <p:nvSpPr>
          <p:cNvPr id="6" name="Tekstvak 5"/>
          <p:cNvSpPr txBox="1"/>
          <p:nvPr/>
        </p:nvSpPr>
        <p:spPr>
          <a:xfrm>
            <a:off x="4223793" y="4005065"/>
            <a:ext cx="2560995" cy="3108543"/>
          </a:xfrm>
          <a:prstGeom prst="rect">
            <a:avLst/>
          </a:prstGeom>
          <a:noFill/>
        </p:spPr>
        <p:txBody>
          <a:bodyPr wrap="square" rtlCol="0">
            <a:spAutoFit/>
          </a:bodyPr>
          <a:lstStyle/>
          <a:p>
            <a:r>
              <a:rPr lang="nl-NL" sz="1400" dirty="0">
                <a:solidFill>
                  <a:prstClr val="black"/>
                </a:solidFill>
                <a:latin typeface="Calibri"/>
              </a:rPr>
              <a:t>Marx: 4 ontwikkelingen van productieverhoudingen:</a:t>
            </a:r>
            <a:br>
              <a:rPr lang="nl-NL" sz="1400" dirty="0">
                <a:solidFill>
                  <a:prstClr val="black"/>
                </a:solidFill>
                <a:latin typeface="Calibri"/>
              </a:rPr>
            </a:br>
            <a:r>
              <a:rPr lang="nl-NL" sz="1400" dirty="0">
                <a:solidFill>
                  <a:prstClr val="black"/>
                </a:solidFill>
                <a:latin typeface="Calibri"/>
              </a:rPr>
              <a:t>- </a:t>
            </a:r>
            <a:r>
              <a:rPr lang="nl-NL" sz="1400" dirty="0" err="1">
                <a:solidFill>
                  <a:prstClr val="black"/>
                </a:solidFill>
                <a:latin typeface="Calibri"/>
              </a:rPr>
              <a:t>aziatisch</a:t>
            </a:r>
            <a:r>
              <a:rPr lang="nl-NL" sz="1400" dirty="0">
                <a:solidFill>
                  <a:prstClr val="black"/>
                </a:solidFill>
                <a:latin typeface="Calibri"/>
              </a:rPr>
              <a:t>, bijna geen arbeidsdeling</a:t>
            </a:r>
            <a:br>
              <a:rPr lang="nl-NL" sz="1400" dirty="0">
                <a:solidFill>
                  <a:prstClr val="black"/>
                </a:solidFill>
                <a:latin typeface="Calibri"/>
              </a:rPr>
            </a:br>
            <a:r>
              <a:rPr lang="nl-NL" sz="1400" dirty="0">
                <a:solidFill>
                  <a:prstClr val="black"/>
                </a:solidFill>
                <a:latin typeface="Calibri"/>
              </a:rPr>
              <a:t>- antiek, vrije burgers maar veel slaven</a:t>
            </a:r>
            <a:br>
              <a:rPr lang="nl-NL" sz="1400" dirty="0">
                <a:solidFill>
                  <a:prstClr val="black"/>
                </a:solidFill>
                <a:latin typeface="Calibri"/>
              </a:rPr>
            </a:br>
            <a:r>
              <a:rPr lang="nl-NL" sz="1400" dirty="0">
                <a:solidFill>
                  <a:prstClr val="black"/>
                </a:solidFill>
                <a:latin typeface="Calibri"/>
              </a:rPr>
              <a:t>- feodaal, heren en horigen, horigen hebben nog genoeg vrijheid</a:t>
            </a:r>
          </a:p>
          <a:p>
            <a:r>
              <a:rPr lang="nl-NL" sz="1400" dirty="0">
                <a:solidFill>
                  <a:prstClr val="black"/>
                </a:solidFill>
                <a:latin typeface="Calibri"/>
              </a:rPr>
              <a:t>- modern-burgerlijk, arbeider in dienst van fabriekseigenaar </a:t>
            </a:r>
            <a:r>
              <a:rPr lang="nl-NL" sz="1400" dirty="0">
                <a:solidFill>
                  <a:srgbClr val="FF0000"/>
                </a:solidFill>
                <a:latin typeface="Calibri"/>
              </a:rPr>
              <a:t>-&gt; 1 keuze voor verandering, revolutie </a:t>
            </a:r>
            <a:br>
              <a:rPr lang="nl-NL" sz="1400" dirty="0">
                <a:solidFill>
                  <a:srgbClr val="FF0000"/>
                </a:solidFill>
                <a:latin typeface="Calibri"/>
              </a:rPr>
            </a:br>
            <a:endParaRPr lang="nl-NL" sz="1400" dirty="0">
              <a:solidFill>
                <a:prstClr val="black"/>
              </a:solidFill>
              <a:latin typeface="Calibri"/>
            </a:endParaRPr>
          </a:p>
        </p:txBody>
      </p:sp>
      <p:sp>
        <p:nvSpPr>
          <p:cNvPr id="7" name="Tekstvak 6"/>
          <p:cNvSpPr txBox="1"/>
          <p:nvPr/>
        </p:nvSpPr>
        <p:spPr>
          <a:xfrm>
            <a:off x="1524000" y="5865216"/>
            <a:ext cx="1872208" cy="1200329"/>
          </a:xfrm>
          <a:prstGeom prst="rect">
            <a:avLst/>
          </a:prstGeom>
          <a:noFill/>
        </p:spPr>
        <p:txBody>
          <a:bodyPr wrap="square" rtlCol="0">
            <a:spAutoFit/>
          </a:bodyPr>
          <a:lstStyle/>
          <a:p>
            <a:r>
              <a:rPr lang="nl-NL" dirty="0">
                <a:solidFill>
                  <a:srgbClr val="4F81BD">
                    <a:lumMod val="75000"/>
                  </a:srgbClr>
                </a:solidFill>
                <a:latin typeface="Calibri"/>
              </a:rPr>
              <a:t>“kapitalisme draagt zijn eigen ondergang aan”</a:t>
            </a:r>
          </a:p>
          <a:p>
            <a:endParaRPr lang="nl-NL" dirty="0">
              <a:solidFill>
                <a:prstClr val="black"/>
              </a:solidFill>
              <a:latin typeface="Calibri"/>
            </a:endParaRPr>
          </a:p>
        </p:txBody>
      </p:sp>
      <p:sp>
        <p:nvSpPr>
          <p:cNvPr id="8" name="Tekstvak 7"/>
          <p:cNvSpPr txBox="1"/>
          <p:nvPr/>
        </p:nvSpPr>
        <p:spPr>
          <a:xfrm>
            <a:off x="7436768" y="2113692"/>
            <a:ext cx="3252132" cy="523220"/>
          </a:xfrm>
          <a:prstGeom prst="rect">
            <a:avLst/>
          </a:prstGeom>
          <a:noFill/>
        </p:spPr>
        <p:txBody>
          <a:bodyPr wrap="square" rtlCol="0">
            <a:spAutoFit/>
          </a:bodyPr>
          <a:lstStyle/>
          <a:p>
            <a:r>
              <a:rPr lang="nl-NL" sz="1400" dirty="0">
                <a:solidFill>
                  <a:prstClr val="black"/>
                </a:solidFill>
                <a:latin typeface="Calibri"/>
              </a:rPr>
              <a:t>Arbeidsdeling vervreemd de arbeider en maakt het </a:t>
            </a:r>
            <a:r>
              <a:rPr lang="nl-NL" sz="1400" dirty="0" err="1">
                <a:solidFill>
                  <a:prstClr val="black"/>
                </a:solidFill>
                <a:latin typeface="Calibri"/>
              </a:rPr>
              <a:t>concurenten</a:t>
            </a:r>
            <a:r>
              <a:rPr lang="nl-NL" sz="1400" dirty="0">
                <a:solidFill>
                  <a:prstClr val="black"/>
                </a:solidFill>
                <a:latin typeface="Calibri"/>
              </a:rPr>
              <a:t> van elkaar</a:t>
            </a:r>
          </a:p>
        </p:txBody>
      </p:sp>
    </p:spTree>
    <p:extLst>
      <p:ext uri="{BB962C8B-B14F-4D97-AF65-F5344CB8AC3E}">
        <p14:creationId xmlns:p14="http://schemas.microsoft.com/office/powerpoint/2010/main" val="28842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p:txBody>
          <a:bodyPr vert="horz" lIns="91440" tIns="45720" rIns="91440" bIns="45720" rtlCol="0" anchor="b">
            <a:normAutofit/>
          </a:bodyPr>
          <a:lstStyle/>
          <a:p>
            <a:r>
              <a:rPr lang="en-US" sz="3200" b="1" dirty="0" err="1"/>
              <a:t>Hoofdstuk</a:t>
            </a:r>
            <a:r>
              <a:rPr lang="en-US" sz="3200" b="1" dirty="0"/>
              <a:t> 6: </a:t>
            </a:r>
            <a:r>
              <a:rPr lang="en-US" sz="3200" b="1" dirty="0" err="1"/>
              <a:t>Tronto</a:t>
            </a:r>
            <a:r>
              <a:rPr lang="en-US" sz="3200" b="1" dirty="0"/>
              <a:t> (</a:t>
            </a:r>
            <a:r>
              <a:rPr lang="en-US" sz="3200" b="1" dirty="0" err="1"/>
              <a:t>primaire</a:t>
            </a:r>
            <a:r>
              <a:rPr lang="en-US" sz="3200" b="1" dirty="0"/>
              <a:t> </a:t>
            </a:r>
            <a:r>
              <a:rPr lang="en-US" sz="3200" b="1" dirty="0" err="1"/>
              <a:t>tekst</a:t>
            </a:r>
            <a:r>
              <a:rPr lang="en-US" sz="3200" b="1" dirty="0"/>
              <a:t> &amp; </a:t>
            </a:r>
            <a:r>
              <a:rPr lang="en-US" sz="3200" b="1" dirty="0" err="1"/>
              <a:t>eindterm</a:t>
            </a:r>
            <a:r>
              <a:rPr lang="en-US" sz="3200" b="1" dirty="0"/>
              <a:t> 24)</a:t>
            </a:r>
            <a:br>
              <a:rPr lang="en-US" sz="2500" dirty="0"/>
            </a:br>
            <a:endParaRPr lang="en-US" sz="2500" dirty="0"/>
          </a:p>
        </p:txBody>
      </p:sp>
      <p:sp>
        <p:nvSpPr>
          <p:cNvPr id="3" name="Tijdelijke aanduiding voor tekst 2">
            <a:extLst>
              <a:ext uri="{FF2B5EF4-FFF2-40B4-BE49-F238E27FC236}">
                <a16:creationId xmlns:a16="http://schemas.microsoft.com/office/drawing/2014/main" id="{4016A7D1-B87A-474B-B182-483AA1D1F97E}"/>
              </a:ext>
            </a:extLst>
          </p:cNvPr>
          <p:cNvSpPr>
            <a:spLocks noGrp="1"/>
          </p:cNvSpPr>
          <p:nvPr>
            <p:ph type="body" idx="1"/>
          </p:nvPr>
        </p:nvSpPr>
        <p:spPr/>
        <p:txBody>
          <a:bodyPr/>
          <a:lstStyle/>
          <a:p>
            <a:r>
              <a:rPr lang="nl-NL" dirty="0"/>
              <a:t>Voorbeeld:</a:t>
            </a:r>
          </a:p>
        </p:txBody>
      </p:sp>
      <p:pic>
        <p:nvPicPr>
          <p:cNvPr id="5" name="Tijdelijke aanduiding voor inhoud 4">
            <a:extLst>
              <a:ext uri="{FF2B5EF4-FFF2-40B4-BE49-F238E27FC236}">
                <a16:creationId xmlns:a16="http://schemas.microsoft.com/office/drawing/2014/main" id="{2C57D897-4DAC-400F-BAF3-928F5BF29038}"/>
              </a:ext>
            </a:extLst>
          </p:cNvPr>
          <p:cNvPicPr>
            <a:picLocks noGrp="1" noChangeAspect="1"/>
          </p:cNvPicPr>
          <p:nvPr>
            <p:ph sz="half" idx="2"/>
          </p:nvPr>
        </p:nvPicPr>
        <p:blipFill rotWithShape="1">
          <a:blip r:embed="rId2"/>
          <a:stretch/>
        </p:blipFill>
        <p:spPr>
          <a:xfrm>
            <a:off x="9848693" y="256382"/>
            <a:ext cx="2086633" cy="183673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Tijdelijke aanduiding voor tekst 3">
            <a:extLst>
              <a:ext uri="{FF2B5EF4-FFF2-40B4-BE49-F238E27FC236}">
                <a16:creationId xmlns:a16="http://schemas.microsoft.com/office/drawing/2014/main" id="{DB26B775-8E52-4E4D-BCED-E7A682B7ABB7}"/>
              </a:ext>
            </a:extLst>
          </p:cNvPr>
          <p:cNvSpPr>
            <a:spLocks noGrp="1"/>
          </p:cNvSpPr>
          <p:nvPr>
            <p:ph type="body" sz="quarter" idx="3"/>
          </p:nvPr>
        </p:nvSpPr>
        <p:spPr/>
        <p:txBody>
          <a:bodyPr/>
          <a:lstStyle/>
          <a:p>
            <a:r>
              <a:rPr lang="nl-NL" dirty="0"/>
              <a:t>Begrippen</a:t>
            </a:r>
          </a:p>
        </p:txBody>
      </p:sp>
      <p:sp>
        <p:nvSpPr>
          <p:cNvPr id="6" name="Tijdelijke aanduiding voor inhoud 5">
            <a:extLst>
              <a:ext uri="{FF2B5EF4-FFF2-40B4-BE49-F238E27FC236}">
                <a16:creationId xmlns:a16="http://schemas.microsoft.com/office/drawing/2014/main" id="{2E6157C9-10C7-4DC6-8D3D-DDC2981E8C0E}"/>
              </a:ext>
            </a:extLst>
          </p:cNvPr>
          <p:cNvSpPr>
            <a:spLocks noGrp="1"/>
          </p:cNvSpPr>
          <p:nvPr>
            <p:ph sz="quarter" idx="4"/>
          </p:nvPr>
        </p:nvSpPr>
        <p:spPr>
          <a:xfrm>
            <a:off x="6172200" y="2505075"/>
            <a:ext cx="5763126" cy="4243388"/>
          </a:xfrm>
        </p:spPr>
        <p:txBody>
          <a:bodyPr>
            <a:normAutofit fontScale="85000" lnSpcReduction="20000"/>
          </a:bodyPr>
          <a:lstStyle/>
          <a:p>
            <a:pPr marL="0" indent="0">
              <a:buNone/>
            </a:pPr>
            <a:r>
              <a:rPr lang="nl-NL" dirty="0"/>
              <a:t>Grenzen / scheiding:</a:t>
            </a:r>
          </a:p>
          <a:p>
            <a:pPr marL="514350" indent="-514350">
              <a:buAutoNum type="arabicPeriod"/>
            </a:pPr>
            <a:r>
              <a:rPr lang="nl-NL" dirty="0"/>
              <a:t>Politiek &amp; moraal (zakelijkheid vs. zorg)</a:t>
            </a:r>
          </a:p>
          <a:p>
            <a:pPr marL="514350" indent="-514350">
              <a:buAutoNum type="arabicPeriod"/>
            </a:pPr>
            <a:r>
              <a:rPr lang="nl-NL" dirty="0"/>
              <a:t>Abstracte en toegepaste moraal (juridisch/zakelijk vs. zorg)</a:t>
            </a:r>
          </a:p>
          <a:p>
            <a:pPr marL="514350" indent="-514350">
              <a:buAutoNum type="arabicPeriod"/>
            </a:pPr>
            <a:r>
              <a:rPr lang="nl-NL" dirty="0"/>
              <a:t>Publiek en private sfeer (efficiëntie vs. liefde / eigenbelang vs. vertrouwen)</a:t>
            </a:r>
          </a:p>
          <a:p>
            <a:pPr marL="0" indent="0">
              <a:buNone/>
            </a:pPr>
            <a:br>
              <a:rPr lang="nl-NL" dirty="0"/>
            </a:br>
            <a:r>
              <a:rPr lang="nl-NL" dirty="0"/>
              <a:t>Cultiveren van zorg: </a:t>
            </a:r>
            <a:br>
              <a:rPr lang="nl-NL" dirty="0"/>
            </a:br>
            <a:r>
              <a:rPr lang="nl-NL" dirty="0"/>
              <a:t>I. zorg wordt niet natuurlijk geregeld, </a:t>
            </a:r>
            <a:br>
              <a:rPr lang="nl-NL" dirty="0"/>
            </a:br>
            <a:r>
              <a:rPr lang="nl-NL" dirty="0"/>
              <a:t>II. de vrije markt organiseert geen (corona)zorg, </a:t>
            </a:r>
            <a:br>
              <a:rPr lang="nl-NL" dirty="0"/>
            </a:br>
            <a:r>
              <a:rPr lang="nl-NL" dirty="0"/>
              <a:t>III. meer mensen en robots biedt nog geen aandacht en zorg (alleen meer mensen). </a:t>
            </a:r>
          </a:p>
        </p:txBody>
      </p:sp>
      <p:pic>
        <p:nvPicPr>
          <p:cNvPr id="2052" name="Picture 4" descr="Sabri Sertkaya heeft een aangeboren afwijking en moet twee benen en een arm missen. Ondanks deze zware handicap woont hij op vier hoog zonder speciale voorzieningen en zelfs geen lift. Hij komt dan ook steeds minder buiten.">
            <a:extLst>
              <a:ext uri="{FF2B5EF4-FFF2-40B4-BE49-F238E27FC236}">
                <a16:creationId xmlns:a16="http://schemas.microsoft.com/office/drawing/2014/main" id="{A3D77991-96F8-477A-B802-EA9616F2D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1" y="2705136"/>
            <a:ext cx="4866223" cy="324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1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315031" y="1380754"/>
            <a:ext cx="5561938" cy="2513516"/>
          </a:xfrm>
        </p:spPr>
        <p:txBody>
          <a:bodyPr>
            <a:normAutofit/>
          </a:bodyPr>
          <a:lstStyle/>
          <a:p>
            <a:r>
              <a:rPr lang="en-US" err="1">
                <a:cs typeface="Calibri Light"/>
              </a:rPr>
              <a:t>Hoofdstuk</a:t>
            </a:r>
            <a:r>
              <a:rPr lang="en-US">
                <a:cs typeface="Calibri Light"/>
              </a:rPr>
              <a:t> 7</a:t>
            </a:r>
            <a:endParaRPr lang="en-US"/>
          </a:p>
        </p:txBody>
      </p:sp>
      <p:sp>
        <p:nvSpPr>
          <p:cNvPr id="3" name="Subtitle 2"/>
          <p:cNvSpPr>
            <a:spLocks noGrp="1"/>
          </p:cNvSpPr>
          <p:nvPr>
            <p:ph type="subTitle" idx="1"/>
          </p:nvPr>
        </p:nvSpPr>
        <p:spPr>
          <a:xfrm>
            <a:off x="3315031" y="4076802"/>
            <a:ext cx="5561938" cy="1534587"/>
          </a:xfrm>
        </p:spPr>
        <p:txBody>
          <a:bodyPr vert="horz" lIns="91440" tIns="45720" rIns="91440" bIns="45720" rtlCol="0">
            <a:normAutofit/>
          </a:bodyPr>
          <a:lstStyle/>
          <a:p>
            <a:r>
              <a:rPr lang="en-US">
                <a:cs typeface="Calibri"/>
              </a:rPr>
              <a:t>Dirkje, Süreyya en Mila</a:t>
            </a:r>
            <a:endParaRPr lang="en-US"/>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6CABA-8F85-45E0-BCB2-CFE25E44AA90}"/>
              </a:ext>
            </a:extLst>
          </p:cNvPr>
          <p:cNvSpPr>
            <a:spLocks noGrp="1"/>
          </p:cNvSpPr>
          <p:nvPr>
            <p:ph type="title"/>
          </p:nvPr>
        </p:nvSpPr>
        <p:spPr>
          <a:xfrm>
            <a:off x="838200" y="365125"/>
            <a:ext cx="10515600" cy="1325563"/>
          </a:xfrm>
        </p:spPr>
        <p:txBody>
          <a:bodyPr>
            <a:normAutofit/>
          </a:bodyPr>
          <a:lstStyle/>
          <a:p>
            <a:r>
              <a:rPr lang="en-US" err="1">
                <a:cs typeface="Calibri Light"/>
              </a:rPr>
              <a:t>Vraagstuk</a:t>
            </a:r>
            <a:r>
              <a:rPr lang="en-US">
                <a:cs typeface="Calibri Light"/>
              </a:rPr>
              <a:t>: Hoe </a:t>
            </a:r>
            <a:r>
              <a:rPr lang="en-US" err="1">
                <a:cs typeface="Calibri Light"/>
              </a:rPr>
              <a:t>staat</a:t>
            </a:r>
            <a:r>
              <a:rPr lang="en-US">
                <a:cs typeface="Calibri Light"/>
              </a:rPr>
              <a:t> de </a:t>
            </a:r>
            <a:r>
              <a:rPr lang="en-US" err="1">
                <a:cs typeface="Calibri Light"/>
              </a:rPr>
              <a:t>mens</a:t>
            </a:r>
            <a:r>
              <a:rPr lang="en-US">
                <a:cs typeface="Calibri Light"/>
              </a:rPr>
              <a:t> in </a:t>
            </a:r>
            <a:r>
              <a:rPr lang="en-US" err="1">
                <a:cs typeface="Calibri Light"/>
              </a:rPr>
              <a:t>relatie</a:t>
            </a:r>
            <a:r>
              <a:rPr lang="en-US">
                <a:cs typeface="Calibri Light"/>
              </a:rPr>
              <a:t> tot anderen in de wereld?</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E08126-D679-49CB-BDDB-ABA7B4185A2A}"/>
              </a:ext>
            </a:extLst>
          </p:cNvPr>
          <p:cNvSpPr>
            <a:spLocks noGrp="1"/>
          </p:cNvSpPr>
          <p:nvPr>
            <p:ph idx="1"/>
          </p:nvPr>
        </p:nvSpPr>
        <p:spPr>
          <a:xfrm>
            <a:off x="838200" y="2185059"/>
            <a:ext cx="10515600" cy="4351338"/>
          </a:xfrm>
        </p:spPr>
        <p:txBody>
          <a:bodyPr vert="horz" lIns="91440" tIns="45720" rIns="91440" bIns="45720" rtlCol="0" anchor="t">
            <a:normAutofit/>
          </a:bodyPr>
          <a:lstStyle/>
          <a:p>
            <a:r>
              <a:rPr lang="en-US">
                <a:cs typeface="Calibri"/>
              </a:rPr>
              <a:t>Mens in enkelvoud, mens in meervoud: relaties</a:t>
            </a:r>
          </a:p>
          <a:p>
            <a:r>
              <a:rPr lang="en-US">
                <a:cs typeface="Calibri"/>
              </a:rPr>
              <a:t>De mens altijd in verhouding tot anderen</a:t>
            </a:r>
            <a:endParaRPr lang="en-US"/>
          </a:p>
          <a:p>
            <a:r>
              <a:rPr lang="en-US">
                <a:cs typeface="Calibri"/>
              </a:rPr>
              <a:t>Individualisering door vrije markt</a:t>
            </a:r>
          </a:p>
          <a:p>
            <a:r>
              <a:rPr lang="en-US">
                <a:cs typeface="Calibri"/>
              </a:rPr>
              <a:t>Sleutelhanger bedrijf </a:t>
            </a:r>
            <a:br>
              <a:rPr lang="en-US">
                <a:cs typeface="Calibri"/>
              </a:rPr>
            </a:br>
            <a:endParaRPr lang="en-US">
              <a:cs typeface="Calibri"/>
            </a:endParaRPr>
          </a:p>
        </p:txBody>
      </p:sp>
      <p:pic>
        <p:nvPicPr>
          <p:cNvPr id="4" name="Picture 4">
            <a:extLst>
              <a:ext uri="{FF2B5EF4-FFF2-40B4-BE49-F238E27FC236}">
                <a16:creationId xmlns:a16="http://schemas.microsoft.com/office/drawing/2014/main" id="{B2864E31-5816-46F8-AB9A-017E6EF0DCAD}"/>
              </a:ext>
            </a:extLst>
          </p:cNvPr>
          <p:cNvPicPr>
            <a:picLocks noChangeAspect="1"/>
          </p:cNvPicPr>
          <p:nvPr/>
        </p:nvPicPr>
        <p:blipFill>
          <a:blip r:embed="rId3"/>
          <a:stretch>
            <a:fillRect/>
          </a:stretch>
        </p:blipFill>
        <p:spPr>
          <a:xfrm>
            <a:off x="8357508" y="3334784"/>
            <a:ext cx="2988128" cy="2515253"/>
          </a:xfrm>
          <a:prstGeom prst="rect">
            <a:avLst/>
          </a:prstGeom>
        </p:spPr>
      </p:pic>
      <p:sp>
        <p:nvSpPr>
          <p:cNvPr id="5" name="TextBox 4">
            <a:extLst>
              <a:ext uri="{FF2B5EF4-FFF2-40B4-BE49-F238E27FC236}">
                <a16:creationId xmlns:a16="http://schemas.microsoft.com/office/drawing/2014/main" id="{A42A0B99-9224-4052-ADE4-DEC3624673F8}"/>
              </a:ext>
            </a:extLst>
          </p:cNvPr>
          <p:cNvSpPr txBox="1"/>
          <p:nvPr/>
        </p:nvSpPr>
        <p:spPr>
          <a:xfrm rot="2220000">
            <a:off x="8997043" y="430257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rPr>
              <a: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rPr>
              <a:t>Filosofie</a:t>
            </a:r>
          </a:p>
        </p:txBody>
      </p:sp>
      <p:pic>
        <p:nvPicPr>
          <p:cNvPr id="6" name="Picture 6">
            <a:extLst>
              <a:ext uri="{FF2B5EF4-FFF2-40B4-BE49-F238E27FC236}">
                <a16:creationId xmlns:a16="http://schemas.microsoft.com/office/drawing/2014/main" id="{4462418A-70A9-48F7-8EC0-964C959AE253}"/>
              </a:ext>
            </a:extLst>
          </p:cNvPr>
          <p:cNvPicPr>
            <a:picLocks noChangeAspect="1"/>
          </p:cNvPicPr>
          <p:nvPr/>
        </p:nvPicPr>
        <p:blipFill>
          <a:blip r:embed="rId4"/>
          <a:stretch>
            <a:fillRect/>
          </a:stretch>
        </p:blipFill>
        <p:spPr>
          <a:xfrm rot="2460000">
            <a:off x="10066835" y="4664799"/>
            <a:ext cx="484415" cy="484415"/>
          </a:xfrm>
          <a:prstGeom prst="rect">
            <a:avLst/>
          </a:prstGeom>
        </p:spPr>
      </p:pic>
    </p:spTree>
    <p:extLst>
      <p:ext uri="{BB962C8B-B14F-4D97-AF65-F5344CB8AC3E}">
        <p14:creationId xmlns:p14="http://schemas.microsoft.com/office/powerpoint/2010/main" val="14752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C6CABA-8F85-45E0-BCB2-CFE25E44AA90}"/>
              </a:ext>
            </a:extLst>
          </p:cNvPr>
          <p:cNvSpPr>
            <a:spLocks noGrp="1"/>
          </p:cNvSpPr>
          <p:nvPr>
            <p:ph type="title"/>
          </p:nvPr>
        </p:nvSpPr>
        <p:spPr>
          <a:xfrm>
            <a:off x="838200" y="365125"/>
            <a:ext cx="10515600" cy="1325563"/>
          </a:xfrm>
        </p:spPr>
        <p:txBody>
          <a:bodyPr>
            <a:normAutofit/>
          </a:bodyPr>
          <a:lstStyle/>
          <a:p>
            <a:r>
              <a:rPr lang="en-US">
                <a:cs typeface="Calibri Light"/>
              </a:rPr>
              <a:t>Belangrijke begrippen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E08126-D679-49CB-BDDB-ABA7B4185A2A}"/>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cs typeface="Calibri"/>
              </a:rPr>
              <a:t>Virtuele biotoop</a:t>
            </a:r>
          </a:p>
          <a:p>
            <a:r>
              <a:rPr lang="en-US">
                <a:cs typeface="Calibri"/>
              </a:rPr>
              <a:t>Sociaal atomisme</a:t>
            </a:r>
          </a:p>
          <a:p>
            <a:r>
              <a:rPr lang="en-US">
                <a:cs typeface="Calibri"/>
              </a:rPr>
              <a:t>Individualisering</a:t>
            </a:r>
          </a:p>
          <a:p>
            <a:r>
              <a:rPr lang="en-US">
                <a:cs typeface="Calibri"/>
              </a:rPr>
              <a:t>Hebzucht (Neoklassieke opvatting)</a:t>
            </a:r>
          </a:p>
          <a:p>
            <a:r>
              <a:rPr lang="en-US">
                <a:cs typeface="Calibri"/>
              </a:rPr>
              <a:t>Communitarisme &amp; liberalisme</a:t>
            </a:r>
          </a:p>
          <a:p>
            <a:r>
              <a:rPr lang="en-US">
                <a:cs typeface="Calibri"/>
              </a:rPr>
              <a:t>Liberale mensbegrip</a:t>
            </a:r>
          </a:p>
          <a:p>
            <a:r>
              <a:rPr lang="en-US">
                <a:cs typeface="Calibri"/>
              </a:rPr>
              <a:t>Dunne en dikke moraal</a:t>
            </a:r>
          </a:p>
          <a:p>
            <a:endParaRPr lang="en-US">
              <a:cs typeface="Calibri"/>
            </a:endParaRPr>
          </a:p>
        </p:txBody>
      </p:sp>
    </p:spTree>
    <p:extLst>
      <p:ext uri="{BB962C8B-B14F-4D97-AF65-F5344CB8AC3E}">
        <p14:creationId xmlns:p14="http://schemas.microsoft.com/office/powerpoint/2010/main" val="326534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err="1"/>
              <a:t>Hoofdstuk</a:t>
            </a:r>
            <a:r>
              <a:rPr lang="en-US"/>
              <a:t> 2</a:t>
            </a:r>
          </a:p>
        </p:txBody>
      </p:sp>
      <p:sp>
        <p:nvSpPr>
          <p:cNvPr id="3" name="Subtitle 2"/>
          <p:cNvSpPr>
            <a:spLocks noGrp="1"/>
          </p:cNvSpPr>
          <p:nvPr>
            <p:ph type="subTitle" idx="1"/>
          </p:nvPr>
        </p:nvSpPr>
        <p:spPr/>
        <p:txBody>
          <a:bodyPr/>
          <a:lstStyle/>
          <a:p>
            <a:r>
              <a:rPr lang="en-US"/>
              <a:t>Plato en Aristoteles over het </a:t>
            </a:r>
            <a:r>
              <a:rPr lang="en-US" err="1"/>
              <a:t>goede</a:t>
            </a:r>
            <a:r>
              <a:rPr lang="en-US"/>
              <a:t> </a:t>
            </a:r>
            <a:r>
              <a:rPr lang="en-US" err="1"/>
              <a:t>leven</a:t>
            </a:r>
            <a:endParaRPr lang="nl-NL" err="1"/>
          </a:p>
          <a:p>
            <a:r>
              <a:rPr lang="en-US" sz="1600"/>
              <a:t>Jordan &amp; Mees</a:t>
            </a:r>
          </a:p>
          <a:p>
            <a:endParaRPr lang="en-US"/>
          </a:p>
        </p:txBody>
      </p:sp>
    </p:spTree>
    <p:extLst>
      <p:ext uri="{BB962C8B-B14F-4D97-AF65-F5344CB8AC3E}">
        <p14:creationId xmlns:p14="http://schemas.microsoft.com/office/powerpoint/2010/main" val="521040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3BB1C3-0CDC-49C8-AE3E-9992B69D0D3C}"/>
              </a:ext>
            </a:extLst>
          </p:cNvPr>
          <p:cNvSpPr>
            <a:spLocks noGrp="1"/>
          </p:cNvSpPr>
          <p:nvPr>
            <p:ph type="title"/>
          </p:nvPr>
        </p:nvSpPr>
        <p:spPr>
          <a:xfrm>
            <a:off x="838200" y="365125"/>
            <a:ext cx="10515600" cy="1325563"/>
          </a:xfrm>
        </p:spPr>
        <p:txBody>
          <a:bodyPr>
            <a:normAutofit/>
          </a:bodyPr>
          <a:lstStyle/>
          <a:p>
            <a:r>
              <a:rPr lang="en-US">
                <a:cs typeface="Calibri Light"/>
              </a:rPr>
              <a:t>Georg Hegel</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00E140-FCE5-4A84-89C2-57233FC05289}"/>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cs typeface="Calibri"/>
              </a:rPr>
              <a:t>[Wat </a:t>
            </a:r>
            <a:r>
              <a:rPr lang="en-US" err="1">
                <a:cs typeface="Calibri"/>
              </a:rPr>
              <a:t>hebben</a:t>
            </a:r>
            <a:r>
              <a:rPr lang="en-US">
                <a:cs typeface="Calibri"/>
              </a:rPr>
              <a:t> </a:t>
            </a:r>
            <a:r>
              <a:rPr lang="en-US" err="1">
                <a:cs typeface="Calibri"/>
              </a:rPr>
              <a:t>ze</a:t>
            </a:r>
            <a:r>
              <a:rPr lang="en-US">
                <a:cs typeface="Calibri"/>
              </a:rPr>
              <a:t> </a:t>
            </a:r>
            <a:r>
              <a:rPr lang="en-US" err="1">
                <a:cs typeface="Calibri"/>
              </a:rPr>
              <a:t>te</a:t>
            </a:r>
            <a:r>
              <a:rPr lang="en-US">
                <a:cs typeface="Calibri"/>
              </a:rPr>
              <a:t> </a:t>
            </a:r>
            <a:r>
              <a:rPr lang="en-US" err="1">
                <a:cs typeface="Calibri"/>
              </a:rPr>
              <a:t>maken</a:t>
            </a:r>
            <a:r>
              <a:rPr lang="en-US">
                <a:cs typeface="Calibri"/>
              </a:rPr>
              <a:t> met het </a:t>
            </a:r>
            <a:r>
              <a:rPr lang="en-US" err="1">
                <a:cs typeface="Calibri"/>
              </a:rPr>
              <a:t>vraagstuk</a:t>
            </a:r>
            <a:r>
              <a:rPr lang="en-US">
                <a:cs typeface="Calibri"/>
              </a:rPr>
              <a:t> en </a:t>
            </a:r>
            <a:r>
              <a:rPr lang="en-US" err="1">
                <a:cs typeface="Calibri"/>
              </a:rPr>
              <a:t>bijbehorende</a:t>
            </a:r>
            <a:r>
              <a:rPr lang="en-US">
                <a:cs typeface="Calibri"/>
              </a:rPr>
              <a:t> </a:t>
            </a:r>
            <a:r>
              <a:rPr lang="en-US" err="1">
                <a:cs typeface="Calibri"/>
              </a:rPr>
              <a:t>begrippen</a:t>
            </a:r>
            <a:r>
              <a:rPr lang="en-US">
                <a:cs typeface="Calibri"/>
              </a:rPr>
              <a:t>]</a:t>
            </a:r>
          </a:p>
          <a:p>
            <a:r>
              <a:rPr lang="en-US" err="1">
                <a:cs typeface="Calibri"/>
              </a:rPr>
              <a:t>Burgerlijke</a:t>
            </a:r>
            <a:r>
              <a:rPr lang="en-US">
                <a:cs typeface="Calibri"/>
              </a:rPr>
              <a:t> </a:t>
            </a:r>
            <a:r>
              <a:rPr lang="en-US" err="1">
                <a:cs typeface="Calibri"/>
              </a:rPr>
              <a:t>maatschappij</a:t>
            </a:r>
            <a:r>
              <a:rPr lang="en-US">
                <a:cs typeface="Calibri"/>
              </a:rPr>
              <a:t>: </a:t>
            </a:r>
            <a:r>
              <a:rPr lang="en-US" err="1">
                <a:cs typeface="Calibri"/>
              </a:rPr>
              <a:t>algemeenheid</a:t>
            </a:r>
            <a:r>
              <a:rPr lang="en-US">
                <a:cs typeface="Calibri"/>
              </a:rPr>
              <a:t> en </a:t>
            </a:r>
            <a:r>
              <a:rPr lang="en-US" err="1">
                <a:cs typeface="Calibri"/>
              </a:rPr>
              <a:t>bijzonderheid</a:t>
            </a:r>
          </a:p>
          <a:p>
            <a:r>
              <a:rPr lang="en-US" err="1">
                <a:cs typeface="Calibri"/>
              </a:rPr>
              <a:t>Anerkennung</a:t>
            </a:r>
          </a:p>
          <a:p>
            <a:r>
              <a:rPr lang="en-US" err="1">
                <a:cs typeface="Calibri"/>
              </a:rPr>
              <a:t>Vorming</a:t>
            </a:r>
            <a:r>
              <a:rPr lang="en-US">
                <a:cs typeface="Calibri"/>
              </a:rPr>
              <a:t> </a:t>
            </a:r>
            <a:r>
              <a:rPr lang="en-US" err="1">
                <a:cs typeface="Calibri"/>
              </a:rPr>
              <a:t>arbeidsproces</a:t>
            </a:r>
            <a:r>
              <a:rPr lang="en-US">
                <a:cs typeface="Calibri"/>
              </a:rPr>
              <a:t>: </a:t>
            </a:r>
            <a:r>
              <a:rPr lang="en-US" err="1">
                <a:cs typeface="Calibri"/>
              </a:rPr>
              <a:t>arbeidsdeling</a:t>
            </a:r>
            <a:r>
              <a:rPr lang="en-US">
                <a:cs typeface="Calibri"/>
              </a:rPr>
              <a:t>, </a:t>
            </a:r>
            <a:r>
              <a:rPr lang="en-US" err="1">
                <a:cs typeface="Calibri"/>
              </a:rPr>
              <a:t>productiviteit</a:t>
            </a:r>
            <a:r>
              <a:rPr lang="en-US">
                <a:cs typeface="Calibri"/>
              </a:rPr>
              <a:t> en </a:t>
            </a:r>
            <a:r>
              <a:rPr lang="en-US" err="1">
                <a:cs typeface="Calibri"/>
              </a:rPr>
              <a:t>automatisering</a:t>
            </a:r>
          </a:p>
          <a:p>
            <a:r>
              <a:rPr lang="en-US" err="1">
                <a:cs typeface="Calibri"/>
              </a:rPr>
              <a:t>Atomaire</a:t>
            </a:r>
            <a:r>
              <a:rPr lang="en-US">
                <a:cs typeface="Calibri"/>
              </a:rPr>
              <a:t> </a:t>
            </a:r>
            <a:r>
              <a:rPr lang="en-US" err="1">
                <a:cs typeface="Calibri"/>
              </a:rPr>
              <a:t>vrijheidsbegrip</a:t>
            </a:r>
          </a:p>
          <a:p>
            <a:r>
              <a:rPr lang="en-US">
                <a:cs typeface="Calibri"/>
              </a:rPr>
              <a:t>Hegels </a:t>
            </a:r>
            <a:r>
              <a:rPr lang="en-US" err="1">
                <a:cs typeface="Calibri"/>
              </a:rPr>
              <a:t>antwoord</a:t>
            </a:r>
            <a:r>
              <a:rPr lang="en-US">
                <a:cs typeface="Calibri"/>
              </a:rPr>
              <a:t> op het vraagstuk: de mens is vrij omdat een ander hem erkent als 'vrij'</a:t>
            </a:r>
          </a:p>
          <a:p>
            <a:endParaRPr lang="en-US">
              <a:cs typeface="Calibri"/>
            </a:endParaRPr>
          </a:p>
        </p:txBody>
      </p:sp>
    </p:spTree>
    <p:extLst>
      <p:ext uri="{BB962C8B-B14F-4D97-AF65-F5344CB8AC3E}">
        <p14:creationId xmlns:p14="http://schemas.microsoft.com/office/powerpoint/2010/main" val="1150475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1AD3D8-D565-4D27-B4A8-02168E4DBBA2}"/>
              </a:ext>
            </a:extLst>
          </p:cNvPr>
          <p:cNvSpPr>
            <a:spLocks noGrp="1"/>
          </p:cNvSpPr>
          <p:nvPr>
            <p:ph type="title"/>
          </p:nvPr>
        </p:nvSpPr>
        <p:spPr>
          <a:xfrm>
            <a:off x="838200" y="365125"/>
            <a:ext cx="10515600" cy="1325563"/>
          </a:xfrm>
        </p:spPr>
        <p:txBody>
          <a:bodyPr>
            <a:normAutofit/>
          </a:bodyPr>
          <a:lstStyle/>
          <a:p>
            <a:r>
              <a:rPr lang="en-US">
                <a:cs typeface="Calibri Light"/>
              </a:rPr>
              <a:t>Alasdair </a:t>
            </a:r>
            <a:r>
              <a:rPr lang="en-US" err="1">
                <a:cs typeface="Calibri Light"/>
              </a:rPr>
              <a:t>MacIntyre</a:t>
            </a:r>
            <a:endParaRPr lang="en-US"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0B10CF-3BB8-4504-AC8C-0ACA90E65B99}"/>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ea typeface="+mn-lt"/>
                <a:cs typeface="+mn-lt"/>
              </a:rPr>
              <a:t>[Wat </a:t>
            </a:r>
            <a:r>
              <a:rPr lang="en-US" err="1">
                <a:ea typeface="+mn-lt"/>
                <a:cs typeface="+mn-lt"/>
              </a:rPr>
              <a:t>hebben</a:t>
            </a:r>
            <a:r>
              <a:rPr lang="en-US">
                <a:ea typeface="+mn-lt"/>
                <a:cs typeface="+mn-lt"/>
              </a:rPr>
              <a:t> </a:t>
            </a:r>
            <a:r>
              <a:rPr lang="en-US" err="1">
                <a:ea typeface="+mn-lt"/>
                <a:cs typeface="+mn-lt"/>
              </a:rPr>
              <a:t>ze</a:t>
            </a:r>
            <a:r>
              <a:rPr lang="en-US">
                <a:ea typeface="+mn-lt"/>
                <a:cs typeface="+mn-lt"/>
              </a:rPr>
              <a:t> </a:t>
            </a:r>
            <a:r>
              <a:rPr lang="en-US" err="1">
                <a:ea typeface="+mn-lt"/>
                <a:cs typeface="+mn-lt"/>
              </a:rPr>
              <a:t>te</a:t>
            </a:r>
            <a:r>
              <a:rPr lang="en-US">
                <a:ea typeface="+mn-lt"/>
                <a:cs typeface="+mn-lt"/>
              </a:rPr>
              <a:t> </a:t>
            </a:r>
            <a:r>
              <a:rPr lang="en-US" err="1">
                <a:ea typeface="+mn-lt"/>
                <a:cs typeface="+mn-lt"/>
              </a:rPr>
              <a:t>maken</a:t>
            </a:r>
            <a:r>
              <a:rPr lang="en-US">
                <a:ea typeface="+mn-lt"/>
                <a:cs typeface="+mn-lt"/>
              </a:rPr>
              <a:t> met het </a:t>
            </a:r>
            <a:r>
              <a:rPr lang="en-US" err="1">
                <a:ea typeface="+mn-lt"/>
                <a:cs typeface="+mn-lt"/>
              </a:rPr>
              <a:t>vraagstuk</a:t>
            </a:r>
            <a:r>
              <a:rPr lang="en-US">
                <a:ea typeface="+mn-lt"/>
                <a:cs typeface="+mn-lt"/>
              </a:rPr>
              <a:t> en </a:t>
            </a:r>
            <a:r>
              <a:rPr lang="en-US" err="1">
                <a:ea typeface="+mn-lt"/>
                <a:cs typeface="+mn-lt"/>
              </a:rPr>
              <a:t>bijbehorende</a:t>
            </a:r>
            <a:r>
              <a:rPr lang="en-US">
                <a:ea typeface="+mn-lt"/>
                <a:cs typeface="+mn-lt"/>
              </a:rPr>
              <a:t> </a:t>
            </a:r>
            <a:r>
              <a:rPr lang="en-US" err="1">
                <a:ea typeface="+mn-lt"/>
                <a:cs typeface="+mn-lt"/>
              </a:rPr>
              <a:t>begrippen</a:t>
            </a:r>
            <a:r>
              <a:rPr lang="en-US">
                <a:ea typeface="+mn-lt"/>
                <a:cs typeface="+mn-lt"/>
              </a:rPr>
              <a:t>]</a:t>
            </a:r>
          </a:p>
          <a:p>
            <a:r>
              <a:rPr lang="en-US" err="1">
                <a:cs typeface="Calibri"/>
              </a:rPr>
              <a:t>Deugdbegrip</a:t>
            </a:r>
            <a:r>
              <a:rPr lang="en-US">
                <a:cs typeface="Calibri"/>
              </a:rPr>
              <a:t>: internal goods, external goods</a:t>
            </a:r>
          </a:p>
          <a:p>
            <a:r>
              <a:rPr lang="en-US" err="1">
                <a:cs typeface="Calibri"/>
              </a:rPr>
              <a:t>MacIntyre's</a:t>
            </a:r>
            <a:r>
              <a:rPr lang="en-US">
                <a:cs typeface="Calibri"/>
              </a:rPr>
              <a:t> </a:t>
            </a:r>
            <a:r>
              <a:rPr lang="en-US" err="1">
                <a:cs typeface="Calibri"/>
              </a:rPr>
              <a:t>antwoord</a:t>
            </a:r>
            <a:r>
              <a:rPr lang="en-US">
                <a:cs typeface="Calibri"/>
              </a:rPr>
              <a:t> op het vraagstuk: </a:t>
            </a:r>
            <a:r>
              <a:rPr lang="en-US">
                <a:ea typeface="+mn-lt"/>
                <a:cs typeface="+mn-lt"/>
              </a:rPr>
              <a:t>Macintyre is erop gericht op het zoeken van het juiste midden met relaties met mensen en met moed, eerlijkheid en rechtvaardigheid.</a:t>
            </a:r>
          </a:p>
          <a:p>
            <a:endParaRPr lang="en-US">
              <a:ea typeface="+mn-lt"/>
              <a:cs typeface="+mn-lt"/>
            </a:endParaRPr>
          </a:p>
        </p:txBody>
      </p:sp>
    </p:spTree>
    <p:extLst>
      <p:ext uri="{BB962C8B-B14F-4D97-AF65-F5344CB8AC3E}">
        <p14:creationId xmlns:p14="http://schemas.microsoft.com/office/powerpoint/2010/main" val="2999850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ACFDD-C500-4FAF-BD37-38B3B4F9C4EE}"/>
              </a:ext>
            </a:extLst>
          </p:cNvPr>
          <p:cNvSpPr>
            <a:spLocks noGrp="1"/>
          </p:cNvSpPr>
          <p:nvPr>
            <p:ph type="title"/>
          </p:nvPr>
        </p:nvSpPr>
        <p:spPr>
          <a:xfrm>
            <a:off x="838200" y="365125"/>
            <a:ext cx="10515600" cy="1325563"/>
          </a:xfrm>
        </p:spPr>
        <p:txBody>
          <a:bodyPr>
            <a:normAutofit/>
          </a:bodyPr>
          <a:lstStyle/>
          <a:p>
            <a:r>
              <a:rPr lang="en-US" err="1">
                <a:cs typeface="Calibri Light"/>
              </a:rPr>
              <a:t>Discussie</a:t>
            </a:r>
            <a:r>
              <a:rPr lang="en-US">
                <a:cs typeface="Calibri Light"/>
              </a:rPr>
              <a:t> </a:t>
            </a:r>
            <a:r>
              <a:rPr lang="en-US" err="1">
                <a:cs typeface="Calibri Light"/>
              </a:rPr>
              <a:t>vraagstuk</a:t>
            </a:r>
            <a:endParaRPr lang="en-US"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A3B73E-BE1D-4072-9586-4E236779BDBA}"/>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cs typeface="Calibri"/>
              </a:rPr>
              <a:t>Mens in enkelvoud: Individualisering, sociaal atomisme en liberalisme</a:t>
            </a:r>
          </a:p>
          <a:p>
            <a:r>
              <a:rPr lang="en-US">
                <a:cs typeface="Calibri"/>
              </a:rPr>
              <a:t>Mens in meervoud: Dikke moraal en communitarisme</a:t>
            </a:r>
          </a:p>
          <a:p>
            <a:endParaRPr lang="en-US">
              <a:cs typeface="Calibri"/>
            </a:endParaRPr>
          </a:p>
        </p:txBody>
      </p:sp>
    </p:spTree>
    <p:extLst>
      <p:ext uri="{BB962C8B-B14F-4D97-AF65-F5344CB8AC3E}">
        <p14:creationId xmlns:p14="http://schemas.microsoft.com/office/powerpoint/2010/main" val="196969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45D9-B5A5-48B9-9337-B1158A6CCA82}"/>
              </a:ext>
            </a:extLst>
          </p:cNvPr>
          <p:cNvSpPr>
            <a:spLocks noGrp="1"/>
          </p:cNvSpPr>
          <p:nvPr>
            <p:ph type="title"/>
          </p:nvPr>
        </p:nvSpPr>
        <p:spPr/>
        <p:txBody>
          <a:bodyPr/>
          <a:lstStyle/>
          <a:p>
            <a:r>
              <a:rPr lang="en-US" dirty="0" err="1"/>
              <a:t>Hoofdstuk</a:t>
            </a:r>
            <a:r>
              <a:rPr lang="en-US" dirty="0"/>
              <a:t> 8: De </a:t>
            </a:r>
            <a:r>
              <a:rPr lang="en-US" dirty="0" err="1"/>
              <a:t>Januskop</a:t>
            </a:r>
            <a:r>
              <a:rPr lang="en-US" dirty="0"/>
              <a:t> van </a:t>
            </a:r>
            <a:r>
              <a:rPr lang="en-US" dirty="0" err="1"/>
              <a:t>instituties</a:t>
            </a:r>
            <a:endParaRPr lang="nl-NL" dirty="0"/>
          </a:p>
        </p:txBody>
      </p:sp>
      <p:sp>
        <p:nvSpPr>
          <p:cNvPr id="3" name="Content Placeholder 2">
            <a:extLst>
              <a:ext uri="{FF2B5EF4-FFF2-40B4-BE49-F238E27FC236}">
                <a16:creationId xmlns:a16="http://schemas.microsoft.com/office/drawing/2014/main" id="{99FF4978-D3D8-4127-9ACB-C13F92A1DCBF}"/>
              </a:ext>
            </a:extLst>
          </p:cNvPr>
          <p:cNvSpPr>
            <a:spLocks noGrp="1"/>
          </p:cNvSpPr>
          <p:nvPr>
            <p:ph idx="1"/>
          </p:nvPr>
        </p:nvSpPr>
        <p:spPr>
          <a:xfrm>
            <a:off x="838199" y="1825625"/>
            <a:ext cx="11258725" cy="4351338"/>
          </a:xfrm>
        </p:spPr>
        <p:txBody>
          <a:bodyPr>
            <a:normAutofit/>
          </a:bodyPr>
          <a:lstStyle/>
          <a:p>
            <a:r>
              <a:rPr lang="nl-NL" sz="2400" dirty="0"/>
              <a:t>Inleiding instituties: harde &amp; zachte instituties</a:t>
            </a:r>
          </a:p>
          <a:p>
            <a:r>
              <a:rPr lang="nl-NL" sz="2400" dirty="0"/>
              <a:t>Karl Marx: onderbouw &amp; bovenbouw </a:t>
            </a:r>
          </a:p>
          <a:p>
            <a:r>
              <a:rPr lang="nl-NL" sz="2400" dirty="0"/>
              <a:t>Foucault: macht &amp; onderdrukking</a:t>
            </a:r>
          </a:p>
          <a:p>
            <a:r>
              <a:rPr lang="nl-NL" sz="2400" dirty="0"/>
              <a:t>Habermas: Communicatieve &amp; Instrumentele rationaliteit</a:t>
            </a:r>
          </a:p>
          <a:p>
            <a:r>
              <a:rPr lang="nl-NL" sz="2400" dirty="0"/>
              <a:t>Angelsaksische &amp; Rijnlandse model: Shareholder- &amp; Stakeholder-capitalism</a:t>
            </a:r>
          </a:p>
        </p:txBody>
      </p:sp>
    </p:spTree>
    <p:extLst>
      <p:ext uri="{BB962C8B-B14F-4D97-AF65-F5344CB8AC3E}">
        <p14:creationId xmlns:p14="http://schemas.microsoft.com/office/powerpoint/2010/main" val="610104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Het </a:t>
            </a:r>
            <a:r>
              <a:rPr lang="de-DE" dirty="0" err="1">
                <a:cs typeface="Calibri Light"/>
              </a:rPr>
              <a:t>belichaamde</a:t>
            </a:r>
            <a:r>
              <a:rPr lang="de-DE" dirty="0">
                <a:cs typeface="Calibri Light"/>
              </a:rPr>
              <a:t> (h9)</a:t>
            </a:r>
            <a:endParaRPr lang="de-DE" dirty="0"/>
          </a:p>
        </p:txBody>
      </p:sp>
      <p:sp>
        <p:nvSpPr>
          <p:cNvPr id="3" name="Ond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5143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FB8EE2E-2EE0-4760-BC1E-BB0E4C6DFF93}"/>
              </a:ext>
            </a:extLst>
          </p:cNvPr>
          <p:cNvPicPr>
            <a:picLocks noChangeAspect="1"/>
          </p:cNvPicPr>
          <p:nvPr/>
        </p:nvPicPr>
        <p:blipFill rotWithShape="1">
          <a:blip r:embed="rId2">
            <a:alphaModFix/>
          </a:blip>
          <a:srcRect l="17265" r="22597"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0B215E01-0950-4FF7-A248-4DFA5977AD68}"/>
              </a:ext>
            </a:extLst>
          </p:cNvPr>
          <p:cNvSpPr>
            <a:spLocks noGrp="1"/>
          </p:cNvSpPr>
          <p:nvPr>
            <p:ph type="title"/>
          </p:nvPr>
        </p:nvSpPr>
        <p:spPr>
          <a:xfrm>
            <a:off x="804998" y="798445"/>
            <a:ext cx="4803636" cy="1311664"/>
          </a:xfrm>
        </p:spPr>
        <p:txBody>
          <a:bodyPr>
            <a:normAutofit/>
          </a:bodyPr>
          <a:lstStyle/>
          <a:p>
            <a:r>
              <a:rPr lang="en-US" b="1">
                <a:solidFill>
                  <a:srgbClr val="000000"/>
                </a:solidFill>
                <a:cs typeface="Calibri Light"/>
              </a:rPr>
              <a:t>Lichamelijkheid</a:t>
            </a:r>
            <a:endParaRPr lang="en-US" b="1">
              <a:solidFill>
                <a:srgbClr val="000000"/>
              </a:solidFill>
            </a:endParaRPr>
          </a:p>
        </p:txBody>
      </p:sp>
      <p:sp>
        <p:nvSpPr>
          <p:cNvPr id="3" name="Content Placeholder 2">
            <a:extLst>
              <a:ext uri="{FF2B5EF4-FFF2-40B4-BE49-F238E27FC236}">
                <a16:creationId xmlns:a16="http://schemas.microsoft.com/office/drawing/2014/main" id="{578365A8-85CA-4D30-8F3A-260657D46E14}"/>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en-US" sz="2000">
                <a:solidFill>
                  <a:srgbClr val="000000"/>
                </a:solidFill>
                <a:cs typeface="Calibri"/>
              </a:rPr>
              <a:t>Mens en dier</a:t>
            </a:r>
          </a:p>
          <a:p>
            <a:r>
              <a:rPr lang="en-US" sz="2000">
                <a:solidFill>
                  <a:srgbClr val="000000"/>
                </a:solidFill>
                <a:cs typeface="Calibri"/>
              </a:rPr>
              <a:t>(On)vrij zijn</a:t>
            </a:r>
          </a:p>
          <a:p>
            <a:r>
              <a:rPr lang="en-US" sz="2000">
                <a:solidFill>
                  <a:srgbClr val="000000"/>
                </a:solidFill>
                <a:cs typeface="Calibri"/>
              </a:rPr>
              <a:t>Identiteit</a:t>
            </a:r>
          </a:p>
          <a:p>
            <a:r>
              <a:rPr lang="en-US" sz="2000">
                <a:solidFill>
                  <a:srgbClr val="000000"/>
                </a:solidFill>
                <a:cs typeface="Calibri"/>
              </a:rPr>
              <a:t>Ontlijving als gevolg van moderniteit</a:t>
            </a:r>
          </a:p>
        </p:txBody>
      </p:sp>
    </p:spTree>
    <p:extLst>
      <p:ext uri="{BB962C8B-B14F-4D97-AF65-F5344CB8AC3E}">
        <p14:creationId xmlns:p14="http://schemas.microsoft.com/office/powerpoint/2010/main" val="1637440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D31A7C6-2E0D-4D9F-8AA2-43CEA61F1630}"/>
              </a:ext>
            </a:extLst>
          </p:cNvPr>
          <p:cNvPicPr>
            <a:picLocks noChangeAspect="1"/>
          </p:cNvPicPr>
          <p:nvPr/>
        </p:nvPicPr>
        <p:blipFill rotWithShape="1">
          <a:blip r:embed="rId2">
            <a:alphaModFix/>
          </a:blip>
          <a:srcRect l="25721" r="18337"/>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6247458E-0DBA-4181-A9EE-8BEF8E116B06}"/>
              </a:ext>
            </a:extLst>
          </p:cNvPr>
          <p:cNvSpPr>
            <a:spLocks noGrp="1"/>
          </p:cNvSpPr>
          <p:nvPr>
            <p:ph type="title"/>
          </p:nvPr>
        </p:nvSpPr>
        <p:spPr>
          <a:xfrm>
            <a:off x="804998" y="798445"/>
            <a:ext cx="4803636" cy="1311664"/>
          </a:xfrm>
        </p:spPr>
        <p:txBody>
          <a:bodyPr>
            <a:normAutofit/>
          </a:bodyPr>
          <a:lstStyle/>
          <a:p>
            <a:r>
              <a:rPr lang="en-US" b="1">
                <a:solidFill>
                  <a:srgbClr val="000000"/>
                </a:solidFill>
                <a:cs typeface="Calibri Light"/>
              </a:rPr>
              <a:t>Bentham </a:t>
            </a:r>
            <a:endParaRPr lang="en-US" b="1">
              <a:solidFill>
                <a:srgbClr val="000000"/>
              </a:solidFill>
            </a:endParaRPr>
          </a:p>
        </p:txBody>
      </p:sp>
      <p:sp>
        <p:nvSpPr>
          <p:cNvPr id="3" name="Content Placeholder 2">
            <a:extLst>
              <a:ext uri="{FF2B5EF4-FFF2-40B4-BE49-F238E27FC236}">
                <a16:creationId xmlns:a16="http://schemas.microsoft.com/office/drawing/2014/main" id="{7212B77A-214F-43CD-9A6D-13018A429448}"/>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nl-NL" sz="2000" b="1">
                <a:solidFill>
                  <a:srgbClr val="000000"/>
                </a:solidFill>
                <a:ea typeface="+mn-lt"/>
                <a:cs typeface="+mn-lt"/>
              </a:rPr>
              <a:t>Nutsprincipe</a:t>
            </a:r>
            <a:r>
              <a:rPr lang="nl-NL" sz="2000">
                <a:solidFill>
                  <a:srgbClr val="000000"/>
                </a:solidFill>
                <a:ea typeface="+mn-lt"/>
                <a:cs typeface="+mn-lt"/>
              </a:rPr>
              <a:t> </a:t>
            </a:r>
            <a:endParaRPr lang="en-US" sz="2000">
              <a:solidFill>
                <a:srgbClr val="000000"/>
              </a:solidFill>
              <a:ea typeface="+mn-lt"/>
              <a:cs typeface="+mn-lt"/>
            </a:endParaRPr>
          </a:p>
          <a:p>
            <a:r>
              <a:rPr lang="nl-NL" sz="2000">
                <a:solidFill>
                  <a:srgbClr val="000000"/>
                </a:solidFill>
                <a:ea typeface="+mn-lt"/>
                <a:cs typeface="+mn-lt"/>
              </a:rPr>
              <a:t>Prikkels </a:t>
            </a:r>
            <a:endParaRPr lang="en-US" sz="2000">
              <a:solidFill>
                <a:srgbClr val="000000"/>
              </a:solidFill>
              <a:ea typeface="+mn-lt"/>
              <a:cs typeface="+mn-lt"/>
            </a:endParaRPr>
          </a:p>
          <a:p>
            <a:r>
              <a:rPr lang="nl-NL" sz="2000">
                <a:solidFill>
                  <a:srgbClr val="000000"/>
                </a:solidFill>
                <a:ea typeface="+mn-lt"/>
                <a:cs typeface="+mn-lt"/>
              </a:rPr>
              <a:t>Najagen van </a:t>
            </a:r>
            <a:r>
              <a:rPr lang="nl-NL" sz="2000" b="1">
                <a:solidFill>
                  <a:srgbClr val="000000"/>
                </a:solidFill>
                <a:ea typeface="+mn-lt"/>
                <a:cs typeface="+mn-lt"/>
              </a:rPr>
              <a:t>genot</a:t>
            </a:r>
            <a:r>
              <a:rPr lang="nl-NL" sz="2000">
                <a:solidFill>
                  <a:srgbClr val="000000"/>
                </a:solidFill>
                <a:ea typeface="+mn-lt"/>
                <a:cs typeface="+mn-lt"/>
              </a:rPr>
              <a:t> </a:t>
            </a:r>
            <a:endParaRPr lang="en-US" sz="2000">
              <a:solidFill>
                <a:srgbClr val="000000"/>
              </a:solidFill>
              <a:ea typeface="+mn-lt"/>
              <a:cs typeface="+mn-lt"/>
            </a:endParaRPr>
          </a:p>
          <a:p>
            <a:r>
              <a:rPr lang="nl-NL" sz="2000">
                <a:solidFill>
                  <a:srgbClr val="000000"/>
                </a:solidFill>
                <a:ea typeface="+mn-lt"/>
                <a:cs typeface="+mn-lt"/>
              </a:rPr>
              <a:t>Voorkomen van </a:t>
            </a:r>
            <a:r>
              <a:rPr lang="nl-NL" sz="2000" b="1">
                <a:solidFill>
                  <a:srgbClr val="000000"/>
                </a:solidFill>
                <a:ea typeface="+mn-lt"/>
                <a:cs typeface="+mn-lt"/>
              </a:rPr>
              <a:t>pijn </a:t>
            </a:r>
            <a:endParaRPr lang="en-US" sz="2000">
              <a:solidFill>
                <a:srgbClr val="000000"/>
              </a:solidFill>
              <a:ea typeface="+mn-lt"/>
              <a:cs typeface="+mn-lt"/>
            </a:endParaRPr>
          </a:p>
          <a:p>
            <a:r>
              <a:rPr lang="nl-NL" sz="2000">
                <a:solidFill>
                  <a:srgbClr val="000000"/>
                </a:solidFill>
                <a:ea typeface="+mn-lt"/>
                <a:cs typeface="+mn-lt"/>
              </a:rPr>
              <a:t>Nutsprincipe als modern economisch denken </a:t>
            </a:r>
            <a:endParaRPr lang="en-US" sz="2000">
              <a:solidFill>
                <a:srgbClr val="000000"/>
              </a:solidFill>
              <a:ea typeface="+mn-lt"/>
              <a:cs typeface="+mn-lt"/>
            </a:endParaRPr>
          </a:p>
          <a:p>
            <a:r>
              <a:rPr lang="nl-NL" sz="2000">
                <a:solidFill>
                  <a:srgbClr val="000000"/>
                </a:solidFill>
                <a:ea typeface="+mn-lt"/>
                <a:cs typeface="+mn-lt"/>
              </a:rPr>
              <a:t>De calculerende consument (homo economicus)</a:t>
            </a:r>
            <a:endParaRPr lang="en-US" sz="2000">
              <a:solidFill>
                <a:srgbClr val="000000"/>
              </a:solidFill>
              <a:cs typeface="Calibri"/>
            </a:endParaRPr>
          </a:p>
        </p:txBody>
      </p:sp>
    </p:spTree>
    <p:extLst>
      <p:ext uri="{BB962C8B-B14F-4D97-AF65-F5344CB8AC3E}">
        <p14:creationId xmlns:p14="http://schemas.microsoft.com/office/powerpoint/2010/main" val="3017837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0AC6-37B8-4E67-9269-890DDB6A05BE}"/>
              </a:ext>
            </a:extLst>
          </p:cNvPr>
          <p:cNvSpPr>
            <a:spLocks noGrp="1"/>
          </p:cNvSpPr>
          <p:nvPr>
            <p:ph type="title"/>
          </p:nvPr>
        </p:nvSpPr>
        <p:spPr/>
        <p:txBody>
          <a:bodyPr/>
          <a:lstStyle/>
          <a:p>
            <a:r>
              <a:rPr lang="en-US" b="1">
                <a:cs typeface="Calibri Light"/>
              </a:rPr>
              <a:t>Kant</a:t>
            </a:r>
            <a:endParaRPr lang="en-US" b="1"/>
          </a:p>
        </p:txBody>
      </p:sp>
      <p:sp>
        <p:nvSpPr>
          <p:cNvPr id="3" name="Content Placeholder 2">
            <a:extLst>
              <a:ext uri="{FF2B5EF4-FFF2-40B4-BE49-F238E27FC236}">
                <a16:creationId xmlns:a16="http://schemas.microsoft.com/office/drawing/2014/main" id="{EFA19349-9994-4B72-BB8D-237CBDFC9248}"/>
              </a:ext>
            </a:extLst>
          </p:cNvPr>
          <p:cNvSpPr>
            <a:spLocks noGrp="1"/>
          </p:cNvSpPr>
          <p:nvPr>
            <p:ph idx="1"/>
          </p:nvPr>
        </p:nvSpPr>
        <p:spPr/>
        <p:txBody>
          <a:bodyPr vert="horz" lIns="91440" tIns="45720" rIns="91440" bIns="45720" rtlCol="0" anchor="t">
            <a:normAutofit/>
          </a:bodyPr>
          <a:lstStyle/>
          <a:p>
            <a:r>
              <a:rPr lang="nl-NL">
                <a:ea typeface="+mn-lt"/>
                <a:cs typeface="+mn-lt"/>
              </a:rPr>
              <a:t>Autonomie van de redelijkheid (vs. de utilitaristische variant van behoeftebevrediging)</a:t>
            </a:r>
            <a:endParaRPr lang="en-US">
              <a:ea typeface="+mn-lt"/>
              <a:cs typeface="+mn-lt"/>
            </a:endParaRPr>
          </a:p>
          <a:p>
            <a:r>
              <a:rPr lang="nl-NL">
                <a:ea typeface="+mn-lt"/>
                <a:cs typeface="+mn-lt"/>
              </a:rPr>
              <a:t>Kant en de goede wil</a:t>
            </a:r>
            <a:endParaRPr lang="en-US">
              <a:cs typeface="Calibri"/>
            </a:endParaRPr>
          </a:p>
        </p:txBody>
      </p:sp>
      <p:pic>
        <p:nvPicPr>
          <p:cNvPr id="4" name="Picture 4">
            <a:extLst>
              <a:ext uri="{FF2B5EF4-FFF2-40B4-BE49-F238E27FC236}">
                <a16:creationId xmlns:a16="http://schemas.microsoft.com/office/drawing/2014/main" id="{87ED5ABA-8E30-41FD-9A9F-409E55AC1D67}"/>
              </a:ext>
            </a:extLst>
          </p:cNvPr>
          <p:cNvPicPr>
            <a:picLocks noChangeAspect="1"/>
          </p:cNvPicPr>
          <p:nvPr/>
        </p:nvPicPr>
        <p:blipFill>
          <a:blip r:embed="rId2"/>
          <a:stretch>
            <a:fillRect/>
          </a:stretch>
        </p:blipFill>
        <p:spPr>
          <a:xfrm>
            <a:off x="5966565" y="2753860"/>
            <a:ext cx="4768241" cy="3145677"/>
          </a:xfrm>
          <a:prstGeom prst="rect">
            <a:avLst/>
          </a:prstGeom>
        </p:spPr>
      </p:pic>
    </p:spTree>
    <p:extLst>
      <p:ext uri="{BB962C8B-B14F-4D97-AF65-F5344CB8AC3E}">
        <p14:creationId xmlns:p14="http://schemas.microsoft.com/office/powerpoint/2010/main" val="2498429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D2A5B-70BD-41BF-9B80-1EFDD1BB4414}"/>
              </a:ext>
            </a:extLst>
          </p:cNvPr>
          <p:cNvSpPr>
            <a:spLocks noGrp="1"/>
          </p:cNvSpPr>
          <p:nvPr>
            <p:ph type="title"/>
          </p:nvPr>
        </p:nvSpPr>
        <p:spPr/>
        <p:txBody>
          <a:bodyPr/>
          <a:lstStyle/>
          <a:p>
            <a:r>
              <a:rPr lang="nl-NL" b="1" dirty="0">
                <a:cs typeface="Calibri Light"/>
              </a:rPr>
              <a:t>Kant</a:t>
            </a:r>
            <a:endParaRPr lang="nl-NL" dirty="0"/>
          </a:p>
        </p:txBody>
      </p:sp>
      <p:sp>
        <p:nvSpPr>
          <p:cNvPr id="3" name="Tijdelijke aanduiding voor inhoud 2">
            <a:extLst>
              <a:ext uri="{FF2B5EF4-FFF2-40B4-BE49-F238E27FC236}">
                <a16:creationId xmlns:a16="http://schemas.microsoft.com/office/drawing/2014/main" id="{6690C3BB-DF53-41CD-9C26-E8156C747668}"/>
              </a:ext>
            </a:extLst>
          </p:cNvPr>
          <p:cNvSpPr>
            <a:spLocks noGrp="1"/>
          </p:cNvSpPr>
          <p:nvPr>
            <p:ph idx="1"/>
          </p:nvPr>
        </p:nvSpPr>
        <p:spPr/>
        <p:txBody>
          <a:bodyPr vert="horz" lIns="91440" tIns="45720" rIns="91440" bIns="45720" rtlCol="0" anchor="t">
            <a:normAutofit/>
          </a:bodyPr>
          <a:lstStyle/>
          <a:p>
            <a:r>
              <a:rPr lang="nl-NL" b="1" dirty="0">
                <a:cs typeface="Calibri"/>
              </a:rPr>
              <a:t>De goede wil</a:t>
            </a:r>
            <a:r>
              <a:rPr lang="nl-NL" dirty="0">
                <a:cs typeface="Calibri"/>
              </a:rPr>
              <a:t>: het goede doen omdat je het goede wil doen</a:t>
            </a:r>
          </a:p>
          <a:p>
            <a:r>
              <a:rPr lang="nl-NL" b="1" dirty="0">
                <a:cs typeface="Calibri"/>
              </a:rPr>
              <a:t>Categorische imperatief</a:t>
            </a:r>
            <a:r>
              <a:rPr lang="nl-NL" dirty="0">
                <a:cs typeface="Calibri"/>
              </a:rPr>
              <a:t>: zo handelen waarvan je zou willen dat het een algemene wet zou worden</a:t>
            </a:r>
          </a:p>
        </p:txBody>
      </p:sp>
      <p:pic>
        <p:nvPicPr>
          <p:cNvPr id="4" name="Afbeelding 4">
            <a:extLst>
              <a:ext uri="{FF2B5EF4-FFF2-40B4-BE49-F238E27FC236}">
                <a16:creationId xmlns:a16="http://schemas.microsoft.com/office/drawing/2014/main" id="{AC927F1A-897B-4CED-A643-BE20B11C48E1}"/>
              </a:ext>
            </a:extLst>
          </p:cNvPr>
          <p:cNvPicPr>
            <a:picLocks noChangeAspect="1"/>
          </p:cNvPicPr>
          <p:nvPr/>
        </p:nvPicPr>
        <p:blipFill>
          <a:blip r:embed="rId2"/>
          <a:stretch>
            <a:fillRect/>
          </a:stretch>
        </p:blipFill>
        <p:spPr>
          <a:xfrm>
            <a:off x="6262778" y="3352724"/>
            <a:ext cx="5733690" cy="2913005"/>
          </a:xfrm>
          <a:prstGeom prst="rect">
            <a:avLst/>
          </a:prstGeom>
        </p:spPr>
      </p:pic>
    </p:spTree>
    <p:extLst>
      <p:ext uri="{BB962C8B-B14F-4D97-AF65-F5344CB8AC3E}">
        <p14:creationId xmlns:p14="http://schemas.microsoft.com/office/powerpoint/2010/main" val="1121883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E3AEF-2057-461D-B8B9-B905B2A28915}"/>
              </a:ext>
            </a:extLst>
          </p:cNvPr>
          <p:cNvSpPr>
            <a:spLocks noGrp="1"/>
          </p:cNvSpPr>
          <p:nvPr>
            <p:ph type="title"/>
          </p:nvPr>
        </p:nvSpPr>
        <p:spPr/>
        <p:txBody>
          <a:bodyPr/>
          <a:lstStyle/>
          <a:p>
            <a:r>
              <a:rPr lang="nl-NL" b="1" dirty="0">
                <a:cs typeface="Calibri Light"/>
              </a:rPr>
              <a:t>Freud</a:t>
            </a:r>
            <a:endParaRPr lang="nl-NL" dirty="0"/>
          </a:p>
        </p:txBody>
      </p:sp>
      <p:sp>
        <p:nvSpPr>
          <p:cNvPr id="3" name="Tijdelijke aanduiding voor inhoud 2">
            <a:extLst>
              <a:ext uri="{FF2B5EF4-FFF2-40B4-BE49-F238E27FC236}">
                <a16:creationId xmlns:a16="http://schemas.microsoft.com/office/drawing/2014/main" id="{517A242B-22A0-408B-ADFF-7A26ED7417D7}"/>
              </a:ext>
            </a:extLst>
          </p:cNvPr>
          <p:cNvSpPr>
            <a:spLocks noGrp="1"/>
          </p:cNvSpPr>
          <p:nvPr>
            <p:ph idx="1"/>
          </p:nvPr>
        </p:nvSpPr>
        <p:spPr/>
        <p:txBody>
          <a:bodyPr vert="horz" lIns="91440" tIns="45720" rIns="91440" bIns="45720" rtlCol="0" anchor="t">
            <a:normAutofit/>
          </a:bodyPr>
          <a:lstStyle/>
          <a:p>
            <a:r>
              <a:rPr lang="nl-NL" b="1" dirty="0">
                <a:cs typeface="Calibri"/>
              </a:rPr>
              <a:t>Consumptie en het onderbewuste</a:t>
            </a:r>
            <a:r>
              <a:rPr lang="nl-NL" dirty="0">
                <a:cs typeface="Calibri"/>
              </a:rPr>
              <a:t>: Door kennis over ons onderbewuste weten commerciële bedrijven ons te manipuleren en verleiden</a:t>
            </a:r>
          </a:p>
          <a:p>
            <a:r>
              <a:rPr lang="nl-NL" b="1" dirty="0">
                <a:cs typeface="Calibri"/>
              </a:rPr>
              <a:t>Drie delen van het bewustzijn</a:t>
            </a:r>
            <a:br>
              <a:rPr lang="nl-NL" dirty="0">
                <a:cs typeface="Calibri"/>
              </a:rPr>
            </a:br>
            <a:r>
              <a:rPr lang="nl-NL" dirty="0">
                <a:cs typeface="Calibri"/>
              </a:rPr>
              <a:t>- </a:t>
            </a:r>
            <a:r>
              <a:rPr lang="nl-NL" dirty="0" err="1">
                <a:cs typeface="Calibri"/>
              </a:rPr>
              <a:t>über-ich</a:t>
            </a:r>
            <a:r>
              <a:rPr lang="nl-NL" dirty="0">
                <a:cs typeface="Calibri"/>
              </a:rPr>
              <a:t>: het geweten</a:t>
            </a:r>
            <a:br>
              <a:rPr lang="nl-NL" dirty="0">
                <a:cs typeface="Calibri"/>
              </a:rPr>
            </a:br>
            <a:r>
              <a:rPr lang="nl-NL" dirty="0">
                <a:cs typeface="Calibri"/>
              </a:rPr>
              <a:t>- </a:t>
            </a:r>
            <a:r>
              <a:rPr lang="nl-NL" dirty="0" err="1">
                <a:cs typeface="Calibri"/>
              </a:rPr>
              <a:t>ich</a:t>
            </a:r>
            <a:r>
              <a:rPr lang="nl-NL" dirty="0">
                <a:cs typeface="Calibri"/>
              </a:rPr>
              <a:t>: bewustzijn</a:t>
            </a:r>
            <a:br>
              <a:rPr lang="nl-NL" dirty="0">
                <a:cs typeface="Calibri"/>
              </a:rPr>
            </a:br>
            <a:r>
              <a:rPr lang="nl-NL" dirty="0">
                <a:cs typeface="Calibri"/>
              </a:rPr>
              <a:t>- es: instincten</a:t>
            </a:r>
          </a:p>
        </p:txBody>
      </p:sp>
      <p:pic>
        <p:nvPicPr>
          <p:cNvPr id="4" name="Afbeelding 4" descr="Afbeelding met tekst, persoon, person&#10;&#10;Automatisch gegenereerde beschrijving">
            <a:extLst>
              <a:ext uri="{FF2B5EF4-FFF2-40B4-BE49-F238E27FC236}">
                <a16:creationId xmlns:a16="http://schemas.microsoft.com/office/drawing/2014/main" id="{2DBF5C17-39C7-443F-88E0-4D8429A7493A}"/>
              </a:ext>
            </a:extLst>
          </p:cNvPr>
          <p:cNvPicPr>
            <a:picLocks noChangeAspect="1"/>
          </p:cNvPicPr>
          <p:nvPr/>
        </p:nvPicPr>
        <p:blipFill>
          <a:blip r:embed="rId2"/>
          <a:stretch>
            <a:fillRect/>
          </a:stretch>
        </p:blipFill>
        <p:spPr>
          <a:xfrm>
            <a:off x="6223820" y="3222830"/>
            <a:ext cx="5127521" cy="2882694"/>
          </a:xfrm>
          <a:prstGeom prst="rect">
            <a:avLst/>
          </a:prstGeom>
        </p:spPr>
      </p:pic>
    </p:spTree>
    <p:extLst>
      <p:ext uri="{BB962C8B-B14F-4D97-AF65-F5344CB8AC3E}">
        <p14:creationId xmlns:p14="http://schemas.microsoft.com/office/powerpoint/2010/main" val="33538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16285-EBE3-4657-BB58-6868839DE4B4}"/>
              </a:ext>
            </a:extLst>
          </p:cNvPr>
          <p:cNvSpPr>
            <a:spLocks noGrp="1"/>
          </p:cNvSpPr>
          <p:nvPr>
            <p:ph type="title"/>
          </p:nvPr>
        </p:nvSpPr>
        <p:spPr>
          <a:xfrm>
            <a:off x="677335" y="943261"/>
            <a:ext cx="8596668" cy="1826581"/>
          </a:xfrm>
        </p:spPr>
        <p:txBody>
          <a:bodyPr/>
          <a:lstStyle/>
          <a:p>
            <a:r>
              <a:rPr lang="nl-NL"/>
              <a:t>Eindterm 6</a:t>
            </a:r>
          </a:p>
        </p:txBody>
      </p:sp>
      <p:sp>
        <p:nvSpPr>
          <p:cNvPr id="3" name="Tijdelijke aanduiding voor tekst 2">
            <a:extLst>
              <a:ext uri="{FF2B5EF4-FFF2-40B4-BE49-F238E27FC236}">
                <a16:creationId xmlns:a16="http://schemas.microsoft.com/office/drawing/2014/main" id="{6FD4D5E4-F7FC-4BAD-AE74-FC257AA900E1}"/>
              </a:ext>
            </a:extLst>
          </p:cNvPr>
          <p:cNvSpPr>
            <a:spLocks noGrp="1"/>
          </p:cNvSpPr>
          <p:nvPr>
            <p:ph type="body" idx="1"/>
          </p:nvPr>
        </p:nvSpPr>
        <p:spPr>
          <a:xfrm>
            <a:off x="643963" y="2997886"/>
            <a:ext cx="8596668" cy="860400"/>
          </a:xfrm>
        </p:spPr>
        <p:txBody>
          <a:bodyPr vert="horz" lIns="91440" tIns="45720" rIns="91440" bIns="45720" rtlCol="0" anchor="t">
            <a:noAutofit/>
          </a:bodyPr>
          <a:lstStyle/>
          <a:p>
            <a:r>
              <a:rPr lang="nl-NL" sz="1800">
                <a:ea typeface="+mn-lt"/>
                <a:cs typeface="+mn-lt"/>
              </a:rPr>
              <a:t>De kandidaten kunnen Plato’s argumentatie voor de ‘ideale staat’ reconstrueren en evalueren. Hierbij kunnen zij:</a:t>
            </a:r>
          </a:p>
          <a:p>
            <a:pPr marL="285750" indent="-285750">
              <a:buFont typeface="Arial" charset="2"/>
              <a:buChar char="•"/>
            </a:pPr>
            <a:r>
              <a:rPr lang="nl-NL" sz="1800">
                <a:ea typeface="+mn-lt"/>
                <a:cs typeface="+mn-lt"/>
              </a:rPr>
              <a:t>de kritiek van Plato op de democratie weergeven;</a:t>
            </a:r>
          </a:p>
          <a:p>
            <a:pPr marL="285750" indent="-285750">
              <a:buFont typeface="Arial" charset="2"/>
              <a:buChar char="•"/>
            </a:pPr>
            <a:r>
              <a:rPr lang="nl-NL" sz="1800">
                <a:ea typeface="+mn-lt"/>
                <a:cs typeface="+mn-lt"/>
              </a:rPr>
              <a:t>uitleggen wat bij Plato het verband is tussen de hiërarchische orde in de samenleving en de drie delen van de menselijke ziel;</a:t>
            </a:r>
          </a:p>
          <a:p>
            <a:pPr marL="285750" indent="-285750">
              <a:buFont typeface="Arial"/>
              <a:buChar char="•"/>
            </a:pPr>
            <a:r>
              <a:rPr lang="nl-NL" sz="1800">
                <a:ea typeface="+mn-lt"/>
                <a:cs typeface="+mn-lt"/>
              </a:rPr>
              <a:t>beargumenteren dat Plato’s ‘ideale staat’ zowel als een utopie als een </a:t>
            </a:r>
            <a:r>
              <a:rPr lang="nl-NL" sz="1800" err="1">
                <a:ea typeface="+mn-lt"/>
                <a:cs typeface="+mn-lt"/>
              </a:rPr>
              <a:t>dystopie</a:t>
            </a:r>
            <a:r>
              <a:rPr lang="nl-NL" sz="1800">
                <a:ea typeface="+mn-lt"/>
                <a:cs typeface="+mn-lt"/>
              </a:rPr>
              <a:t> kan worden beschouwd en daarbij de kritiek van Popper betrekken.</a:t>
            </a:r>
          </a:p>
          <a:p>
            <a:endParaRPr lang="nl-NL" sz="1800"/>
          </a:p>
        </p:txBody>
      </p:sp>
    </p:spTree>
    <p:extLst>
      <p:ext uri="{BB962C8B-B14F-4D97-AF65-F5344CB8AC3E}">
        <p14:creationId xmlns:p14="http://schemas.microsoft.com/office/powerpoint/2010/main" val="983212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C5C7A-ED38-4D93-90B2-95FF44074F1A}"/>
              </a:ext>
            </a:extLst>
          </p:cNvPr>
          <p:cNvSpPr>
            <a:spLocks noGrp="1"/>
          </p:cNvSpPr>
          <p:nvPr>
            <p:ph type="title"/>
          </p:nvPr>
        </p:nvSpPr>
        <p:spPr/>
        <p:txBody>
          <a:bodyPr/>
          <a:lstStyle/>
          <a:p>
            <a:r>
              <a:rPr lang="nl-NL" b="1" dirty="0" err="1">
                <a:cs typeface="Calibri Light"/>
              </a:rPr>
              <a:t>Arendt</a:t>
            </a:r>
            <a:endParaRPr lang="nl-NL" dirty="0" err="1"/>
          </a:p>
        </p:txBody>
      </p:sp>
      <p:sp>
        <p:nvSpPr>
          <p:cNvPr id="3" name="Tijdelijke aanduiding voor inhoud 2">
            <a:extLst>
              <a:ext uri="{FF2B5EF4-FFF2-40B4-BE49-F238E27FC236}">
                <a16:creationId xmlns:a16="http://schemas.microsoft.com/office/drawing/2014/main" id="{62955EDF-5E3B-4040-9EEC-B6FE6B1EE689}"/>
              </a:ext>
            </a:extLst>
          </p:cNvPr>
          <p:cNvSpPr>
            <a:spLocks noGrp="1"/>
          </p:cNvSpPr>
          <p:nvPr>
            <p:ph idx="1"/>
          </p:nvPr>
        </p:nvSpPr>
        <p:spPr/>
        <p:txBody>
          <a:bodyPr vert="horz" lIns="91440" tIns="45720" rIns="91440" bIns="45720" rtlCol="0" anchor="t">
            <a:normAutofit/>
          </a:bodyPr>
          <a:lstStyle/>
          <a:p>
            <a:r>
              <a:rPr lang="nl-NL" b="1" dirty="0">
                <a:cs typeface="Calibri"/>
              </a:rPr>
              <a:t>Arbeid</a:t>
            </a:r>
            <a:r>
              <a:rPr lang="nl-NL" dirty="0">
                <a:cs typeface="Calibri"/>
              </a:rPr>
              <a:t>: noodzakelijk handelen gericht op het overleven in een natuurlijke omgeving</a:t>
            </a:r>
          </a:p>
          <a:p>
            <a:r>
              <a:rPr lang="nl-NL" b="1" dirty="0">
                <a:cs typeface="Calibri"/>
              </a:rPr>
              <a:t>Werk</a:t>
            </a:r>
            <a:r>
              <a:rPr lang="nl-NL" dirty="0">
                <a:cs typeface="Calibri"/>
              </a:rPr>
              <a:t>: creëren van nieuwe zaken</a:t>
            </a:r>
          </a:p>
          <a:p>
            <a:r>
              <a:rPr lang="nl-NL" b="1" dirty="0">
                <a:cs typeface="Calibri"/>
              </a:rPr>
              <a:t>Handelen</a:t>
            </a:r>
            <a:r>
              <a:rPr lang="nl-NL" dirty="0">
                <a:cs typeface="Calibri"/>
              </a:rPr>
              <a:t>: nieuwe initiatieven samen met anderen</a:t>
            </a:r>
          </a:p>
          <a:p>
            <a:r>
              <a:rPr lang="nl-NL" b="1" dirty="0">
                <a:cs typeface="Calibri"/>
              </a:rPr>
              <a:t>Consumptiemaatschappij</a:t>
            </a:r>
            <a:r>
              <a:rPr lang="nl-NL" dirty="0">
                <a:cs typeface="Calibri"/>
              </a:rPr>
              <a:t>: één activiteit geldt:</a:t>
            </a:r>
            <a:br>
              <a:rPr lang="nl-NL" dirty="0">
                <a:cs typeface="Calibri"/>
              </a:rPr>
            </a:br>
            <a:r>
              <a:rPr lang="nl-NL" dirty="0">
                <a:cs typeface="Calibri"/>
              </a:rPr>
              <a:t>hard werken om het werken</a:t>
            </a:r>
          </a:p>
          <a:p>
            <a:r>
              <a:rPr lang="nl-NL" b="1" dirty="0" err="1">
                <a:cs typeface="Calibri"/>
              </a:rPr>
              <a:t>Animal</a:t>
            </a:r>
            <a:r>
              <a:rPr lang="nl-NL" b="1" dirty="0">
                <a:cs typeface="Calibri"/>
              </a:rPr>
              <a:t> </a:t>
            </a:r>
            <a:r>
              <a:rPr lang="nl-NL" b="1" dirty="0" err="1">
                <a:cs typeface="Calibri"/>
              </a:rPr>
              <a:t>laborans</a:t>
            </a:r>
            <a:r>
              <a:rPr lang="nl-NL" dirty="0">
                <a:cs typeface="Calibri"/>
              </a:rPr>
              <a:t>: werkende mens</a:t>
            </a:r>
          </a:p>
        </p:txBody>
      </p:sp>
      <p:pic>
        <p:nvPicPr>
          <p:cNvPr id="4" name="Afbeelding 4">
            <a:extLst>
              <a:ext uri="{FF2B5EF4-FFF2-40B4-BE49-F238E27FC236}">
                <a16:creationId xmlns:a16="http://schemas.microsoft.com/office/drawing/2014/main" id="{7F1E4ABF-C394-43F5-BEC6-4EB36CC77BF1}"/>
              </a:ext>
            </a:extLst>
          </p:cNvPr>
          <p:cNvPicPr>
            <a:picLocks noChangeAspect="1"/>
          </p:cNvPicPr>
          <p:nvPr/>
        </p:nvPicPr>
        <p:blipFill>
          <a:blip r:embed="rId2"/>
          <a:stretch>
            <a:fillRect/>
          </a:stretch>
        </p:blipFill>
        <p:spPr>
          <a:xfrm>
            <a:off x="8031425" y="3826741"/>
            <a:ext cx="3817790" cy="2665752"/>
          </a:xfrm>
          <a:prstGeom prst="rect">
            <a:avLst/>
          </a:prstGeom>
        </p:spPr>
      </p:pic>
    </p:spTree>
    <p:extLst>
      <p:ext uri="{BB962C8B-B14F-4D97-AF65-F5344CB8AC3E}">
        <p14:creationId xmlns:p14="http://schemas.microsoft.com/office/powerpoint/2010/main" val="2463239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58C00-B924-4ED8-99B0-BAFCF9CAF7FE}"/>
              </a:ext>
            </a:extLst>
          </p:cNvPr>
          <p:cNvSpPr>
            <a:spLocks noGrp="1"/>
          </p:cNvSpPr>
          <p:nvPr>
            <p:ph type="title"/>
          </p:nvPr>
        </p:nvSpPr>
        <p:spPr/>
        <p:txBody>
          <a:bodyPr/>
          <a:lstStyle/>
          <a:p>
            <a:r>
              <a:rPr lang="nl-NL" b="1" dirty="0">
                <a:cs typeface="Calibri Light"/>
              </a:rPr>
              <a:t>Lichaamsethiek </a:t>
            </a:r>
            <a:endParaRPr lang="nl-NL" dirty="0"/>
          </a:p>
        </p:txBody>
      </p:sp>
      <p:sp>
        <p:nvSpPr>
          <p:cNvPr id="3" name="Tijdelijke aanduiding voor inhoud 2">
            <a:extLst>
              <a:ext uri="{FF2B5EF4-FFF2-40B4-BE49-F238E27FC236}">
                <a16:creationId xmlns:a16="http://schemas.microsoft.com/office/drawing/2014/main" id="{3C1FAC70-A2FD-4C61-9BAC-3263440A6933}"/>
              </a:ext>
            </a:extLst>
          </p:cNvPr>
          <p:cNvSpPr>
            <a:spLocks noGrp="1"/>
          </p:cNvSpPr>
          <p:nvPr>
            <p:ph idx="1"/>
          </p:nvPr>
        </p:nvSpPr>
        <p:spPr/>
        <p:txBody>
          <a:bodyPr vert="horz" lIns="91440" tIns="45720" rIns="91440" bIns="45720" rtlCol="0" anchor="t">
            <a:normAutofit/>
          </a:bodyPr>
          <a:lstStyle/>
          <a:p>
            <a:r>
              <a:rPr lang="nl-NL" b="1" dirty="0" err="1">
                <a:cs typeface="Calibri"/>
              </a:rPr>
              <a:t>Apatheia</a:t>
            </a:r>
            <a:r>
              <a:rPr lang="nl-NL" dirty="0">
                <a:cs typeface="Calibri"/>
              </a:rPr>
              <a:t>: het ervaren van emotionele stabiliteit</a:t>
            </a:r>
          </a:p>
          <a:p>
            <a:r>
              <a:rPr lang="nl-NL" b="1" dirty="0" err="1">
                <a:cs typeface="Calibri"/>
              </a:rPr>
              <a:t>Epithumia</a:t>
            </a:r>
            <a:r>
              <a:rPr lang="nl-NL" dirty="0">
                <a:cs typeface="Calibri"/>
              </a:rPr>
              <a:t>: verlangen</a:t>
            </a:r>
          </a:p>
          <a:p>
            <a:r>
              <a:rPr lang="nl-NL" b="1" dirty="0" err="1">
                <a:cs typeface="Calibri"/>
              </a:rPr>
              <a:t>Thumos</a:t>
            </a:r>
            <a:r>
              <a:rPr lang="nl-NL" dirty="0">
                <a:cs typeface="Calibri"/>
              </a:rPr>
              <a:t>: erkenning als individu</a:t>
            </a:r>
          </a:p>
        </p:txBody>
      </p:sp>
      <p:pic>
        <p:nvPicPr>
          <p:cNvPr id="5" name="Afbeelding 4">
            <a:extLst>
              <a:ext uri="{FF2B5EF4-FFF2-40B4-BE49-F238E27FC236}">
                <a16:creationId xmlns:a16="http://schemas.microsoft.com/office/drawing/2014/main" id="{2758631A-0A9D-46A6-8F7D-39B35C702048}"/>
              </a:ext>
            </a:extLst>
          </p:cNvPr>
          <p:cNvPicPr>
            <a:picLocks noChangeAspect="1"/>
          </p:cNvPicPr>
          <p:nvPr/>
        </p:nvPicPr>
        <p:blipFill>
          <a:blip r:embed="rId2"/>
          <a:stretch>
            <a:fillRect/>
          </a:stretch>
        </p:blipFill>
        <p:spPr>
          <a:xfrm>
            <a:off x="6262778" y="3352724"/>
            <a:ext cx="5733690" cy="2913005"/>
          </a:xfrm>
          <a:prstGeom prst="rect">
            <a:avLst/>
          </a:prstGeom>
        </p:spPr>
      </p:pic>
    </p:spTree>
    <p:extLst>
      <p:ext uri="{BB962C8B-B14F-4D97-AF65-F5344CB8AC3E}">
        <p14:creationId xmlns:p14="http://schemas.microsoft.com/office/powerpoint/2010/main" val="1894695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926" y="1933298"/>
            <a:ext cx="12221683" cy="833164"/>
          </a:xfrm>
        </p:spPr>
        <p:txBody>
          <a:bodyPr vert="horz" lIns="91440" tIns="45720" rIns="91440" bIns="45720" rtlCol="0" anchor="b">
            <a:noAutofit/>
          </a:bodyPr>
          <a:lstStyle/>
          <a:p>
            <a:pPr algn="l"/>
            <a:r>
              <a:rPr lang="de-DE" sz="2400">
                <a:cs typeface="Calibri Light"/>
              </a:rPr>
              <a:t>61.</a:t>
            </a:r>
            <a:r>
              <a:rPr lang="de-DE" sz="2400">
                <a:ea typeface="+mj-lt"/>
                <a:cs typeface="+mj-lt"/>
              </a:rPr>
              <a:t>De </a:t>
            </a:r>
            <a:r>
              <a:rPr lang="de-DE" sz="2400" err="1">
                <a:ea typeface="+mj-lt"/>
                <a:cs typeface="+mj-lt"/>
              </a:rPr>
              <a:t>kandidaten</a:t>
            </a:r>
            <a:r>
              <a:rPr lang="de-DE" sz="2400">
                <a:ea typeface="+mj-lt"/>
                <a:cs typeface="+mj-lt"/>
              </a:rPr>
              <a:t> </a:t>
            </a:r>
            <a:r>
              <a:rPr lang="de-DE" sz="2400" err="1">
                <a:ea typeface="+mj-lt"/>
                <a:cs typeface="+mj-lt"/>
              </a:rPr>
              <a:t>kunnen</a:t>
            </a:r>
            <a:r>
              <a:rPr lang="de-DE" sz="2400">
                <a:ea typeface="+mj-lt"/>
                <a:cs typeface="+mj-lt"/>
              </a:rPr>
              <a:t> de </a:t>
            </a:r>
            <a:r>
              <a:rPr lang="de-DE" sz="2400" err="1">
                <a:ea typeface="+mj-lt"/>
                <a:cs typeface="+mj-lt"/>
              </a:rPr>
              <a:t>volgende</a:t>
            </a:r>
            <a:r>
              <a:rPr lang="de-DE" sz="2400">
                <a:ea typeface="+mj-lt"/>
                <a:cs typeface="+mj-lt"/>
              </a:rPr>
              <a:t> </a:t>
            </a:r>
            <a:r>
              <a:rPr lang="de-DE" sz="2400" err="1">
                <a:ea typeface="+mj-lt"/>
                <a:cs typeface="+mj-lt"/>
              </a:rPr>
              <a:t>vijf</a:t>
            </a:r>
            <a:r>
              <a:rPr lang="de-DE" sz="2400">
                <a:ea typeface="+mj-lt"/>
                <a:cs typeface="+mj-lt"/>
              </a:rPr>
              <a:t> </a:t>
            </a:r>
            <a:r>
              <a:rPr lang="de-DE" sz="2400" err="1">
                <a:ea typeface="+mj-lt"/>
                <a:cs typeface="+mj-lt"/>
              </a:rPr>
              <a:t>soorten</a:t>
            </a:r>
            <a:r>
              <a:rPr lang="de-DE" sz="2400">
                <a:ea typeface="+mj-lt"/>
                <a:cs typeface="+mj-lt"/>
              </a:rPr>
              <a:t> </a:t>
            </a:r>
            <a:r>
              <a:rPr lang="de-DE" sz="2400" err="1">
                <a:ea typeface="+mj-lt"/>
                <a:cs typeface="+mj-lt"/>
              </a:rPr>
              <a:t>argumenten</a:t>
            </a:r>
            <a:r>
              <a:rPr lang="de-DE" sz="2400">
                <a:ea typeface="+mj-lt"/>
                <a:cs typeface="+mj-lt"/>
              </a:rPr>
              <a:t> in </a:t>
            </a:r>
            <a:r>
              <a:rPr lang="de-DE" sz="2400" err="1">
                <a:ea typeface="+mj-lt"/>
                <a:cs typeface="+mj-lt"/>
              </a:rPr>
              <a:t>het</a:t>
            </a:r>
            <a:r>
              <a:rPr lang="de-DE" sz="2400">
                <a:ea typeface="+mj-lt"/>
                <a:cs typeface="+mj-lt"/>
              </a:rPr>
              <a:t> </a:t>
            </a:r>
            <a:r>
              <a:rPr lang="de-DE" sz="2400" err="1">
                <a:ea typeface="+mj-lt"/>
                <a:cs typeface="+mj-lt"/>
              </a:rPr>
              <a:t>milieudebat</a:t>
            </a:r>
            <a:r>
              <a:rPr lang="de-DE" sz="2400">
                <a:ea typeface="+mj-lt"/>
                <a:cs typeface="+mj-lt"/>
              </a:rPr>
              <a:t> </a:t>
            </a:r>
            <a:r>
              <a:rPr lang="de-DE" sz="2400" err="1">
                <a:ea typeface="+mj-lt"/>
                <a:cs typeface="+mj-lt"/>
              </a:rPr>
              <a:t>uitleggen</a:t>
            </a:r>
            <a:r>
              <a:rPr lang="de-DE" sz="2400">
                <a:ea typeface="+mj-lt"/>
                <a:cs typeface="+mj-lt"/>
              </a:rPr>
              <a:t>,</a:t>
            </a:r>
            <a:endParaRPr lang="en-US" sz="2400">
              <a:cs typeface="Calibri Light"/>
            </a:endParaRPr>
          </a:p>
          <a:p>
            <a:pPr algn="l"/>
            <a:r>
              <a:rPr lang="de-DE" sz="2400" err="1">
                <a:ea typeface="+mj-lt"/>
                <a:cs typeface="+mj-lt"/>
              </a:rPr>
              <a:t>beoordelen</a:t>
            </a:r>
            <a:r>
              <a:rPr lang="de-DE" sz="2400">
                <a:ea typeface="+mj-lt"/>
                <a:cs typeface="+mj-lt"/>
              </a:rPr>
              <a:t>, </a:t>
            </a:r>
            <a:r>
              <a:rPr lang="de-DE" sz="2400" err="1">
                <a:ea typeface="+mj-lt"/>
                <a:cs typeface="+mj-lt"/>
              </a:rPr>
              <a:t>toepassen</a:t>
            </a:r>
            <a:r>
              <a:rPr lang="de-DE" sz="2400">
                <a:ea typeface="+mj-lt"/>
                <a:cs typeface="+mj-lt"/>
              </a:rPr>
              <a:t> en er </a:t>
            </a:r>
            <a:r>
              <a:rPr lang="de-DE" sz="2400" err="1">
                <a:ea typeface="+mj-lt"/>
                <a:cs typeface="+mj-lt"/>
              </a:rPr>
              <a:t>voorbeelden</a:t>
            </a:r>
            <a:r>
              <a:rPr lang="de-DE" sz="2400">
                <a:ea typeface="+mj-lt"/>
                <a:cs typeface="+mj-lt"/>
              </a:rPr>
              <a:t> van </a:t>
            </a:r>
            <a:r>
              <a:rPr lang="de-DE" sz="2400" err="1">
                <a:ea typeface="+mj-lt"/>
                <a:cs typeface="+mj-lt"/>
              </a:rPr>
              <a:t>geven</a:t>
            </a:r>
            <a:r>
              <a:rPr lang="de-DE" sz="2400">
                <a:ea typeface="+mj-lt"/>
                <a:cs typeface="+mj-lt"/>
              </a:rPr>
              <a:t>: </a:t>
            </a:r>
            <a:r>
              <a:rPr lang="de-DE" sz="2400" err="1">
                <a:ea typeface="+mj-lt"/>
                <a:cs typeface="+mj-lt"/>
              </a:rPr>
              <a:t>actueel</a:t>
            </a:r>
            <a:r>
              <a:rPr lang="de-DE" sz="2400">
                <a:ea typeface="+mj-lt"/>
                <a:cs typeface="+mj-lt"/>
              </a:rPr>
              <a:t> </a:t>
            </a:r>
            <a:r>
              <a:rPr lang="de-DE" sz="2400" err="1">
                <a:ea typeface="+mj-lt"/>
                <a:cs typeface="+mj-lt"/>
              </a:rPr>
              <a:t>antropocentrisch</a:t>
            </a:r>
            <a:r>
              <a:rPr lang="de-DE" sz="2400">
                <a:ea typeface="+mj-lt"/>
                <a:cs typeface="+mj-lt"/>
              </a:rPr>
              <a:t>,</a:t>
            </a:r>
            <a:endParaRPr lang="de-DE" sz="2400">
              <a:cs typeface="Calibri Light"/>
            </a:endParaRPr>
          </a:p>
          <a:p>
            <a:pPr algn="l"/>
            <a:r>
              <a:rPr lang="de-DE" sz="2400" err="1">
                <a:ea typeface="+mj-lt"/>
                <a:cs typeface="+mj-lt"/>
              </a:rPr>
              <a:t>intergenerationeel</a:t>
            </a:r>
            <a:r>
              <a:rPr lang="de-DE" sz="2400">
                <a:ea typeface="+mj-lt"/>
                <a:cs typeface="+mj-lt"/>
              </a:rPr>
              <a:t>, </a:t>
            </a:r>
            <a:r>
              <a:rPr lang="de-DE" sz="2400" err="1">
                <a:ea typeface="+mj-lt"/>
                <a:cs typeface="+mj-lt"/>
              </a:rPr>
              <a:t>geen</a:t>
            </a:r>
            <a:r>
              <a:rPr lang="de-DE" sz="2400">
                <a:ea typeface="+mj-lt"/>
                <a:cs typeface="+mj-lt"/>
              </a:rPr>
              <a:t> </a:t>
            </a:r>
            <a:r>
              <a:rPr lang="de-DE" sz="2400" err="1">
                <a:ea typeface="+mj-lt"/>
                <a:cs typeface="+mj-lt"/>
              </a:rPr>
              <a:t>lijden</a:t>
            </a:r>
            <a:r>
              <a:rPr lang="de-DE" sz="2400">
                <a:ea typeface="+mj-lt"/>
                <a:cs typeface="+mj-lt"/>
              </a:rPr>
              <a:t> </a:t>
            </a:r>
            <a:r>
              <a:rPr lang="de-DE" sz="2400" err="1">
                <a:ea typeface="+mj-lt"/>
                <a:cs typeface="+mj-lt"/>
              </a:rPr>
              <a:t>toebrengen</a:t>
            </a:r>
            <a:r>
              <a:rPr lang="de-DE" sz="2400">
                <a:ea typeface="+mj-lt"/>
                <a:cs typeface="+mj-lt"/>
              </a:rPr>
              <a:t> </a:t>
            </a:r>
            <a:r>
              <a:rPr lang="de-DE" sz="2400" err="1">
                <a:ea typeface="+mj-lt"/>
                <a:cs typeface="+mj-lt"/>
              </a:rPr>
              <a:t>aan</a:t>
            </a:r>
            <a:r>
              <a:rPr lang="de-DE" sz="2400">
                <a:ea typeface="+mj-lt"/>
                <a:cs typeface="+mj-lt"/>
              </a:rPr>
              <a:t> </a:t>
            </a:r>
            <a:r>
              <a:rPr lang="de-DE" sz="2400" err="1">
                <a:ea typeface="+mj-lt"/>
                <a:cs typeface="+mj-lt"/>
              </a:rPr>
              <a:t>wat</a:t>
            </a:r>
            <a:r>
              <a:rPr lang="de-DE" sz="2400">
                <a:ea typeface="+mj-lt"/>
                <a:cs typeface="+mj-lt"/>
              </a:rPr>
              <a:t> </a:t>
            </a:r>
            <a:r>
              <a:rPr lang="de-DE" sz="2400" err="1">
                <a:ea typeface="+mj-lt"/>
                <a:cs typeface="+mj-lt"/>
              </a:rPr>
              <a:t>lijden</a:t>
            </a:r>
            <a:r>
              <a:rPr lang="de-DE" sz="2400">
                <a:ea typeface="+mj-lt"/>
                <a:cs typeface="+mj-lt"/>
              </a:rPr>
              <a:t> </a:t>
            </a:r>
            <a:r>
              <a:rPr lang="de-DE" sz="2400" err="1">
                <a:ea typeface="+mj-lt"/>
                <a:cs typeface="+mj-lt"/>
              </a:rPr>
              <a:t>kan</a:t>
            </a:r>
            <a:r>
              <a:rPr lang="de-DE" sz="2400">
                <a:ea typeface="+mj-lt"/>
                <a:cs typeface="+mj-lt"/>
              </a:rPr>
              <a:t>, </a:t>
            </a:r>
            <a:r>
              <a:rPr lang="de-DE" sz="2400" err="1">
                <a:ea typeface="+mj-lt"/>
                <a:cs typeface="+mj-lt"/>
              </a:rPr>
              <a:t>intrinsieke</a:t>
            </a:r>
            <a:r>
              <a:rPr lang="de-DE" sz="2400">
                <a:ea typeface="+mj-lt"/>
                <a:cs typeface="+mj-lt"/>
              </a:rPr>
              <a:t> </a:t>
            </a:r>
            <a:r>
              <a:rPr lang="de-DE" sz="2400" err="1">
                <a:ea typeface="+mj-lt"/>
                <a:cs typeface="+mj-lt"/>
              </a:rPr>
              <a:t>waarde</a:t>
            </a:r>
            <a:r>
              <a:rPr lang="de-DE" sz="2400">
                <a:ea typeface="+mj-lt"/>
                <a:cs typeface="+mj-lt"/>
              </a:rPr>
              <a:t> van de</a:t>
            </a:r>
            <a:endParaRPr lang="de-DE" sz="2400">
              <a:cs typeface="Calibri Light"/>
            </a:endParaRPr>
          </a:p>
          <a:p>
            <a:pPr algn="l"/>
            <a:r>
              <a:rPr lang="de-DE" sz="2400" err="1">
                <a:ea typeface="+mj-lt"/>
                <a:cs typeface="+mj-lt"/>
              </a:rPr>
              <a:t>natuur</a:t>
            </a:r>
            <a:r>
              <a:rPr lang="de-DE" sz="2400">
                <a:ea typeface="+mj-lt"/>
                <a:cs typeface="+mj-lt"/>
              </a:rPr>
              <a:t> en </a:t>
            </a:r>
            <a:r>
              <a:rPr lang="de-DE" sz="2400" err="1">
                <a:ea typeface="+mj-lt"/>
                <a:cs typeface="+mj-lt"/>
              </a:rPr>
              <a:t>deep</a:t>
            </a:r>
            <a:r>
              <a:rPr lang="de-DE" sz="2400">
                <a:ea typeface="+mj-lt"/>
                <a:cs typeface="+mj-lt"/>
              </a:rPr>
              <a:t> </a:t>
            </a:r>
            <a:r>
              <a:rPr lang="de-DE" sz="2400" err="1">
                <a:ea typeface="+mj-lt"/>
                <a:cs typeface="+mj-lt"/>
              </a:rPr>
              <a:t>ecology</a:t>
            </a:r>
            <a:r>
              <a:rPr lang="de-DE" sz="2400">
                <a:ea typeface="+mj-lt"/>
                <a:cs typeface="+mj-lt"/>
              </a:rPr>
              <a:t>.</a:t>
            </a:r>
            <a:endParaRPr lang="de-DE" sz="2400">
              <a:cs typeface="Calibri Light"/>
            </a:endParaRPr>
          </a:p>
        </p:txBody>
      </p:sp>
      <p:sp>
        <p:nvSpPr>
          <p:cNvPr id="3" name="Ondertitel 2"/>
          <p:cNvSpPr>
            <a:spLocks noGrp="1"/>
          </p:cNvSpPr>
          <p:nvPr>
            <p:ph type="subTitle" idx="1"/>
          </p:nvPr>
        </p:nvSpPr>
        <p:spPr>
          <a:xfrm>
            <a:off x="113093" y="2772273"/>
            <a:ext cx="5507459" cy="2778685"/>
          </a:xfrm>
        </p:spPr>
        <p:txBody>
          <a:bodyPr vert="horz" lIns="91440" tIns="45720" rIns="91440" bIns="45720" rtlCol="0" anchor="t">
            <a:noAutofit/>
          </a:bodyPr>
          <a:lstStyle/>
          <a:p>
            <a:endParaRPr lang="de-DE" sz="1300">
              <a:cs typeface="Calibri"/>
            </a:endParaRPr>
          </a:p>
          <a:p>
            <a:endParaRPr lang="de-DE" sz="1300"/>
          </a:p>
          <a:p>
            <a:pPr marL="342900" indent="-342900">
              <a:buChar char="•"/>
            </a:pPr>
            <a:endParaRPr lang="de-DE" sz="1300">
              <a:cs typeface="Calibri"/>
            </a:endParaRPr>
          </a:p>
          <a:p>
            <a:pPr marL="342900" indent="-342900" algn="l">
              <a:buChar char="•"/>
            </a:pPr>
            <a:r>
              <a:rPr lang="de-DE" sz="2800" err="1">
                <a:cs typeface="Calibri"/>
              </a:rPr>
              <a:t>Antropocentrisch</a:t>
            </a:r>
            <a:r>
              <a:rPr lang="de-DE" sz="2800">
                <a:cs typeface="Calibri"/>
              </a:rPr>
              <a:t> </a:t>
            </a:r>
          </a:p>
          <a:p>
            <a:pPr marL="342900" indent="-342900" algn="l">
              <a:buChar char="•"/>
            </a:pPr>
            <a:r>
              <a:rPr lang="de-DE" sz="2800" err="1">
                <a:cs typeface="Calibri"/>
              </a:rPr>
              <a:t>Intrinsieke</a:t>
            </a:r>
            <a:r>
              <a:rPr lang="de-DE" sz="2800">
                <a:cs typeface="Calibri"/>
              </a:rPr>
              <a:t> </a:t>
            </a:r>
            <a:r>
              <a:rPr lang="de-DE" sz="2800" err="1">
                <a:cs typeface="Calibri"/>
              </a:rPr>
              <a:t>waarde</a:t>
            </a:r>
            <a:r>
              <a:rPr lang="de-DE" sz="2800">
                <a:cs typeface="Calibri"/>
              </a:rPr>
              <a:t> </a:t>
            </a:r>
          </a:p>
          <a:p>
            <a:pPr marL="342900" indent="-342900" algn="l">
              <a:buChar char="•"/>
            </a:pPr>
            <a:r>
              <a:rPr lang="de-DE" sz="2800" err="1">
                <a:cs typeface="Calibri"/>
              </a:rPr>
              <a:t>Intergenerationeel</a:t>
            </a:r>
            <a:r>
              <a:rPr lang="de-DE" sz="2800">
                <a:cs typeface="Calibri"/>
              </a:rPr>
              <a:t> </a:t>
            </a:r>
          </a:p>
          <a:p>
            <a:pPr marL="342900" indent="-342900" algn="l">
              <a:buChar char="•"/>
            </a:pPr>
            <a:r>
              <a:rPr lang="de-DE" sz="2800" err="1">
                <a:cs typeface="Calibri"/>
              </a:rPr>
              <a:t>Lijden</a:t>
            </a:r>
            <a:r>
              <a:rPr lang="de-DE" sz="2800">
                <a:cs typeface="Calibri"/>
              </a:rPr>
              <a:t> </a:t>
            </a:r>
          </a:p>
        </p:txBody>
      </p:sp>
      <p:sp>
        <p:nvSpPr>
          <p:cNvPr id="5" name="TextBox 4">
            <a:extLst>
              <a:ext uri="{FF2B5EF4-FFF2-40B4-BE49-F238E27FC236}">
                <a16:creationId xmlns:a16="http://schemas.microsoft.com/office/drawing/2014/main" id="{6CAD46BD-5DD3-4C75-9B85-8DA7F8D62040}"/>
              </a:ext>
            </a:extLst>
          </p:cNvPr>
          <p:cNvSpPr txBox="1"/>
          <p:nvPr/>
        </p:nvSpPr>
        <p:spPr>
          <a:xfrm>
            <a:off x="109269" y="497457"/>
            <a:ext cx="101044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Calibri"/>
              </a:rPr>
              <a:t>Hoofdstuk</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10: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Calibri"/>
              </a:rPr>
              <a:t>kwetsbaarheid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en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Calibri"/>
              </a:rPr>
              <a:t>overmacht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van de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Calibri"/>
              </a:rPr>
              <a:t>natuur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6" name="Picture 6" descr="A picture containing plate&#10;&#10;Description automatically generated">
            <a:extLst>
              <a:ext uri="{FF2B5EF4-FFF2-40B4-BE49-F238E27FC236}">
                <a16:creationId xmlns:a16="http://schemas.microsoft.com/office/drawing/2014/main" id="{3A78F818-5033-47F6-AD63-9B481D060626}"/>
              </a:ext>
            </a:extLst>
          </p:cNvPr>
          <p:cNvPicPr>
            <a:picLocks noChangeAspect="1"/>
          </p:cNvPicPr>
          <p:nvPr/>
        </p:nvPicPr>
        <p:blipFill>
          <a:blip r:embed="rId2"/>
          <a:stretch>
            <a:fillRect/>
          </a:stretch>
        </p:blipFill>
        <p:spPr>
          <a:xfrm>
            <a:off x="7556739" y="2574984"/>
            <a:ext cx="3936522" cy="3965276"/>
          </a:xfrm>
          <a:prstGeom prst="rect">
            <a:avLst/>
          </a:prstGeom>
        </p:spPr>
      </p:pic>
      <p:pic>
        <p:nvPicPr>
          <p:cNvPr id="4" name="Afbeelding 6">
            <a:extLst>
              <a:ext uri="{FF2B5EF4-FFF2-40B4-BE49-F238E27FC236}">
                <a16:creationId xmlns:a16="http://schemas.microsoft.com/office/drawing/2014/main" id="{8F3A460B-48EC-41AC-B460-3EE1D6848FDC}"/>
              </a:ext>
            </a:extLst>
          </p:cNvPr>
          <p:cNvPicPr>
            <a:picLocks noChangeAspect="1"/>
          </p:cNvPicPr>
          <p:nvPr/>
        </p:nvPicPr>
        <p:blipFill>
          <a:blip r:embed="rId3"/>
          <a:stretch>
            <a:fillRect/>
          </a:stretch>
        </p:blipFill>
        <p:spPr>
          <a:xfrm>
            <a:off x="4724400" y="2657475"/>
            <a:ext cx="2743200" cy="1543050"/>
          </a:xfrm>
          <a:prstGeom prst="rect">
            <a:avLst/>
          </a:prstGeom>
        </p:spPr>
      </p:pic>
    </p:spTree>
    <p:extLst>
      <p:ext uri="{BB962C8B-B14F-4D97-AF65-F5344CB8AC3E}">
        <p14:creationId xmlns:p14="http://schemas.microsoft.com/office/powerpoint/2010/main" val="2790433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FA35-F8FE-4228-9FF5-849F8E0DCE48}"/>
              </a:ext>
            </a:extLst>
          </p:cNvPr>
          <p:cNvSpPr>
            <a:spLocks noGrp="1"/>
          </p:cNvSpPr>
          <p:nvPr>
            <p:ph type="title"/>
          </p:nvPr>
        </p:nvSpPr>
        <p:spPr>
          <a:xfrm>
            <a:off x="838200" y="2641718"/>
            <a:ext cx="10515600" cy="1325563"/>
          </a:xfrm>
        </p:spPr>
        <p:txBody>
          <a:bodyPr>
            <a:normAutofit fontScale="90000"/>
          </a:bodyPr>
          <a:lstStyle/>
          <a:p>
            <a:r>
              <a:rPr lang="en-US">
                <a:cs typeface="Calibri Light"/>
              </a:rPr>
              <a:t>62. </a:t>
            </a:r>
            <a:r>
              <a:rPr lang="en-US" b="1">
                <a:ea typeface="+mj-lt"/>
                <a:cs typeface="+mj-lt"/>
              </a:rPr>
              <a:t>De kandidaten kunnen Heideggers analyse van de moderne technologische samenleving weergeven, toepassen en beoordelen. Daarbij kunnen zij uitleggen wat het gestel, waarheid (aletheia), Dasein en het verschil tussen oude en moderne techniek inhouden en welke rol ze in Heideggers analyse spelen.</a:t>
            </a:r>
            <a:endParaRPr lang="en-US"/>
          </a:p>
        </p:txBody>
      </p:sp>
      <p:sp>
        <p:nvSpPr>
          <p:cNvPr id="3" name="Content Placeholder 2">
            <a:extLst>
              <a:ext uri="{FF2B5EF4-FFF2-40B4-BE49-F238E27FC236}">
                <a16:creationId xmlns:a16="http://schemas.microsoft.com/office/drawing/2014/main" id="{A4D6029D-B712-4253-A1B8-4FB45DCC5221}"/>
              </a:ext>
            </a:extLst>
          </p:cNvPr>
          <p:cNvSpPr>
            <a:spLocks noGrp="1"/>
          </p:cNvSpPr>
          <p:nvPr>
            <p:ph idx="1"/>
          </p:nvPr>
        </p:nvSpPr>
        <p:spPr>
          <a:xfrm>
            <a:off x="687681" y="4534958"/>
            <a:ext cx="10515600" cy="4351338"/>
          </a:xfrm>
        </p:spPr>
        <p:txBody>
          <a:bodyPr vert="horz" lIns="91440" tIns="45720" rIns="91440" bIns="45720" rtlCol="0" anchor="t">
            <a:normAutofit/>
          </a:bodyPr>
          <a:lstStyle/>
          <a:p>
            <a:r>
              <a:rPr lang="en-US" err="1">
                <a:cs typeface="Calibri"/>
              </a:rPr>
              <a:t>Gestel</a:t>
            </a:r>
            <a:r>
              <a:rPr lang="en-US">
                <a:cs typeface="Calibri"/>
              </a:rPr>
              <a:t> (</a:t>
            </a:r>
            <a:r>
              <a:rPr lang="en-US" err="1">
                <a:ea typeface="+mn-lt"/>
                <a:cs typeface="+mn-lt"/>
              </a:rPr>
              <a:t>mechanisering</a:t>
            </a:r>
            <a:r>
              <a:rPr lang="en-US">
                <a:ea typeface="+mn-lt"/>
                <a:cs typeface="+mn-lt"/>
              </a:rPr>
              <a:t> van het </a:t>
            </a:r>
            <a:r>
              <a:rPr lang="en-US" err="1">
                <a:ea typeface="+mn-lt"/>
                <a:cs typeface="+mn-lt"/>
              </a:rPr>
              <a:t>wereldbeeld</a:t>
            </a:r>
            <a:r>
              <a:rPr lang="en-US">
                <a:ea typeface="+mn-lt"/>
                <a:cs typeface="+mn-lt"/>
              </a:rPr>
              <a:t>)</a:t>
            </a:r>
          </a:p>
          <a:p>
            <a:r>
              <a:rPr lang="en-US" err="1">
                <a:cs typeface="Calibri"/>
              </a:rPr>
              <a:t>Waarheid</a:t>
            </a:r>
            <a:r>
              <a:rPr lang="en-US">
                <a:cs typeface="Calibri"/>
              </a:rPr>
              <a:t> (Alethia)</a:t>
            </a:r>
          </a:p>
          <a:p>
            <a:r>
              <a:rPr lang="en-US">
                <a:cs typeface="Calibri"/>
              </a:rPr>
              <a:t>Dasein</a:t>
            </a:r>
          </a:p>
          <a:p>
            <a:r>
              <a:rPr lang="en-US">
                <a:cs typeface="Calibri"/>
              </a:rPr>
              <a:t>Oude en </a:t>
            </a:r>
            <a:r>
              <a:rPr lang="en-US" err="1">
                <a:cs typeface="Calibri"/>
              </a:rPr>
              <a:t>nieuwe</a:t>
            </a:r>
            <a:r>
              <a:rPr lang="en-US">
                <a:cs typeface="Calibri"/>
              </a:rPr>
              <a:t> </a:t>
            </a:r>
            <a:r>
              <a:rPr lang="en-US" err="1">
                <a:cs typeface="Calibri"/>
              </a:rPr>
              <a:t>techniek</a:t>
            </a:r>
            <a:endParaRPr lang="en-US">
              <a:cs typeface="Calibri"/>
            </a:endParaRPr>
          </a:p>
        </p:txBody>
      </p:sp>
      <p:pic>
        <p:nvPicPr>
          <p:cNvPr id="4" name="Afbeelding 4" descr="Afbeelding met person, muur, persoon, binnen&#10;&#10;Automatisch gegenereerde beschrijving">
            <a:extLst>
              <a:ext uri="{FF2B5EF4-FFF2-40B4-BE49-F238E27FC236}">
                <a16:creationId xmlns:a16="http://schemas.microsoft.com/office/drawing/2014/main" id="{9AF6E557-F7EF-4818-983A-D3B82AAE074F}"/>
              </a:ext>
            </a:extLst>
          </p:cNvPr>
          <p:cNvPicPr>
            <a:picLocks noChangeAspect="1"/>
          </p:cNvPicPr>
          <p:nvPr/>
        </p:nvPicPr>
        <p:blipFill>
          <a:blip r:embed="rId2"/>
          <a:stretch>
            <a:fillRect/>
          </a:stretch>
        </p:blipFill>
        <p:spPr>
          <a:xfrm>
            <a:off x="9116594" y="3564998"/>
            <a:ext cx="2527719" cy="3023738"/>
          </a:xfrm>
          <a:prstGeom prst="rect">
            <a:avLst/>
          </a:prstGeom>
        </p:spPr>
      </p:pic>
    </p:spTree>
    <p:extLst>
      <p:ext uri="{BB962C8B-B14F-4D97-AF65-F5344CB8AC3E}">
        <p14:creationId xmlns:p14="http://schemas.microsoft.com/office/powerpoint/2010/main" val="3996531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D80-AA33-4B53-9535-09A9844CFF23}"/>
              </a:ext>
            </a:extLst>
          </p:cNvPr>
          <p:cNvSpPr>
            <a:spLocks noGrp="1"/>
          </p:cNvSpPr>
          <p:nvPr>
            <p:ph type="title"/>
          </p:nvPr>
        </p:nvSpPr>
        <p:spPr>
          <a:xfrm>
            <a:off x="838200" y="2622903"/>
            <a:ext cx="10515600" cy="1325563"/>
          </a:xfrm>
        </p:spPr>
        <p:txBody>
          <a:bodyPr>
            <a:normAutofit fontScale="90000"/>
          </a:bodyPr>
          <a:lstStyle/>
          <a:p>
            <a:r>
              <a:rPr lang="en-US" b="1">
                <a:cs typeface="Calibri Light"/>
              </a:rPr>
              <a:t>63. </a:t>
            </a:r>
            <a:r>
              <a:rPr lang="en-US" b="1">
                <a:ea typeface="+mj-lt"/>
                <a:cs typeface="+mj-lt"/>
              </a:rPr>
              <a:t> De kandidaten kunnen de volgende drie gevaren die het wezen van moderne techniek volgens Heidegger in zich draagt uitleggen en beoordelen: de mens als bestelbaar bestand, verdringing van andere vormen van ontbergen, vervreemding van zichzelf als Dasein en van de natuur als physis.</a:t>
            </a:r>
            <a:r>
              <a:rPr lang="en-US">
                <a:cs typeface="Calibri Light"/>
              </a:rPr>
              <a:t> </a:t>
            </a:r>
            <a:endParaRPr lang="en-US"/>
          </a:p>
        </p:txBody>
      </p:sp>
      <p:sp>
        <p:nvSpPr>
          <p:cNvPr id="3" name="Content Placeholder 2">
            <a:extLst>
              <a:ext uri="{FF2B5EF4-FFF2-40B4-BE49-F238E27FC236}">
                <a16:creationId xmlns:a16="http://schemas.microsoft.com/office/drawing/2014/main" id="{353E80AD-6820-4C27-8A3F-3B188AB5C675}"/>
              </a:ext>
            </a:extLst>
          </p:cNvPr>
          <p:cNvSpPr>
            <a:spLocks noGrp="1"/>
          </p:cNvSpPr>
          <p:nvPr>
            <p:ph idx="1"/>
          </p:nvPr>
        </p:nvSpPr>
        <p:spPr>
          <a:xfrm>
            <a:off x="753533" y="4153958"/>
            <a:ext cx="10515600" cy="4351338"/>
          </a:xfrm>
        </p:spPr>
        <p:txBody>
          <a:bodyPr vert="horz" lIns="91440" tIns="45720" rIns="91440" bIns="45720" rtlCol="0" anchor="t">
            <a:normAutofit/>
          </a:bodyPr>
          <a:lstStyle/>
          <a:p>
            <a:r>
              <a:rPr lang="en-US" err="1">
                <a:cs typeface="Calibri"/>
              </a:rPr>
              <a:t>Gevaren</a:t>
            </a:r>
            <a:r>
              <a:rPr lang="en-US">
                <a:cs typeface="Calibri"/>
              </a:rPr>
              <a:t> </a:t>
            </a:r>
            <a:r>
              <a:rPr lang="en-US" err="1">
                <a:cs typeface="Calibri"/>
              </a:rPr>
              <a:t>moderne</a:t>
            </a:r>
            <a:r>
              <a:rPr lang="en-US">
                <a:cs typeface="Calibri"/>
              </a:rPr>
              <a:t> </a:t>
            </a:r>
            <a:r>
              <a:rPr lang="en-US" err="1">
                <a:cs typeface="Calibri"/>
              </a:rPr>
              <a:t>techniek</a:t>
            </a:r>
            <a:endParaRPr lang="en-US">
              <a:cs typeface="Calibri"/>
            </a:endParaRPr>
          </a:p>
          <a:p>
            <a:r>
              <a:rPr lang="en-US">
                <a:cs typeface="Calibri"/>
              </a:rPr>
              <a:t>Mens </a:t>
            </a:r>
            <a:r>
              <a:rPr lang="en-US" err="1">
                <a:cs typeface="Calibri"/>
              </a:rPr>
              <a:t>als</a:t>
            </a:r>
            <a:r>
              <a:rPr lang="en-US">
                <a:cs typeface="Calibri"/>
              </a:rPr>
              <a:t> </a:t>
            </a:r>
            <a:r>
              <a:rPr lang="en-US" err="1">
                <a:cs typeface="Calibri"/>
              </a:rPr>
              <a:t>bestelbaar</a:t>
            </a:r>
            <a:r>
              <a:rPr lang="en-US">
                <a:cs typeface="Calibri"/>
              </a:rPr>
              <a:t> </a:t>
            </a:r>
            <a:r>
              <a:rPr lang="en-US" err="1">
                <a:cs typeface="Calibri"/>
              </a:rPr>
              <a:t>bestand</a:t>
            </a:r>
          </a:p>
          <a:p>
            <a:r>
              <a:rPr lang="en-US" err="1">
                <a:cs typeface="Calibri"/>
              </a:rPr>
              <a:t>Verdringen</a:t>
            </a:r>
            <a:r>
              <a:rPr lang="en-US">
                <a:cs typeface="Calibri"/>
              </a:rPr>
              <a:t> van </a:t>
            </a:r>
            <a:r>
              <a:rPr lang="en-US" err="1">
                <a:cs typeface="Calibri"/>
              </a:rPr>
              <a:t>andere</a:t>
            </a:r>
            <a:r>
              <a:rPr lang="en-US">
                <a:cs typeface="Calibri"/>
              </a:rPr>
              <a:t> </a:t>
            </a:r>
            <a:r>
              <a:rPr lang="en-US" err="1">
                <a:cs typeface="Calibri"/>
              </a:rPr>
              <a:t>vormen</a:t>
            </a:r>
            <a:r>
              <a:rPr lang="en-US">
                <a:cs typeface="Calibri"/>
              </a:rPr>
              <a:t> van </a:t>
            </a:r>
            <a:r>
              <a:rPr lang="en-US" err="1">
                <a:cs typeface="Calibri"/>
              </a:rPr>
              <a:t>ontbergen</a:t>
            </a:r>
          </a:p>
          <a:p>
            <a:r>
              <a:rPr lang="en-US" err="1">
                <a:cs typeface="Calibri"/>
              </a:rPr>
              <a:t>Vervreemding</a:t>
            </a:r>
            <a:r>
              <a:rPr lang="en-US">
                <a:cs typeface="Calibri"/>
              </a:rPr>
              <a:t> van </a:t>
            </a:r>
            <a:r>
              <a:rPr lang="en-US" err="1">
                <a:cs typeface="Calibri"/>
              </a:rPr>
              <a:t>zichzelf</a:t>
            </a:r>
            <a:r>
              <a:rPr lang="en-US">
                <a:cs typeface="Calibri"/>
              </a:rPr>
              <a:t> </a:t>
            </a:r>
            <a:r>
              <a:rPr lang="en-US" err="1">
                <a:cs typeface="Calibri"/>
              </a:rPr>
              <a:t>als</a:t>
            </a:r>
            <a:r>
              <a:rPr lang="en-US">
                <a:cs typeface="Calibri"/>
              </a:rPr>
              <a:t> </a:t>
            </a:r>
            <a:r>
              <a:rPr lang="en-US" err="1">
                <a:cs typeface="Calibri"/>
              </a:rPr>
              <a:t>dasein</a:t>
            </a:r>
            <a:r>
              <a:rPr lang="en-US">
                <a:cs typeface="Calibri"/>
              </a:rPr>
              <a:t> en de </a:t>
            </a:r>
            <a:r>
              <a:rPr lang="en-US" err="1">
                <a:cs typeface="Calibri"/>
              </a:rPr>
              <a:t>natuur</a:t>
            </a:r>
            <a:r>
              <a:rPr lang="en-US">
                <a:cs typeface="Calibri"/>
              </a:rPr>
              <a:t> </a:t>
            </a:r>
            <a:r>
              <a:rPr lang="en-US" err="1">
                <a:cs typeface="Calibri"/>
              </a:rPr>
              <a:t>als</a:t>
            </a:r>
            <a:r>
              <a:rPr lang="en-US">
                <a:cs typeface="Calibri"/>
              </a:rPr>
              <a:t> physis</a:t>
            </a:r>
          </a:p>
        </p:txBody>
      </p:sp>
    </p:spTree>
    <p:extLst>
      <p:ext uri="{BB962C8B-B14F-4D97-AF65-F5344CB8AC3E}">
        <p14:creationId xmlns:p14="http://schemas.microsoft.com/office/powerpoint/2010/main" val="347953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C057651-2C2D-4384-8846-D4AF7449BD87}"/>
              </a:ext>
            </a:extLst>
          </p:cNvPr>
          <p:cNvPicPr>
            <a:picLocks noChangeAspect="1"/>
          </p:cNvPicPr>
          <p:nvPr/>
        </p:nvPicPr>
        <p:blipFill rotWithShape="1">
          <a:blip r:embed="rId2"/>
          <a:srcRect r="1249" b="-1"/>
          <a:stretch/>
        </p:blipFill>
        <p:spPr>
          <a:xfrm>
            <a:off x="366445" y="2702953"/>
            <a:ext cx="2497705" cy="3522443"/>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le 1">
            <a:extLst>
              <a:ext uri="{FF2B5EF4-FFF2-40B4-BE49-F238E27FC236}">
                <a16:creationId xmlns:a16="http://schemas.microsoft.com/office/drawing/2014/main" id="{2374653C-ACEC-4D77-8B53-3C1E9EFD9D96}"/>
              </a:ext>
            </a:extLst>
          </p:cNvPr>
          <p:cNvSpPr>
            <a:spLocks noGrp="1"/>
          </p:cNvSpPr>
          <p:nvPr>
            <p:ph type="title"/>
          </p:nvPr>
        </p:nvSpPr>
        <p:spPr>
          <a:xfrm>
            <a:off x="90483" y="824930"/>
            <a:ext cx="12105030" cy="1296809"/>
          </a:xfrm>
        </p:spPr>
        <p:txBody>
          <a:bodyPr>
            <a:normAutofit fontScale="90000"/>
          </a:bodyPr>
          <a:lstStyle/>
          <a:p>
            <a:r>
              <a:rPr lang="en-US" sz="2800">
                <a:cs typeface="Calibri Light"/>
              </a:rPr>
              <a:t>64. </a:t>
            </a:r>
            <a:r>
              <a:rPr lang="nl" sz="2800" i="1">
                <a:ea typeface="+mj-lt"/>
                <a:cs typeface="+mj-lt"/>
              </a:rPr>
              <a:t>De kandidaten kunnen de benadering van de natuur van </a:t>
            </a:r>
            <a:r>
              <a:rPr lang="nl" sz="2800" i="1" err="1">
                <a:ea typeface="+mj-lt"/>
                <a:cs typeface="+mj-lt"/>
              </a:rPr>
              <a:t>Latour</a:t>
            </a:r>
            <a:r>
              <a:rPr lang="nl" sz="2800" i="1">
                <a:ea typeface="+mj-lt"/>
                <a:cs typeface="+mj-lt"/>
              </a:rPr>
              <a:t> uitleggen. </a:t>
            </a:r>
            <a:br>
              <a:rPr lang="nl" sz="2800" i="1">
                <a:ea typeface="+mj-lt"/>
                <a:cs typeface="+mj-lt"/>
              </a:rPr>
            </a:br>
            <a:r>
              <a:rPr lang="nl" sz="2800" i="1">
                <a:ea typeface="+mj-lt"/>
                <a:cs typeface="+mj-lt"/>
              </a:rPr>
              <a:t>Daarbij kunnen zij:</a:t>
            </a:r>
            <a:r>
              <a:rPr lang="en-US" sz="2800">
                <a:ea typeface="+mj-lt"/>
                <a:cs typeface="+mj-lt"/>
              </a:rPr>
              <a:t> </a:t>
            </a:r>
            <a:endParaRPr lang="en-US" sz="2800">
              <a:cs typeface="Calibri Light"/>
            </a:endParaRPr>
          </a:p>
          <a:p>
            <a:r>
              <a:rPr lang="nl" sz="2800" i="1">
                <a:ea typeface="+mj-lt"/>
                <a:cs typeface="+mj-lt"/>
              </a:rPr>
              <a:t>- uitleggen wat er volgens </a:t>
            </a:r>
            <a:r>
              <a:rPr lang="nl" sz="2800" i="1" err="1">
                <a:ea typeface="+mj-lt"/>
                <a:cs typeface="+mj-lt"/>
              </a:rPr>
              <a:t>Latour</a:t>
            </a:r>
            <a:r>
              <a:rPr lang="nl" sz="2800" i="1">
                <a:ea typeface="+mj-lt"/>
                <a:cs typeface="+mj-lt"/>
              </a:rPr>
              <a:t> mis is met het subject-object schema;</a:t>
            </a:r>
            <a:r>
              <a:rPr lang="en-US" sz="2800">
                <a:ea typeface="+mj-lt"/>
                <a:cs typeface="+mj-lt"/>
              </a:rPr>
              <a:t> </a:t>
            </a:r>
            <a:endParaRPr lang="en-US" sz="2800">
              <a:cs typeface="Calibri Light"/>
            </a:endParaRPr>
          </a:p>
          <a:p>
            <a:r>
              <a:rPr lang="nl" sz="2800" i="1">
                <a:ea typeface="+mj-lt"/>
                <a:cs typeface="+mj-lt"/>
              </a:rPr>
              <a:t>- weergeven wat de radicaal empirische interpretatie van onze ervaring inhoudt;</a:t>
            </a:r>
            <a:r>
              <a:rPr lang="en-US" sz="2800">
                <a:ea typeface="+mj-lt"/>
                <a:cs typeface="+mj-lt"/>
              </a:rPr>
              <a:t> </a:t>
            </a:r>
            <a:endParaRPr lang="en-US" sz="2800">
              <a:cs typeface="Calibri Light"/>
            </a:endParaRPr>
          </a:p>
          <a:p>
            <a:r>
              <a:rPr lang="nl" sz="2800" i="1">
                <a:ea typeface="+mj-lt"/>
                <a:cs typeface="+mj-lt"/>
              </a:rPr>
              <a:t>- beoordelen of deze benadering een goed alternatief voor het subject-objectschema</a:t>
            </a:r>
            <a:r>
              <a:rPr lang="en-US" sz="2800">
                <a:ea typeface="+mj-lt"/>
                <a:cs typeface="+mj-lt"/>
              </a:rPr>
              <a:t> </a:t>
            </a:r>
            <a:r>
              <a:rPr lang="en-US" sz="2800" err="1">
                <a:ea typeface="+mj-lt"/>
                <a:cs typeface="+mj-lt"/>
              </a:rPr>
              <a:t>biedt</a:t>
            </a:r>
            <a:r>
              <a:rPr lang="en-US" sz="2800">
                <a:ea typeface="+mj-lt"/>
                <a:cs typeface="+mj-lt"/>
              </a:rPr>
              <a:t>.</a:t>
            </a:r>
            <a:endParaRPr lang="en-US" sz="2800">
              <a:cs typeface="Calibri Light"/>
            </a:endParaRPr>
          </a:p>
          <a:p>
            <a:endParaRPr lang="en-US" sz="2700">
              <a:cs typeface="Calibri Light"/>
            </a:endParaRPr>
          </a:p>
        </p:txBody>
      </p:sp>
      <p:sp>
        <p:nvSpPr>
          <p:cNvPr id="3" name="Content Placeholder 2">
            <a:extLst>
              <a:ext uri="{FF2B5EF4-FFF2-40B4-BE49-F238E27FC236}">
                <a16:creationId xmlns:a16="http://schemas.microsoft.com/office/drawing/2014/main" id="{C515FC33-3BE5-40C9-A12A-8422E5E295D0}"/>
              </a:ext>
            </a:extLst>
          </p:cNvPr>
          <p:cNvSpPr>
            <a:spLocks noGrp="1"/>
          </p:cNvSpPr>
          <p:nvPr>
            <p:ph idx="1"/>
          </p:nvPr>
        </p:nvSpPr>
        <p:spPr>
          <a:xfrm>
            <a:off x="3239123" y="3018675"/>
            <a:ext cx="5721484" cy="2597301"/>
          </a:xfrm>
        </p:spPr>
        <p:txBody>
          <a:bodyPr vert="horz" lIns="91440" tIns="45720" rIns="91440" bIns="45720" rtlCol="0">
            <a:normAutofit/>
          </a:bodyPr>
          <a:lstStyle/>
          <a:p>
            <a:r>
              <a:rPr lang="en-US">
                <a:cs typeface="Calibri"/>
              </a:rPr>
              <a:t>Subject- object</a:t>
            </a:r>
          </a:p>
          <a:p>
            <a:r>
              <a:rPr lang="en-US">
                <a:cs typeface="Calibri"/>
              </a:rPr>
              <a:t>Netwerk </a:t>
            </a:r>
            <a:r>
              <a:rPr lang="en-US" err="1">
                <a:cs typeface="Calibri"/>
              </a:rPr>
              <a:t>ontstaan</a:t>
            </a:r>
            <a:r>
              <a:rPr lang="en-US">
                <a:cs typeface="Calibri"/>
              </a:rPr>
              <a:t> </a:t>
            </a:r>
            <a:r>
              <a:rPr lang="en-US" err="1">
                <a:cs typeface="Calibri"/>
              </a:rPr>
              <a:t>uit</a:t>
            </a:r>
            <a:r>
              <a:rPr lang="en-US">
                <a:cs typeface="Calibri"/>
              </a:rPr>
              <a:t> </a:t>
            </a:r>
            <a:r>
              <a:rPr lang="en-US" err="1">
                <a:cs typeface="Calibri"/>
              </a:rPr>
              <a:t>schakels</a:t>
            </a:r>
          </a:p>
          <a:p>
            <a:r>
              <a:rPr lang="en-US" err="1">
                <a:cs typeface="Calibri"/>
              </a:rPr>
              <a:t>Radicaal</a:t>
            </a:r>
            <a:r>
              <a:rPr lang="en-US">
                <a:cs typeface="Calibri"/>
              </a:rPr>
              <a:t> </a:t>
            </a:r>
            <a:r>
              <a:rPr lang="en-US" err="1">
                <a:cs typeface="Calibri"/>
              </a:rPr>
              <a:t>empirisme</a:t>
            </a:r>
            <a:endParaRPr lang="en-US">
              <a:cs typeface="Calibri"/>
            </a:endParaRPr>
          </a:p>
        </p:txBody>
      </p:sp>
    </p:spTree>
    <p:extLst>
      <p:ext uri="{BB962C8B-B14F-4D97-AF65-F5344CB8AC3E}">
        <p14:creationId xmlns:p14="http://schemas.microsoft.com/office/powerpoint/2010/main" val="4199906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9DDF-436F-4C42-AF6A-09BE5F614C03}"/>
              </a:ext>
            </a:extLst>
          </p:cNvPr>
          <p:cNvSpPr>
            <a:spLocks noGrp="1"/>
          </p:cNvSpPr>
          <p:nvPr>
            <p:ph type="title"/>
          </p:nvPr>
        </p:nvSpPr>
        <p:spPr>
          <a:xfrm>
            <a:off x="560582" y="539653"/>
            <a:ext cx="9806955" cy="1814872"/>
          </a:xfrm>
        </p:spPr>
        <p:txBody>
          <a:bodyPr vert="horz" lIns="91440" tIns="45720" rIns="91440" bIns="45720" rtlCol="0" anchor="ctr">
            <a:noAutofit/>
          </a:bodyPr>
          <a:lstStyle/>
          <a:p>
            <a:r>
              <a:rPr lang="en-US" sz="2800">
                <a:solidFill>
                  <a:srgbClr val="000000"/>
                </a:solidFill>
                <a:cs typeface="Calibri Light"/>
              </a:rPr>
              <a:t>65. </a:t>
            </a:r>
            <a:r>
              <a:rPr lang="nl" sz="2800" i="1">
                <a:solidFill>
                  <a:srgbClr val="000000"/>
                </a:solidFill>
                <a:ea typeface="+mj-lt"/>
                <a:cs typeface="+mj-lt"/>
              </a:rPr>
              <a:t>De kandidaten kunnen uitleggen dat het instrumentele denken kan worden ingezet om milieuproblematiek aan te pakken. Daarbij kunnen zij een filosofische en ethische beoordeling geven van drie benaderingen via de vrije markt: beprijzen van het milieu, directe overheidsregulering en consumentengedrag. </a:t>
            </a:r>
            <a:r>
              <a:rPr lang="en-US" sz="2800">
                <a:solidFill>
                  <a:srgbClr val="000000"/>
                </a:solidFill>
                <a:cs typeface="Calibri Light"/>
              </a:rPr>
              <a:t> </a:t>
            </a:r>
            <a:endParaRPr lang="en-US" sz="2800">
              <a:solidFill>
                <a:srgbClr val="000000"/>
              </a:solidFill>
            </a:endParaRPr>
          </a:p>
        </p:txBody>
      </p:sp>
      <p:sp>
        <p:nvSpPr>
          <p:cNvPr id="3" name="Content Placeholder 2">
            <a:extLst>
              <a:ext uri="{FF2B5EF4-FFF2-40B4-BE49-F238E27FC236}">
                <a16:creationId xmlns:a16="http://schemas.microsoft.com/office/drawing/2014/main" id="{8DFDE1D6-63E7-42D6-9745-BD32D9A37939}"/>
              </a:ext>
            </a:extLst>
          </p:cNvPr>
          <p:cNvSpPr>
            <a:spLocks noGrp="1"/>
          </p:cNvSpPr>
          <p:nvPr>
            <p:ph idx="1"/>
          </p:nvPr>
        </p:nvSpPr>
        <p:spPr>
          <a:xfrm>
            <a:off x="330544" y="2142746"/>
            <a:ext cx="4706803" cy="3788830"/>
          </a:xfrm>
        </p:spPr>
        <p:txBody>
          <a:bodyPr vert="horz" lIns="91440" tIns="45720" rIns="91440" bIns="45720" rtlCol="0" anchor="ctr">
            <a:normAutofit/>
          </a:bodyPr>
          <a:lstStyle/>
          <a:p>
            <a:r>
              <a:rPr lang="en-US" sz="2400" err="1">
                <a:solidFill>
                  <a:srgbClr val="000000"/>
                </a:solidFill>
                <a:cs typeface="Calibri"/>
              </a:rPr>
              <a:t>Beprijzen</a:t>
            </a:r>
            <a:r>
              <a:rPr lang="en-US" sz="2400">
                <a:solidFill>
                  <a:srgbClr val="000000"/>
                </a:solidFill>
                <a:cs typeface="Calibri"/>
              </a:rPr>
              <a:t> van het milieu</a:t>
            </a:r>
          </a:p>
          <a:p>
            <a:r>
              <a:rPr lang="en-US" sz="2400" err="1">
                <a:solidFill>
                  <a:srgbClr val="000000"/>
                </a:solidFill>
                <a:cs typeface="Calibri"/>
              </a:rPr>
              <a:t>Directe</a:t>
            </a:r>
            <a:r>
              <a:rPr lang="en-US" sz="2400">
                <a:solidFill>
                  <a:srgbClr val="000000"/>
                </a:solidFill>
                <a:cs typeface="Calibri"/>
              </a:rPr>
              <a:t> </a:t>
            </a:r>
            <a:r>
              <a:rPr lang="en-US" sz="2400" err="1">
                <a:solidFill>
                  <a:srgbClr val="000000"/>
                </a:solidFill>
                <a:cs typeface="Calibri"/>
              </a:rPr>
              <a:t>overheidsregulering</a:t>
            </a:r>
            <a:endParaRPr lang="en-US" sz="2400">
              <a:solidFill>
                <a:srgbClr val="000000"/>
              </a:solidFill>
              <a:cs typeface="Calibri"/>
            </a:endParaRPr>
          </a:p>
          <a:p>
            <a:r>
              <a:rPr lang="en-US" sz="2400" err="1">
                <a:solidFill>
                  <a:srgbClr val="000000"/>
                </a:solidFill>
                <a:cs typeface="Calibri"/>
              </a:rPr>
              <a:t>consumentengedrag</a:t>
            </a:r>
            <a:endParaRPr lang="en-US" sz="2400">
              <a:solidFill>
                <a:srgbClr val="000000"/>
              </a:solidFill>
              <a:cs typeface="Calibri"/>
            </a:endParaRPr>
          </a:p>
          <a:p>
            <a:r>
              <a:rPr lang="en-US" sz="2400">
                <a:solidFill>
                  <a:srgbClr val="000000"/>
                </a:solidFill>
                <a:cs typeface="Calibri"/>
              </a:rPr>
              <a:t>Deep ecology</a:t>
            </a:r>
          </a:p>
        </p:txBody>
      </p:sp>
      <p:pic>
        <p:nvPicPr>
          <p:cNvPr id="4" name="Picture 4" descr="A picture containing text&#10;&#10;Description automatically generated">
            <a:extLst>
              <a:ext uri="{FF2B5EF4-FFF2-40B4-BE49-F238E27FC236}">
                <a16:creationId xmlns:a16="http://schemas.microsoft.com/office/drawing/2014/main" id="{4BDC4908-410A-49D8-A93A-179EC370A539}"/>
              </a:ext>
            </a:extLst>
          </p:cNvPr>
          <p:cNvPicPr>
            <a:picLocks noChangeAspect="1"/>
          </p:cNvPicPr>
          <p:nvPr/>
        </p:nvPicPr>
        <p:blipFill rotWithShape="1">
          <a:blip r:embed="rId2"/>
          <a:srcRect l="16866" r="-2" b="-2"/>
          <a:stretch/>
        </p:blipFill>
        <p:spPr>
          <a:xfrm>
            <a:off x="8172903" y="2294037"/>
            <a:ext cx="4019098" cy="461657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828177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1E969-0531-4D73-B432-C3F0FCC8F350}"/>
              </a:ext>
            </a:extLst>
          </p:cNvPr>
          <p:cNvSpPr>
            <a:spLocks noGrp="1"/>
          </p:cNvSpPr>
          <p:nvPr>
            <p:ph type="title"/>
          </p:nvPr>
        </p:nvSpPr>
        <p:spPr/>
        <p:txBody>
          <a:bodyPr/>
          <a:lstStyle/>
          <a:p>
            <a:r>
              <a:rPr lang="nl-NL" dirty="0"/>
              <a:t>Hoofdstuk 11: Zin</a:t>
            </a:r>
          </a:p>
        </p:txBody>
      </p:sp>
      <p:sp>
        <p:nvSpPr>
          <p:cNvPr id="3" name="Tijdelijke aanduiding voor tekst 2">
            <a:extLst>
              <a:ext uri="{FF2B5EF4-FFF2-40B4-BE49-F238E27FC236}">
                <a16:creationId xmlns:a16="http://schemas.microsoft.com/office/drawing/2014/main" id="{DE8FC7AA-3A84-41B6-BA42-DA9153F7FE64}"/>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C3B380D8-7BFA-44E2-971C-0879FCAD2372}"/>
              </a:ext>
            </a:extLst>
          </p:cNvPr>
          <p:cNvSpPr>
            <a:spLocks noGrp="1"/>
          </p:cNvSpPr>
          <p:nvPr>
            <p:ph sz="half" idx="2"/>
          </p:nvPr>
        </p:nvSpPr>
        <p:spPr/>
        <p:txBody>
          <a:bodyPr/>
          <a:lstStyle/>
          <a:p>
            <a:pPr marL="0" indent="0">
              <a:buNone/>
            </a:pPr>
            <a:r>
              <a:rPr lang="nl-NL" dirty="0"/>
              <a:t>Zin</a:t>
            </a:r>
          </a:p>
          <a:p>
            <a:pPr marL="0" indent="0">
              <a:buNone/>
            </a:pPr>
            <a:r>
              <a:rPr lang="nl-NL" dirty="0"/>
              <a:t>Zinsvraag</a:t>
            </a:r>
          </a:p>
          <a:p>
            <a:pPr marL="0" indent="0">
              <a:buNone/>
            </a:pPr>
            <a:r>
              <a:rPr lang="nl-NL" dirty="0"/>
              <a:t>Context</a:t>
            </a:r>
          </a:p>
          <a:p>
            <a:pPr marL="0" indent="0">
              <a:buNone/>
            </a:pPr>
            <a:r>
              <a:rPr lang="nl-NL" dirty="0"/>
              <a:t>Zin &amp; religie</a:t>
            </a:r>
          </a:p>
          <a:p>
            <a:pPr marL="0" indent="0">
              <a:buNone/>
            </a:pPr>
            <a:r>
              <a:rPr lang="nl-NL" dirty="0"/>
              <a:t>Zin &amp; moraal</a:t>
            </a:r>
          </a:p>
          <a:p>
            <a:pPr marL="0" indent="0">
              <a:buNone/>
            </a:pPr>
            <a:r>
              <a:rPr lang="nl-NL" dirty="0"/>
              <a:t>Zin &amp; politieke-ideologie</a:t>
            </a:r>
          </a:p>
        </p:txBody>
      </p:sp>
      <p:sp>
        <p:nvSpPr>
          <p:cNvPr id="5" name="Tijdelijke aanduiding voor tekst 4">
            <a:extLst>
              <a:ext uri="{FF2B5EF4-FFF2-40B4-BE49-F238E27FC236}">
                <a16:creationId xmlns:a16="http://schemas.microsoft.com/office/drawing/2014/main" id="{28D02EE9-42A3-440D-8FA4-9C8EFE41D69C}"/>
              </a:ext>
            </a:extLst>
          </p:cNvPr>
          <p:cNvSpPr>
            <a:spLocks noGrp="1"/>
          </p:cNvSpPr>
          <p:nvPr>
            <p:ph type="body" sz="quarter" idx="3"/>
          </p:nvPr>
        </p:nvSpPr>
        <p:spPr>
          <a:xfrm>
            <a:off x="6172200" y="1681163"/>
            <a:ext cx="5786120" cy="823912"/>
          </a:xfrm>
        </p:spPr>
        <p:txBody>
          <a:bodyPr/>
          <a:lstStyle/>
          <a:p>
            <a:r>
              <a:rPr lang="nl-NL" dirty="0"/>
              <a:t>Tjeenk </a:t>
            </a:r>
            <a:r>
              <a:rPr lang="nl-NL" dirty="0" err="1"/>
              <a:t>Willink</a:t>
            </a:r>
            <a:r>
              <a:rPr lang="nl-NL" dirty="0"/>
              <a:t> (30-4-2021) - persconferentie</a:t>
            </a:r>
          </a:p>
        </p:txBody>
      </p:sp>
      <p:pic>
        <p:nvPicPr>
          <p:cNvPr id="7" name="Onlinemedia 6" title="TERUGKIJKEN: Eindverslag van informateur Tjeenk Willink">
            <a:hlinkClick r:id="" action="ppaction://media"/>
            <a:extLst>
              <a:ext uri="{FF2B5EF4-FFF2-40B4-BE49-F238E27FC236}">
                <a16:creationId xmlns:a16="http://schemas.microsoft.com/office/drawing/2014/main" id="{2659DDC9-4D9C-4500-9A56-D7BF42A55A50}"/>
              </a:ext>
            </a:extLst>
          </p:cNvPr>
          <p:cNvPicPr>
            <a:picLocks noGrp="1" noRot="1" noChangeAspect="1"/>
          </p:cNvPicPr>
          <p:nvPr>
            <p:ph sz="quarter" idx="4"/>
            <a:videoFile r:link="rId1"/>
          </p:nvPr>
        </p:nvPicPr>
        <p:blipFill>
          <a:blip r:embed="rId3"/>
          <a:stretch>
            <a:fillRect/>
          </a:stretch>
        </p:blipFill>
        <p:spPr>
          <a:xfrm>
            <a:off x="6172200" y="2882900"/>
            <a:ext cx="5183188" cy="2928938"/>
          </a:xfrm>
          <a:prstGeom prst="rect">
            <a:avLst/>
          </a:prstGeom>
        </p:spPr>
      </p:pic>
    </p:spTree>
    <p:extLst>
      <p:ext uri="{BB962C8B-B14F-4D97-AF65-F5344CB8AC3E}">
        <p14:creationId xmlns:p14="http://schemas.microsoft.com/office/powerpoint/2010/main" val="36478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1E969-0531-4D73-B432-C3F0FCC8F350}"/>
              </a:ext>
            </a:extLst>
          </p:cNvPr>
          <p:cNvSpPr>
            <a:spLocks noGrp="1"/>
          </p:cNvSpPr>
          <p:nvPr>
            <p:ph type="title"/>
          </p:nvPr>
        </p:nvSpPr>
        <p:spPr/>
        <p:txBody>
          <a:bodyPr/>
          <a:lstStyle/>
          <a:p>
            <a:r>
              <a:rPr lang="nl-NL" dirty="0"/>
              <a:t>Hoofdstuk 11: Nihilisme (Nietzsche)</a:t>
            </a:r>
          </a:p>
        </p:txBody>
      </p:sp>
      <p:sp>
        <p:nvSpPr>
          <p:cNvPr id="3" name="Tijdelijke aanduiding voor tekst 2">
            <a:extLst>
              <a:ext uri="{FF2B5EF4-FFF2-40B4-BE49-F238E27FC236}">
                <a16:creationId xmlns:a16="http://schemas.microsoft.com/office/drawing/2014/main" id="{DE8FC7AA-3A84-41B6-BA42-DA9153F7FE64}"/>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C3B380D8-7BFA-44E2-971C-0879FCAD2372}"/>
              </a:ext>
            </a:extLst>
          </p:cNvPr>
          <p:cNvSpPr>
            <a:spLocks noGrp="1"/>
          </p:cNvSpPr>
          <p:nvPr>
            <p:ph sz="half" idx="2"/>
          </p:nvPr>
        </p:nvSpPr>
        <p:spPr/>
        <p:txBody>
          <a:bodyPr>
            <a:normAutofit fontScale="62500" lnSpcReduction="20000"/>
          </a:bodyPr>
          <a:lstStyle/>
          <a:p>
            <a:pPr marL="0" indent="0">
              <a:buNone/>
            </a:pPr>
            <a:r>
              <a:rPr lang="nl-NL" sz="3800" b="1" dirty="0">
                <a:effectLst/>
                <a:latin typeface="Calibri" panose="020F0502020204030204" pitchFamily="34" charset="0"/>
                <a:ea typeface="Calibri" panose="020F0502020204030204" pitchFamily="34" charset="0"/>
                <a:cs typeface="Times New Roman" panose="02020603050405020304" pitchFamily="18" charset="0"/>
              </a:rPr>
              <a:t>Nihilisme:</a:t>
            </a:r>
            <a:r>
              <a:rPr lang="nl-NL" sz="3800" dirty="0">
                <a:effectLst/>
                <a:latin typeface="Calibri" panose="020F0502020204030204" pitchFamily="34" charset="0"/>
                <a:ea typeface="Calibri" panose="020F0502020204030204" pitchFamily="34" charset="0"/>
                <a:cs typeface="Times New Roman" panose="02020603050405020304" pitchFamily="18" charset="0"/>
              </a:rPr>
              <a:t> ontkent het bestaan van betekenis of waarde in de wereld. Het woord komt van het Latijnse "nihil" dat letterlijk "niets" betekent. (</a:t>
            </a:r>
            <a:r>
              <a:rPr lang="nl-NL" sz="3800" dirty="0" err="1">
                <a:effectLst/>
                <a:latin typeface="Calibri" panose="020F0502020204030204" pitchFamily="34" charset="0"/>
                <a:ea typeface="Calibri" panose="020F0502020204030204" pitchFamily="34" charset="0"/>
                <a:cs typeface="Times New Roman" panose="02020603050405020304" pitchFamily="18" charset="0"/>
              </a:rPr>
              <a:t>wikipedia</a:t>
            </a:r>
            <a:r>
              <a:rPr lang="nl-NL" sz="3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nl-NL" sz="3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3800" dirty="0">
                <a:latin typeface="Calibri" panose="020F0502020204030204" pitchFamily="34" charset="0"/>
                <a:ea typeface="Calibri" panose="020F0502020204030204" pitchFamily="34" charset="0"/>
                <a:cs typeface="Times New Roman" panose="02020603050405020304" pitchFamily="18" charset="0"/>
              </a:rPr>
              <a:t>Übermensch: creëert een eigen moraal, betekenis en waarde.</a:t>
            </a:r>
          </a:p>
          <a:p>
            <a:pPr marL="0" indent="0">
              <a:buNone/>
            </a:pPr>
            <a:endParaRPr lang="nl-NL"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3800" dirty="0">
                <a:latin typeface="Calibri" panose="020F0502020204030204" pitchFamily="34" charset="0"/>
                <a:ea typeface="Calibri" panose="020F0502020204030204" pitchFamily="34" charset="0"/>
                <a:cs typeface="Times New Roman" panose="02020603050405020304" pitchFamily="18" charset="0"/>
              </a:rPr>
              <a:t>Strijd: tussen mensen met eigen moraliteit</a:t>
            </a:r>
            <a:endParaRPr lang="nl-NL"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28D02EE9-42A3-440D-8FA4-9C8EFE41D69C}"/>
              </a:ext>
            </a:extLst>
          </p:cNvPr>
          <p:cNvSpPr>
            <a:spLocks noGrp="1"/>
          </p:cNvSpPr>
          <p:nvPr>
            <p:ph type="body" sz="quarter" idx="3"/>
          </p:nvPr>
        </p:nvSpPr>
        <p:spPr/>
        <p:txBody>
          <a:bodyPr/>
          <a:lstStyle/>
          <a:p>
            <a:r>
              <a:rPr lang="nl-NL" dirty="0"/>
              <a:t>Quote (denker des </a:t>
            </a:r>
            <a:r>
              <a:rPr lang="nl-NL" dirty="0" err="1"/>
              <a:t>vaderslands</a:t>
            </a:r>
            <a:r>
              <a:rPr lang="nl-NL" dirty="0"/>
              <a:t>)</a:t>
            </a:r>
          </a:p>
        </p:txBody>
      </p:sp>
      <p:sp>
        <p:nvSpPr>
          <p:cNvPr id="6" name="Tijdelijke aanduiding voor inhoud 5">
            <a:extLst>
              <a:ext uri="{FF2B5EF4-FFF2-40B4-BE49-F238E27FC236}">
                <a16:creationId xmlns:a16="http://schemas.microsoft.com/office/drawing/2014/main" id="{8A611067-0D90-4CB2-B71A-18E4397C5344}"/>
              </a:ext>
            </a:extLst>
          </p:cNvPr>
          <p:cNvSpPr>
            <a:spLocks noGrp="1"/>
          </p:cNvSpPr>
          <p:nvPr>
            <p:ph sz="quarter" idx="4"/>
          </p:nvPr>
        </p:nvSpPr>
        <p:spPr>
          <a:xfrm>
            <a:off x="6172199" y="2505075"/>
            <a:ext cx="5357813" cy="3684588"/>
          </a:xfrm>
        </p:spPr>
        <p:txBody>
          <a:bodyPr>
            <a:normAutofit fontScale="62500" lnSpcReduction="20000"/>
          </a:bodyPr>
          <a:lstStyle/>
          <a:p>
            <a:pPr marL="0" indent="0" algn="l">
              <a:buNone/>
            </a:pPr>
            <a:r>
              <a:rPr lang="nl-NL" b="1" i="1" dirty="0">
                <a:solidFill>
                  <a:srgbClr val="333333"/>
                </a:solidFill>
                <a:effectLst/>
                <a:latin typeface="Arial" panose="020B0604020202020204" pitchFamily="34" charset="0"/>
              </a:rPr>
              <a:t>“Waarin zag Nietzsche nihilisme als concrete verschijningsvorm?</a:t>
            </a:r>
            <a:endParaRPr lang="nl-NL" b="1" i="1" dirty="0">
              <a:solidFill>
                <a:srgbClr val="FF7300"/>
              </a:solidFill>
              <a:effectLst/>
              <a:latin typeface="Arial" panose="020B0604020202020204" pitchFamily="34" charset="0"/>
            </a:endParaRPr>
          </a:p>
          <a:p>
            <a:pPr marL="0" indent="0" algn="l">
              <a:buNone/>
            </a:pPr>
            <a:r>
              <a:rPr lang="nl-NL" b="0" i="1" dirty="0">
                <a:solidFill>
                  <a:srgbClr val="535353"/>
                </a:solidFill>
                <a:effectLst/>
                <a:latin typeface="Arial" panose="020B0604020202020204" pitchFamily="34" charset="0"/>
              </a:rPr>
              <a:t>Hij zag dat vooral in het krampachtig vasthouden aan religie, moraal en waarheid. In veel teksten laat hij zien dat het christendom, de heersende Europese moraal en wetenschap en filosofie nihilistisch zijn, omdat ze een eigenlijke, ware en zinvolle wereld in de plaats stellen van de feitelijke, chaotische en absurde realiteit. Ook zag hij het in de gedaante van het fanatisme van revolutionaire bewegingen, in het gemakkelijke ongeloof van de onverschilligheid, in het relativisme, het materialisme, en in het toenemende besef van zinloosheid. Evenals in de door ressentiment gevoede eisen van gelijke rechten.”</a:t>
            </a:r>
          </a:p>
          <a:p>
            <a:pPr marL="0" indent="0" algn="l">
              <a:buNone/>
            </a:pPr>
            <a:r>
              <a:rPr lang="nl-NL" i="1" dirty="0">
                <a:solidFill>
                  <a:srgbClr val="535353"/>
                </a:solidFill>
                <a:latin typeface="Arial" panose="020B0604020202020204" pitchFamily="34" charset="0"/>
              </a:rPr>
              <a:t>(</a:t>
            </a:r>
            <a:r>
              <a:rPr lang="nl-NL" i="1" dirty="0">
                <a:solidFill>
                  <a:srgbClr val="535353"/>
                </a:solidFill>
                <a:latin typeface="Arial" panose="020B0604020202020204" pitchFamily="34" charset="0"/>
                <a:hlinkClick r:id="rId2"/>
              </a:rPr>
              <a:t>https://www.humanistischverbond.nl/europees-nihilisme/</a:t>
            </a:r>
            <a:r>
              <a:rPr lang="nl-NL" i="1" dirty="0">
                <a:solidFill>
                  <a:srgbClr val="535353"/>
                </a:solidFill>
                <a:latin typeface="Arial" panose="020B0604020202020204" pitchFamily="34" charset="0"/>
              </a:rPr>
              <a:t>) </a:t>
            </a:r>
            <a:endParaRPr lang="nl-NL" b="0" i="1" dirty="0">
              <a:solidFill>
                <a:srgbClr val="535353"/>
              </a:solidFill>
              <a:effectLst/>
              <a:latin typeface="Arial" panose="020B0604020202020204" pitchFamily="34" charset="0"/>
            </a:endParaRPr>
          </a:p>
        </p:txBody>
      </p:sp>
    </p:spTree>
    <p:extLst>
      <p:ext uri="{BB962C8B-B14F-4D97-AF65-F5344CB8AC3E}">
        <p14:creationId xmlns:p14="http://schemas.microsoft.com/office/powerpoint/2010/main" val="3694093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222E5-042E-43AE-B173-9E7C076A435C}"/>
              </a:ext>
            </a:extLst>
          </p:cNvPr>
          <p:cNvSpPr>
            <a:spLocks noGrp="1"/>
          </p:cNvSpPr>
          <p:nvPr>
            <p:ph type="title"/>
          </p:nvPr>
        </p:nvSpPr>
        <p:spPr/>
        <p:txBody>
          <a:bodyPr/>
          <a:lstStyle/>
          <a:p>
            <a:r>
              <a:rPr lang="nl-NL" dirty="0"/>
              <a:t>Hoofdstuk 11: Nihilisme (Camus)</a:t>
            </a:r>
          </a:p>
        </p:txBody>
      </p:sp>
      <p:sp>
        <p:nvSpPr>
          <p:cNvPr id="3" name="Tijdelijke aanduiding voor tekst 2">
            <a:extLst>
              <a:ext uri="{FF2B5EF4-FFF2-40B4-BE49-F238E27FC236}">
                <a16:creationId xmlns:a16="http://schemas.microsoft.com/office/drawing/2014/main" id="{1A04D0DB-A3D8-484F-988D-BE95F2CBE58A}"/>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64AC570B-FA3C-4712-B1A6-6A3E1CA20B6B}"/>
              </a:ext>
            </a:extLst>
          </p:cNvPr>
          <p:cNvSpPr>
            <a:spLocks noGrp="1"/>
          </p:cNvSpPr>
          <p:nvPr>
            <p:ph sz="half" idx="2"/>
          </p:nvPr>
        </p:nvSpPr>
        <p:spPr/>
        <p:txBody>
          <a:bodyPr/>
          <a:lstStyle/>
          <a:p>
            <a:pPr>
              <a:buFontTx/>
              <a:buChar char="-"/>
            </a:pPr>
            <a:r>
              <a:rPr lang="nl-NL" dirty="0"/>
              <a:t>Liefde voor het leven</a:t>
            </a:r>
          </a:p>
          <a:p>
            <a:pPr>
              <a:buFontTx/>
              <a:buChar char="-"/>
            </a:pPr>
            <a:r>
              <a:rPr lang="nl-NL" dirty="0"/>
              <a:t>Geen liefde voor God</a:t>
            </a:r>
          </a:p>
          <a:p>
            <a:pPr>
              <a:buFontTx/>
              <a:buChar char="-"/>
            </a:pPr>
            <a:r>
              <a:rPr lang="nl-NL" dirty="0"/>
              <a:t>Geen liefde voor rationaliteit</a:t>
            </a:r>
          </a:p>
          <a:p>
            <a:pPr>
              <a:buFontTx/>
              <a:buChar char="-"/>
            </a:pPr>
            <a:r>
              <a:rPr lang="nl-NL" dirty="0" err="1"/>
              <a:t>Relationaliteit</a:t>
            </a:r>
            <a:r>
              <a:rPr lang="nl-NL" dirty="0"/>
              <a:t>!</a:t>
            </a:r>
          </a:p>
          <a:p>
            <a:pPr>
              <a:buFontTx/>
              <a:buChar char="-"/>
            </a:pPr>
            <a:r>
              <a:rPr lang="nl-NL" dirty="0"/>
              <a:t>Liefde voor elkaar</a:t>
            </a:r>
          </a:p>
          <a:p>
            <a:pPr>
              <a:buFontTx/>
              <a:buChar char="-"/>
            </a:pPr>
            <a:r>
              <a:rPr lang="nl-NL" dirty="0"/>
              <a:t>Liefde vs. strijd (Camus vs. Nietzsche)</a:t>
            </a:r>
          </a:p>
        </p:txBody>
      </p:sp>
      <p:sp>
        <p:nvSpPr>
          <p:cNvPr id="5" name="Tijdelijke aanduiding voor tekst 4">
            <a:extLst>
              <a:ext uri="{FF2B5EF4-FFF2-40B4-BE49-F238E27FC236}">
                <a16:creationId xmlns:a16="http://schemas.microsoft.com/office/drawing/2014/main" id="{4A8EF98B-940A-416A-886A-76753FD0ED03}"/>
              </a:ext>
            </a:extLst>
          </p:cNvPr>
          <p:cNvSpPr>
            <a:spLocks noGrp="1"/>
          </p:cNvSpPr>
          <p:nvPr>
            <p:ph type="body" sz="quarter" idx="3"/>
          </p:nvPr>
        </p:nvSpPr>
        <p:spPr/>
        <p:txBody>
          <a:bodyPr/>
          <a:lstStyle/>
          <a:p>
            <a:r>
              <a:rPr lang="nl-NL" dirty="0"/>
              <a:t>Making </a:t>
            </a:r>
            <a:r>
              <a:rPr lang="nl-NL" dirty="0" err="1"/>
              <a:t>peace</a:t>
            </a:r>
            <a:r>
              <a:rPr lang="nl-NL" dirty="0"/>
              <a:t> </a:t>
            </a:r>
            <a:r>
              <a:rPr lang="nl-NL" dirty="0" err="1"/>
              <a:t>with</a:t>
            </a:r>
            <a:r>
              <a:rPr lang="nl-NL" dirty="0"/>
              <a:t> </a:t>
            </a:r>
            <a:r>
              <a:rPr lang="nl-NL" dirty="0" err="1"/>
              <a:t>violence</a:t>
            </a:r>
            <a:endParaRPr lang="nl-NL" dirty="0"/>
          </a:p>
        </p:txBody>
      </p:sp>
      <p:pic>
        <p:nvPicPr>
          <p:cNvPr id="3074" name="Picture 2" descr="Making Peace With Violence: Camus in Algeria - The New York Times">
            <a:extLst>
              <a:ext uri="{FF2B5EF4-FFF2-40B4-BE49-F238E27FC236}">
                <a16:creationId xmlns:a16="http://schemas.microsoft.com/office/drawing/2014/main" id="{F9770378-6E16-4683-8058-7CB0C7EC39A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72200" y="2631314"/>
            <a:ext cx="5183188" cy="343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6D12F-A788-4BAC-A0B0-C90A44999676}"/>
              </a:ext>
            </a:extLst>
          </p:cNvPr>
          <p:cNvSpPr>
            <a:spLocks noGrp="1"/>
          </p:cNvSpPr>
          <p:nvPr>
            <p:ph type="title"/>
          </p:nvPr>
        </p:nvSpPr>
        <p:spPr/>
        <p:txBody>
          <a:bodyPr/>
          <a:lstStyle/>
          <a:p>
            <a:r>
              <a:rPr lang="nl-NL"/>
              <a:t>…Plato's 'ideale staat'</a:t>
            </a:r>
          </a:p>
        </p:txBody>
      </p:sp>
      <p:sp>
        <p:nvSpPr>
          <p:cNvPr id="3" name="Tijdelijke aanduiding voor inhoud 2">
            <a:extLst>
              <a:ext uri="{FF2B5EF4-FFF2-40B4-BE49-F238E27FC236}">
                <a16:creationId xmlns:a16="http://schemas.microsoft.com/office/drawing/2014/main" id="{5B5B73E8-465E-4BE3-852B-EF0ED72B954F}"/>
              </a:ext>
            </a:extLst>
          </p:cNvPr>
          <p:cNvSpPr>
            <a:spLocks noGrp="1"/>
          </p:cNvSpPr>
          <p:nvPr>
            <p:ph idx="1"/>
          </p:nvPr>
        </p:nvSpPr>
        <p:spPr/>
        <p:txBody>
          <a:bodyPr vert="horz" lIns="91440" tIns="45720" rIns="91440" bIns="45720" rtlCol="0" anchor="t">
            <a:normAutofit/>
          </a:bodyPr>
          <a:lstStyle/>
          <a:p>
            <a:r>
              <a:rPr lang="nl-NL"/>
              <a:t>Reactie neergang Athene </a:t>
            </a:r>
            <a:r>
              <a:rPr lang="nl-NL">
                <a:ea typeface="+mn-lt"/>
                <a:cs typeface="+mn-lt"/>
              </a:rPr>
              <a:t> </a:t>
            </a:r>
            <a:endParaRPr lang="nl-NL"/>
          </a:p>
          <a:p>
            <a:pPr lvl="1"/>
            <a:r>
              <a:rPr lang="nl-NL">
                <a:ea typeface="+mn-lt"/>
                <a:cs typeface="+mn-lt"/>
              </a:rPr>
              <a:t>onmatigheid, eigendunk, geldzucht, gerichtheid eigen belang bij alle burgers, verlies van </a:t>
            </a:r>
            <a:r>
              <a:rPr lang="nl-NL" err="1">
                <a:ea typeface="+mn-lt"/>
                <a:cs typeface="+mn-lt"/>
              </a:rPr>
              <a:t>arete</a:t>
            </a:r>
            <a:endParaRPr lang="nl-NL" err="1"/>
          </a:p>
          <a:p>
            <a:r>
              <a:rPr lang="nl-NL"/>
              <a:t>Zoektocht oplossing samenleving als geheel</a:t>
            </a:r>
          </a:p>
          <a:p>
            <a:r>
              <a:rPr lang="nl-NL" sz="2000">
                <a:ea typeface="+mn-lt"/>
                <a:cs typeface="+mn-lt"/>
              </a:rPr>
              <a:t>PLATO WIL EEN SAMENLEVING WAARIN HET GEMEENSCHAPSBELANG VAN DE POLIS CENTRAAL STAAT EN DE ARETE TOT BLOEI KAN KOMEN.</a:t>
            </a:r>
          </a:p>
          <a:p>
            <a:r>
              <a:rPr lang="nl-NL"/>
              <a:t>Geen privébezit toegestaan van de regerende</a:t>
            </a:r>
            <a:endParaRPr lang="nl-NL" sz="1600"/>
          </a:p>
          <a:p>
            <a:r>
              <a:rPr lang="nl-NL"/>
              <a:t>Kinderen worden gezamenlijk opgevoed</a:t>
            </a:r>
          </a:p>
          <a:p>
            <a:r>
              <a:rPr lang="nl-NL" sz="2000"/>
              <a:t>POLIS MOET ZELFVOORZIENEND ZIJN </a:t>
            </a:r>
            <a:r>
              <a:rPr lang="nl-NL"/>
              <a:t>= geen handel</a:t>
            </a:r>
          </a:p>
          <a:p>
            <a:endParaRPr lang="nl-NL"/>
          </a:p>
          <a:p>
            <a:endParaRPr lang="nl-NL"/>
          </a:p>
        </p:txBody>
      </p:sp>
    </p:spTree>
    <p:extLst>
      <p:ext uri="{BB962C8B-B14F-4D97-AF65-F5344CB8AC3E}">
        <p14:creationId xmlns:p14="http://schemas.microsoft.com/office/powerpoint/2010/main" val="368055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F002B-7457-4CD5-880D-1E196A7500D5}"/>
              </a:ext>
            </a:extLst>
          </p:cNvPr>
          <p:cNvSpPr>
            <a:spLocks noGrp="1"/>
          </p:cNvSpPr>
          <p:nvPr>
            <p:ph type="title"/>
          </p:nvPr>
        </p:nvSpPr>
        <p:spPr/>
        <p:txBody>
          <a:bodyPr/>
          <a:lstStyle/>
          <a:p>
            <a:r>
              <a:rPr lang="nl-NL" dirty="0"/>
              <a:t>Hoofdstuk 11: Taylor</a:t>
            </a:r>
          </a:p>
        </p:txBody>
      </p:sp>
      <p:sp>
        <p:nvSpPr>
          <p:cNvPr id="3" name="Tijdelijke aanduiding voor tekst 2">
            <a:extLst>
              <a:ext uri="{FF2B5EF4-FFF2-40B4-BE49-F238E27FC236}">
                <a16:creationId xmlns:a16="http://schemas.microsoft.com/office/drawing/2014/main" id="{19DA3418-23DF-4F64-A369-36B297CBEB53}"/>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B97EBD01-67EC-48D1-A48B-59938968F6C1}"/>
              </a:ext>
            </a:extLst>
          </p:cNvPr>
          <p:cNvSpPr>
            <a:spLocks noGrp="1"/>
          </p:cNvSpPr>
          <p:nvPr>
            <p:ph sz="half" idx="2"/>
          </p:nvPr>
        </p:nvSpPr>
        <p:spPr/>
        <p:txBody>
          <a:bodyPr>
            <a:normAutofit lnSpcReduction="10000"/>
          </a:bodyPr>
          <a:lstStyle/>
          <a:p>
            <a:pPr marL="0" indent="0">
              <a:buNone/>
            </a:pPr>
            <a:r>
              <a:rPr lang="nl-NL" dirty="0"/>
              <a:t>Strijd (humanisme, antihumanisme, christendom)</a:t>
            </a:r>
          </a:p>
          <a:p>
            <a:pPr marL="0" indent="0">
              <a:buNone/>
            </a:pPr>
            <a:r>
              <a:rPr lang="nl-NL" dirty="0"/>
              <a:t>Nova-effect</a:t>
            </a:r>
          </a:p>
          <a:p>
            <a:pPr marL="0" indent="0">
              <a:buNone/>
            </a:pPr>
            <a:r>
              <a:rPr lang="nl-NL" dirty="0"/>
              <a:t>Agape (liefde)</a:t>
            </a:r>
          </a:p>
          <a:p>
            <a:pPr marL="0" indent="0">
              <a:buNone/>
            </a:pPr>
            <a:r>
              <a:rPr lang="nl-NL" dirty="0"/>
              <a:t>Liefde vs. strijd</a:t>
            </a:r>
          </a:p>
          <a:p>
            <a:pPr marL="0" indent="0">
              <a:buNone/>
            </a:pPr>
            <a:r>
              <a:rPr lang="nl-NL" dirty="0"/>
              <a:t>Supernova</a:t>
            </a:r>
          </a:p>
          <a:p>
            <a:pPr marL="0" indent="0">
              <a:buNone/>
            </a:pPr>
            <a:r>
              <a:rPr lang="nl-NL" dirty="0"/>
              <a:t>Vrije markt </a:t>
            </a:r>
            <a:br>
              <a:rPr lang="nl-NL" dirty="0"/>
            </a:br>
            <a:r>
              <a:rPr lang="nl-NL" dirty="0"/>
              <a:t>Vluchtige consumptiecultuur</a:t>
            </a:r>
          </a:p>
        </p:txBody>
      </p:sp>
      <p:sp>
        <p:nvSpPr>
          <p:cNvPr id="5" name="Tijdelijke aanduiding voor tekst 4">
            <a:extLst>
              <a:ext uri="{FF2B5EF4-FFF2-40B4-BE49-F238E27FC236}">
                <a16:creationId xmlns:a16="http://schemas.microsoft.com/office/drawing/2014/main" id="{E9A1FA9C-52D5-4B5A-B196-FE9445719150}"/>
              </a:ext>
            </a:extLst>
          </p:cNvPr>
          <p:cNvSpPr>
            <a:spLocks noGrp="1"/>
          </p:cNvSpPr>
          <p:nvPr>
            <p:ph type="body" sz="quarter" idx="3"/>
          </p:nvPr>
        </p:nvSpPr>
        <p:spPr/>
        <p:txBody>
          <a:bodyPr/>
          <a:lstStyle/>
          <a:p>
            <a:r>
              <a:rPr lang="nl-NL" dirty="0"/>
              <a:t>Citaat (15-4-2021): </a:t>
            </a:r>
          </a:p>
        </p:txBody>
      </p:sp>
      <p:sp>
        <p:nvSpPr>
          <p:cNvPr id="6" name="Tijdelijke aanduiding voor inhoud 5">
            <a:extLst>
              <a:ext uri="{FF2B5EF4-FFF2-40B4-BE49-F238E27FC236}">
                <a16:creationId xmlns:a16="http://schemas.microsoft.com/office/drawing/2014/main" id="{0ED7B509-EE51-45E7-B188-512EEBA5F6DB}"/>
              </a:ext>
            </a:extLst>
          </p:cNvPr>
          <p:cNvSpPr>
            <a:spLocks noGrp="1"/>
          </p:cNvSpPr>
          <p:nvPr>
            <p:ph sz="quarter" idx="4"/>
          </p:nvPr>
        </p:nvSpPr>
        <p:spPr/>
        <p:txBody>
          <a:bodyPr>
            <a:normAutofit lnSpcReduction="10000"/>
          </a:bodyPr>
          <a:lstStyle/>
          <a:p>
            <a:pPr marL="0" indent="0" algn="l">
              <a:buNone/>
            </a:pPr>
            <a:r>
              <a:rPr lang="nl-NL" sz="3200" b="1" i="0" dirty="0">
                <a:solidFill>
                  <a:srgbClr val="000000"/>
                </a:solidFill>
                <a:effectLst/>
                <a:latin typeface="FlamaProSemicond-Bold"/>
              </a:rPr>
              <a:t>Overspoeld door meningen</a:t>
            </a:r>
          </a:p>
          <a:p>
            <a:pPr marL="0" indent="0" algn="l">
              <a:buNone/>
            </a:pPr>
            <a:r>
              <a:rPr lang="nl-NL" sz="2200" i="0" dirty="0">
                <a:solidFill>
                  <a:srgbClr val="000000"/>
                </a:solidFill>
                <a:effectLst/>
                <a:latin typeface="Arial" panose="020B0604020202020204" pitchFamily="34" charset="0"/>
              </a:rPr>
              <a:t>Nog nooit in mijn leven zijn er zoveel verschillende meningen over iets geweest. Of, zoals Clint Eastwood ooit kernachtig formuleerde: </a:t>
            </a:r>
            <a:r>
              <a:rPr lang="nl-NL" sz="2200" i="0" dirty="0" err="1">
                <a:solidFill>
                  <a:srgbClr val="000000"/>
                </a:solidFill>
                <a:effectLst/>
                <a:latin typeface="Arial" panose="020B0604020202020204" pitchFamily="34" charset="0"/>
              </a:rPr>
              <a:t>opinions</a:t>
            </a:r>
            <a:r>
              <a:rPr lang="nl-NL" sz="2200" i="0" dirty="0">
                <a:solidFill>
                  <a:srgbClr val="000000"/>
                </a:solidFill>
                <a:effectLst/>
                <a:latin typeface="Arial" panose="020B0604020202020204" pitchFamily="34" charset="0"/>
              </a:rPr>
              <a:t> are like </a:t>
            </a:r>
            <a:r>
              <a:rPr lang="nl-NL" sz="2200" i="0" dirty="0" err="1">
                <a:solidFill>
                  <a:srgbClr val="000000"/>
                </a:solidFill>
                <a:effectLst/>
                <a:latin typeface="Arial" panose="020B0604020202020204" pitchFamily="34" charset="0"/>
              </a:rPr>
              <a:t>assholes</a:t>
            </a:r>
            <a:r>
              <a:rPr lang="nl-NL" sz="2200" i="0" dirty="0">
                <a:solidFill>
                  <a:srgbClr val="000000"/>
                </a:solidFill>
                <a:effectLst/>
                <a:latin typeface="Arial" panose="020B0604020202020204" pitchFamily="34" charset="0"/>
              </a:rPr>
              <a:t>, </a:t>
            </a:r>
            <a:r>
              <a:rPr lang="nl-NL" sz="2200" i="0" dirty="0" err="1">
                <a:solidFill>
                  <a:srgbClr val="000000"/>
                </a:solidFill>
                <a:effectLst/>
                <a:latin typeface="Arial" panose="020B0604020202020204" pitchFamily="34" charset="0"/>
              </a:rPr>
              <a:t>everybody</a:t>
            </a:r>
            <a:r>
              <a:rPr lang="nl-NL" sz="2200" i="0" dirty="0">
                <a:solidFill>
                  <a:srgbClr val="000000"/>
                </a:solidFill>
                <a:effectLst/>
                <a:latin typeface="Arial" panose="020B0604020202020204" pitchFamily="34" charset="0"/>
              </a:rPr>
              <a:t> has </a:t>
            </a:r>
            <a:r>
              <a:rPr lang="nl-NL" sz="2200" i="0" dirty="0" err="1">
                <a:solidFill>
                  <a:srgbClr val="000000"/>
                </a:solidFill>
                <a:effectLst/>
                <a:latin typeface="Arial" panose="020B0604020202020204" pitchFamily="34" charset="0"/>
              </a:rPr>
              <a:t>one</a:t>
            </a:r>
            <a:r>
              <a:rPr lang="nl-NL" sz="2200" i="0" dirty="0">
                <a:solidFill>
                  <a:srgbClr val="000000"/>
                </a:solidFill>
                <a:effectLst/>
                <a:latin typeface="Arial" panose="020B0604020202020204" pitchFamily="34" charset="0"/>
              </a:rPr>
              <a:t>. Ik zal het niet vertalen, omdat het wel duidelijk is. </a:t>
            </a:r>
          </a:p>
          <a:p>
            <a:pPr marL="0" indent="0" algn="l">
              <a:buNone/>
            </a:pPr>
            <a:r>
              <a:rPr lang="nl-NL" sz="2200" dirty="0">
                <a:solidFill>
                  <a:srgbClr val="000000"/>
                </a:solidFill>
                <a:latin typeface="Arial" panose="020B0604020202020204" pitchFamily="34" charset="0"/>
              </a:rPr>
              <a:t>(</a:t>
            </a:r>
            <a:r>
              <a:rPr lang="nl-NL" sz="2200" dirty="0">
                <a:solidFill>
                  <a:srgbClr val="000000"/>
                </a:solidFill>
                <a:latin typeface="Arial" panose="020B0604020202020204" pitchFamily="34" charset="0"/>
                <a:hlinkClick r:id="rId2"/>
              </a:rPr>
              <a:t>https://www.ed.nl/opinie/overspoeld-door-meningen~a567b877/</a:t>
            </a:r>
            <a:r>
              <a:rPr lang="nl-NL" sz="2200" dirty="0">
                <a:solidFill>
                  <a:srgbClr val="000000"/>
                </a:solidFill>
                <a:latin typeface="Arial" panose="020B0604020202020204" pitchFamily="34" charset="0"/>
              </a:rPr>
              <a:t>) </a:t>
            </a:r>
            <a:endParaRPr lang="nl-NL" sz="2200" i="0" dirty="0">
              <a:solidFill>
                <a:srgbClr val="000000"/>
              </a:solidFill>
              <a:effectLst/>
              <a:latin typeface="Arial" panose="020B0604020202020204" pitchFamily="34" charset="0"/>
            </a:endParaRPr>
          </a:p>
          <a:p>
            <a:endParaRPr lang="nl-NL" dirty="0"/>
          </a:p>
        </p:txBody>
      </p:sp>
    </p:spTree>
    <p:extLst>
      <p:ext uri="{BB962C8B-B14F-4D97-AF65-F5344CB8AC3E}">
        <p14:creationId xmlns:p14="http://schemas.microsoft.com/office/powerpoint/2010/main" val="149573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5E610-1830-41E3-B3F6-D5636F1BE61A}"/>
              </a:ext>
            </a:extLst>
          </p:cNvPr>
          <p:cNvSpPr>
            <a:spLocks noGrp="1"/>
          </p:cNvSpPr>
          <p:nvPr>
            <p:ph type="title"/>
          </p:nvPr>
        </p:nvSpPr>
        <p:spPr/>
        <p:txBody>
          <a:bodyPr/>
          <a:lstStyle/>
          <a:p>
            <a:r>
              <a:rPr lang="nl-NL" dirty="0"/>
              <a:t>Hoofdstuk 11: </a:t>
            </a:r>
            <a:r>
              <a:rPr lang="nl-NL" dirty="0" err="1"/>
              <a:t>Nussbaum</a:t>
            </a:r>
            <a:endParaRPr lang="nl-NL" dirty="0"/>
          </a:p>
        </p:txBody>
      </p:sp>
      <p:sp>
        <p:nvSpPr>
          <p:cNvPr id="3" name="Tijdelijke aanduiding voor tekst 2">
            <a:extLst>
              <a:ext uri="{FF2B5EF4-FFF2-40B4-BE49-F238E27FC236}">
                <a16:creationId xmlns:a16="http://schemas.microsoft.com/office/drawing/2014/main" id="{19C0C64B-7EEF-474F-8F59-D19C5F0E3C5A}"/>
              </a:ext>
            </a:extLst>
          </p:cNvPr>
          <p:cNvSpPr>
            <a:spLocks noGrp="1"/>
          </p:cNvSpPr>
          <p:nvPr>
            <p:ph type="body" idx="1"/>
          </p:nvPr>
        </p:nvSpPr>
        <p:spPr/>
        <p:txBody>
          <a:bodyPr/>
          <a:lstStyle/>
          <a:p>
            <a:r>
              <a:rPr lang="nl-NL" dirty="0"/>
              <a:t>Begrippen:</a:t>
            </a:r>
          </a:p>
        </p:txBody>
      </p:sp>
      <p:sp>
        <p:nvSpPr>
          <p:cNvPr id="4" name="Tijdelijke aanduiding voor inhoud 3">
            <a:extLst>
              <a:ext uri="{FF2B5EF4-FFF2-40B4-BE49-F238E27FC236}">
                <a16:creationId xmlns:a16="http://schemas.microsoft.com/office/drawing/2014/main" id="{1BED40B1-5C46-4896-8CA3-7FBD7E4B7874}"/>
              </a:ext>
            </a:extLst>
          </p:cNvPr>
          <p:cNvSpPr>
            <a:spLocks noGrp="1"/>
          </p:cNvSpPr>
          <p:nvPr>
            <p:ph sz="half" idx="2"/>
          </p:nvPr>
        </p:nvSpPr>
        <p:spPr/>
        <p:txBody>
          <a:bodyPr>
            <a:normAutofit fontScale="85000" lnSpcReduction="20000"/>
          </a:bodyPr>
          <a:lstStyle/>
          <a:p>
            <a:r>
              <a:rPr lang="nl-NL" dirty="0"/>
              <a:t>Paradox van het denken</a:t>
            </a:r>
          </a:p>
          <a:p>
            <a:r>
              <a:rPr lang="nl-NL" dirty="0"/>
              <a:t>Paradox van de vrijheid (in de vrije markt)</a:t>
            </a:r>
          </a:p>
          <a:p>
            <a:r>
              <a:rPr lang="nl-NL" dirty="0"/>
              <a:t>De opeising van de mens in de vrije markt</a:t>
            </a:r>
          </a:p>
          <a:p>
            <a:r>
              <a:rPr lang="nl-NL" dirty="0"/>
              <a:t>Protestantisme &amp; predestinatie</a:t>
            </a:r>
          </a:p>
          <a:p>
            <a:r>
              <a:rPr lang="nl-NL" dirty="0"/>
              <a:t>Kwetsbaarheid</a:t>
            </a:r>
          </a:p>
          <a:p>
            <a:r>
              <a:rPr lang="nl-NL" dirty="0"/>
              <a:t>Immunisering</a:t>
            </a:r>
          </a:p>
          <a:p>
            <a:r>
              <a:rPr lang="nl-NL" dirty="0"/>
              <a:t>Erkenning</a:t>
            </a:r>
          </a:p>
          <a:p>
            <a:r>
              <a:rPr lang="nl-NL" dirty="0"/>
              <a:t>Natuur, zin, instituut, relaties, lichaam</a:t>
            </a:r>
          </a:p>
        </p:txBody>
      </p:sp>
      <p:sp>
        <p:nvSpPr>
          <p:cNvPr id="5" name="Tijdelijke aanduiding voor tekst 4">
            <a:extLst>
              <a:ext uri="{FF2B5EF4-FFF2-40B4-BE49-F238E27FC236}">
                <a16:creationId xmlns:a16="http://schemas.microsoft.com/office/drawing/2014/main" id="{8E1FB03C-D926-433D-8486-E8013B51F2EC}"/>
              </a:ext>
            </a:extLst>
          </p:cNvPr>
          <p:cNvSpPr>
            <a:spLocks noGrp="1"/>
          </p:cNvSpPr>
          <p:nvPr>
            <p:ph type="body" sz="quarter" idx="3"/>
          </p:nvPr>
        </p:nvSpPr>
        <p:spPr/>
        <p:txBody>
          <a:bodyPr/>
          <a:lstStyle/>
          <a:p>
            <a:r>
              <a:rPr lang="nl-NL" dirty="0"/>
              <a:t>Citaat: (28 november, 2009) </a:t>
            </a:r>
          </a:p>
        </p:txBody>
      </p:sp>
      <p:sp>
        <p:nvSpPr>
          <p:cNvPr id="6" name="Tijdelijke aanduiding voor inhoud 5">
            <a:extLst>
              <a:ext uri="{FF2B5EF4-FFF2-40B4-BE49-F238E27FC236}">
                <a16:creationId xmlns:a16="http://schemas.microsoft.com/office/drawing/2014/main" id="{7FD11E53-31FB-448B-B89C-4009DF99C995}"/>
              </a:ext>
            </a:extLst>
          </p:cNvPr>
          <p:cNvSpPr>
            <a:spLocks noGrp="1"/>
          </p:cNvSpPr>
          <p:nvPr>
            <p:ph sz="quarter" idx="4"/>
          </p:nvPr>
        </p:nvSpPr>
        <p:spPr/>
        <p:txBody>
          <a:bodyPr>
            <a:normAutofit fontScale="85000" lnSpcReduction="20000"/>
          </a:bodyPr>
          <a:lstStyle/>
          <a:p>
            <a:pPr marL="0" indent="0" algn="l">
              <a:buNone/>
            </a:pPr>
            <a:r>
              <a:rPr lang="nl-NL" b="1" i="0" dirty="0">
                <a:solidFill>
                  <a:srgbClr val="000000"/>
                </a:solidFill>
                <a:effectLst/>
                <a:latin typeface="PublicoHeadline"/>
              </a:rPr>
              <a:t>Spiritualiteit werd een consumptieartikel</a:t>
            </a:r>
          </a:p>
          <a:p>
            <a:pPr marL="0" indent="0" algn="l">
              <a:buNone/>
            </a:pPr>
            <a:r>
              <a:rPr lang="nl-NL" b="0" i="0" dirty="0">
                <a:solidFill>
                  <a:srgbClr val="000000"/>
                </a:solidFill>
                <a:effectLst/>
                <a:latin typeface="Graphik"/>
              </a:rPr>
              <a:t>Scheurkalenders, massagerollers, engelenstenen en andere spirituele speeltjes zijn geen werkelijk alternatief voor het materialisme van deze tijd.</a:t>
            </a:r>
          </a:p>
          <a:p>
            <a:pPr marL="0" indent="0">
              <a:buNone/>
            </a:pPr>
            <a:r>
              <a:rPr lang="nl-NL" dirty="0"/>
              <a:t>(</a:t>
            </a:r>
            <a:r>
              <a:rPr lang="nl-NL" dirty="0">
                <a:hlinkClick r:id="rId2"/>
              </a:rPr>
              <a:t>https://www.trouw.nl/nieuws/spiritualiteit-werd-een-consumptieartikel~b6fbc7a7/</a:t>
            </a:r>
            <a:r>
              <a:rPr lang="nl-NL" dirty="0"/>
              <a:t>) </a:t>
            </a:r>
          </a:p>
        </p:txBody>
      </p:sp>
    </p:spTree>
    <p:extLst>
      <p:ext uri="{BB962C8B-B14F-4D97-AF65-F5344CB8AC3E}">
        <p14:creationId xmlns:p14="http://schemas.microsoft.com/office/powerpoint/2010/main" val="246050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27CEB8A9-E007-4971-88C4-ADB5E4D12559}"/>
              </a:ext>
            </a:extLst>
          </p:cNvPr>
          <p:cNvSpPr>
            <a:spLocks noGrp="1"/>
          </p:cNvSpPr>
          <p:nvPr>
            <p:ph type="title"/>
          </p:nvPr>
        </p:nvSpPr>
        <p:spPr>
          <a:xfrm>
            <a:off x="7181723" y="609600"/>
            <a:ext cx="4512989" cy="2227730"/>
          </a:xfrm>
        </p:spPr>
        <p:txBody>
          <a:bodyPr anchor="ctr">
            <a:normAutofit/>
          </a:bodyPr>
          <a:lstStyle/>
          <a:p>
            <a:pPr>
              <a:lnSpc>
                <a:spcPct val="90000"/>
              </a:lnSpc>
            </a:pPr>
            <a:r>
              <a:rPr lang="nl-NL" sz="3100">
                <a:solidFill>
                  <a:srgbClr val="FFFFFF"/>
                </a:solidFill>
              </a:rPr>
              <a:t>...Hierbij kunnen zij: </a:t>
            </a:r>
            <a:r>
              <a:rPr lang="nl-NL" sz="3100">
                <a:solidFill>
                  <a:srgbClr val="FFFFFF"/>
                </a:solidFill>
                <a:ea typeface="+mj-lt"/>
                <a:cs typeface="+mj-lt"/>
              </a:rPr>
              <a:t>de kritiek van Plato op de democratie weergeven;</a:t>
            </a:r>
          </a:p>
        </p:txBody>
      </p:sp>
      <p:pic>
        <p:nvPicPr>
          <p:cNvPr id="4" name="Afbeelding 4" descr="Afbeelding met tekst&#10;&#10;Automatisch gegenereerde beschrijving">
            <a:extLst>
              <a:ext uri="{FF2B5EF4-FFF2-40B4-BE49-F238E27FC236}">
                <a16:creationId xmlns:a16="http://schemas.microsoft.com/office/drawing/2014/main" id="{B8C207C0-FDFD-4E17-8359-87E7A2801EC6}"/>
              </a:ext>
            </a:extLst>
          </p:cNvPr>
          <p:cNvPicPr>
            <a:picLocks noChangeAspect="1"/>
          </p:cNvPicPr>
          <p:nvPr/>
        </p:nvPicPr>
        <p:blipFill>
          <a:blip r:embed="rId2"/>
          <a:stretch>
            <a:fillRect/>
          </a:stretch>
        </p:blipFill>
        <p:spPr>
          <a:xfrm>
            <a:off x="757251" y="1858426"/>
            <a:ext cx="3856774" cy="3230047"/>
          </a:xfrm>
          <a:prstGeom prst="rect">
            <a:avLst/>
          </a:prstGeom>
        </p:spPr>
      </p:pic>
      <p:sp>
        <p:nvSpPr>
          <p:cNvPr id="3" name="Tijdelijke aanduiding voor inhoud 2">
            <a:extLst>
              <a:ext uri="{FF2B5EF4-FFF2-40B4-BE49-F238E27FC236}">
                <a16:creationId xmlns:a16="http://schemas.microsoft.com/office/drawing/2014/main" id="{9C7994FA-27F9-4213-B2CD-529888FB89A6}"/>
              </a:ext>
            </a:extLst>
          </p:cNvPr>
          <p:cNvSpPr>
            <a:spLocks noGrp="1"/>
          </p:cNvSpPr>
          <p:nvPr>
            <p:ph idx="1"/>
          </p:nvPr>
        </p:nvSpPr>
        <p:spPr>
          <a:xfrm>
            <a:off x="7181725" y="2837329"/>
            <a:ext cx="4512988" cy="3317938"/>
          </a:xfrm>
        </p:spPr>
        <p:txBody>
          <a:bodyPr vert="horz" lIns="91440" tIns="45720" rIns="91440" bIns="45720" rtlCol="0" anchor="t">
            <a:normAutofit/>
          </a:bodyPr>
          <a:lstStyle/>
          <a:p>
            <a:r>
              <a:rPr lang="nl-NL">
                <a:solidFill>
                  <a:srgbClr val="FFFFFF"/>
                </a:solidFill>
              </a:rPr>
              <a:t>Democratie --&gt; ochlocratie</a:t>
            </a:r>
          </a:p>
          <a:p>
            <a:pPr lvl="1"/>
            <a:r>
              <a:rPr lang="nl-NL">
                <a:solidFill>
                  <a:srgbClr val="FFFFFF"/>
                </a:solidFill>
              </a:rPr>
              <a:t>"menigte, (mensen)massa"</a:t>
            </a:r>
          </a:p>
          <a:p>
            <a:pPr lvl="1"/>
            <a:r>
              <a:rPr lang="nl-NL">
                <a:solidFill>
                  <a:srgbClr val="FFFFFF"/>
                </a:solidFill>
                <a:ea typeface="+mn-lt"/>
                <a:cs typeface="+mn-lt"/>
              </a:rPr>
              <a:t>een staatsvorm waarbij de bestuurlijke autoriteit gehandhaafd wordt door de opvattingen van de menigte.</a:t>
            </a:r>
          </a:p>
          <a:p>
            <a:pPr lvl="1"/>
            <a:r>
              <a:rPr lang="nl-NL">
                <a:solidFill>
                  <a:srgbClr val="FFFFFF"/>
                </a:solidFill>
                <a:ea typeface="+mn-lt"/>
                <a:cs typeface="+mn-lt"/>
              </a:rPr>
              <a:t>Leiding door "kwade begeerte"</a:t>
            </a:r>
          </a:p>
          <a:p>
            <a:pPr lvl="1"/>
            <a:r>
              <a:rPr lang="nl-NL">
                <a:solidFill>
                  <a:srgbClr val="FFFFFF"/>
                </a:solidFill>
              </a:rPr>
              <a:t>plebocratie</a:t>
            </a:r>
          </a:p>
          <a:p>
            <a:pPr lvl="1"/>
            <a:endParaRPr lang="nl-NL">
              <a:solidFill>
                <a:srgbClr val="FFFFFF"/>
              </a:solidFill>
            </a:endParaRPr>
          </a:p>
        </p:txBody>
      </p:sp>
    </p:spTree>
    <p:extLst>
      <p:ext uri="{BB962C8B-B14F-4D97-AF65-F5344CB8AC3E}">
        <p14:creationId xmlns:p14="http://schemas.microsoft.com/office/powerpoint/2010/main" val="13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FE0B3-E9A1-4C73-9259-543F2C0721AC}"/>
              </a:ext>
            </a:extLst>
          </p:cNvPr>
          <p:cNvSpPr>
            <a:spLocks noGrp="1"/>
          </p:cNvSpPr>
          <p:nvPr>
            <p:ph type="title"/>
          </p:nvPr>
        </p:nvSpPr>
        <p:spPr/>
        <p:txBody>
          <a:bodyPr>
            <a:normAutofit fontScale="90000"/>
          </a:bodyPr>
          <a:lstStyle/>
          <a:p>
            <a:r>
              <a:rPr lang="nl-NL">
                <a:ea typeface="+mj-lt"/>
                <a:cs typeface="+mj-lt"/>
              </a:rPr>
              <a:t>...Hierbij kunnen zij: </a:t>
            </a:r>
            <a:r>
              <a:rPr lang="nl-NL"/>
              <a:t>uitleggen wat bij Plato het verband is tussen de hiërarchische orde in de samenleving en de drie delen van de menselijke ziel;</a:t>
            </a:r>
            <a:endParaRPr lang="nl-NL">
              <a:ea typeface="+mj-lt"/>
              <a:cs typeface="+mj-lt"/>
            </a:endParaRPr>
          </a:p>
          <a:p>
            <a:endParaRPr lang="nl-NL"/>
          </a:p>
        </p:txBody>
      </p:sp>
      <p:sp>
        <p:nvSpPr>
          <p:cNvPr id="3" name="Tijdelijke aanduiding voor inhoud 2">
            <a:extLst>
              <a:ext uri="{FF2B5EF4-FFF2-40B4-BE49-F238E27FC236}">
                <a16:creationId xmlns:a16="http://schemas.microsoft.com/office/drawing/2014/main" id="{F10EC2F4-C1B0-4E57-904C-8F27580B83AA}"/>
              </a:ext>
            </a:extLst>
          </p:cNvPr>
          <p:cNvSpPr>
            <a:spLocks noGrp="1"/>
          </p:cNvSpPr>
          <p:nvPr>
            <p:ph idx="1"/>
          </p:nvPr>
        </p:nvSpPr>
        <p:spPr>
          <a:xfrm>
            <a:off x="677334" y="4808121"/>
            <a:ext cx="8596668" cy="3880773"/>
          </a:xfrm>
        </p:spPr>
        <p:txBody>
          <a:bodyPr vert="horz" lIns="91440" tIns="45720" rIns="91440" bIns="45720" rtlCol="0" anchor="t">
            <a:normAutofit/>
          </a:bodyPr>
          <a:lstStyle/>
          <a:p>
            <a:r>
              <a:rPr lang="nl-NL">
                <a:ea typeface="+mn-lt"/>
                <a:cs typeface="+mn-lt"/>
              </a:rPr>
              <a:t>Kennis goed georganiseerd mens --&gt; goed georganiseerde staat</a:t>
            </a:r>
          </a:p>
          <a:p>
            <a:r>
              <a:rPr lang="nl-NL">
                <a:ea typeface="+mn-lt"/>
                <a:cs typeface="+mn-lt"/>
              </a:rPr>
              <a:t>Ieder stand draagt bij aan het geheel met oog op welzijn van het geheel</a:t>
            </a:r>
            <a:endParaRPr lang="nl-NL"/>
          </a:p>
          <a:p>
            <a:endParaRPr lang="nl-NL"/>
          </a:p>
        </p:txBody>
      </p:sp>
      <p:graphicFrame>
        <p:nvGraphicFramePr>
          <p:cNvPr id="4" name="Tabel 4">
            <a:extLst>
              <a:ext uri="{FF2B5EF4-FFF2-40B4-BE49-F238E27FC236}">
                <a16:creationId xmlns:a16="http://schemas.microsoft.com/office/drawing/2014/main" id="{A7DE9167-0FCF-414E-B77A-D774132ED5CD}"/>
              </a:ext>
            </a:extLst>
          </p:cNvPr>
          <p:cNvGraphicFramePr>
            <a:graphicFrameLocks noGrp="1"/>
          </p:cNvGraphicFramePr>
          <p:nvPr/>
        </p:nvGraphicFramePr>
        <p:xfrm>
          <a:off x="667444" y="2803270"/>
          <a:ext cx="8991822" cy="1757854"/>
        </p:xfrm>
        <a:graphic>
          <a:graphicData uri="http://schemas.openxmlformats.org/drawingml/2006/table">
            <a:tbl>
              <a:tblPr firstRow="1" bandRow="1">
                <a:tableStyleId>{5C22544A-7EE6-4342-B048-85BDC9FD1C3A}</a:tableStyleId>
              </a:tblPr>
              <a:tblGrid>
                <a:gridCol w="4116974">
                  <a:extLst>
                    <a:ext uri="{9D8B030D-6E8A-4147-A177-3AD203B41FA5}">
                      <a16:colId xmlns:a16="http://schemas.microsoft.com/office/drawing/2014/main" val="3366783560"/>
                    </a:ext>
                  </a:extLst>
                </a:gridCol>
                <a:gridCol w="4874848">
                  <a:extLst>
                    <a:ext uri="{9D8B030D-6E8A-4147-A177-3AD203B41FA5}">
                      <a16:colId xmlns:a16="http://schemas.microsoft.com/office/drawing/2014/main" val="2646423639"/>
                    </a:ext>
                  </a:extLst>
                </a:gridCol>
              </a:tblGrid>
              <a:tr h="1757854">
                <a:tc>
                  <a:txBody>
                    <a:bodyPr/>
                    <a:lstStyle/>
                    <a:p>
                      <a:pPr lvl="0">
                        <a:buNone/>
                      </a:pPr>
                      <a:r>
                        <a:rPr lang="nl-NL" sz="1800" b="1" i="0" u="none" strike="noStrike" noProof="0">
                          <a:latin typeface="Trebuchet MS"/>
                        </a:rPr>
                        <a:t>Orde in de samenleving:</a:t>
                      </a:r>
                      <a:endParaRPr lang="en-US" sz="1800" b="1" i="0" u="none" strike="noStrike" noProof="0">
                        <a:latin typeface="Trebuchet MS"/>
                      </a:endParaRPr>
                    </a:p>
                    <a:p>
                      <a:pPr lvl="0">
                        <a:buNone/>
                      </a:pPr>
                      <a:endParaRPr lang="nl-NL" sz="1800" b="1" i="0" u="none" strike="noStrike" noProof="0">
                        <a:latin typeface="Trebuchet MS"/>
                      </a:endParaRPr>
                    </a:p>
                    <a:p>
                      <a:pPr lvl="0">
                        <a:buNone/>
                      </a:pPr>
                      <a:r>
                        <a:rPr lang="nl-NL" sz="1800" b="1" i="0" u="none" strike="noStrike" noProof="0">
                          <a:latin typeface="Trebuchet MS"/>
                        </a:rPr>
                        <a:t>1) zij die regeren (filosoofkoningen)</a:t>
                      </a:r>
                      <a:endParaRPr lang="en-US" sz="1800" b="1" i="0" u="none" strike="noStrike" noProof="0">
                        <a:latin typeface="Trebuchet MS"/>
                      </a:endParaRPr>
                    </a:p>
                    <a:p>
                      <a:pPr lvl="0">
                        <a:buNone/>
                      </a:pPr>
                      <a:r>
                        <a:rPr lang="nl-NL" sz="1800" b="1" i="0" u="none" strike="noStrike" noProof="0">
                          <a:latin typeface="Trebuchet MS"/>
                        </a:rPr>
                        <a:t>2) Strijders / wachters</a:t>
                      </a:r>
                      <a:endParaRPr lang="en-US" sz="1800" b="1" i="0" u="none" strike="noStrike" noProof="0">
                        <a:latin typeface="Trebuchet MS"/>
                      </a:endParaRPr>
                    </a:p>
                    <a:p>
                      <a:pPr lvl="0">
                        <a:buNone/>
                      </a:pPr>
                      <a:r>
                        <a:rPr lang="nl-NL" sz="1800" b="1" i="0" u="none" strike="noStrike" noProof="0">
                          <a:latin typeface="Trebuchet MS"/>
                        </a:rPr>
                        <a:t>3) Boeren en werkers</a:t>
                      </a:r>
                      <a:endParaRPr lang="en-US" sz="1800" b="1" i="0" u="none" strike="noStrike" noProof="0">
                        <a:latin typeface="Trebuchet MS"/>
                      </a:endParaRPr>
                    </a:p>
                    <a:p>
                      <a:pPr lvl="0">
                        <a:buNone/>
                      </a:pPr>
                      <a:endParaRPr lang="nl-NL"/>
                    </a:p>
                  </a:txBody>
                  <a:tcPr/>
                </a:tc>
                <a:tc>
                  <a:txBody>
                    <a:bodyPr/>
                    <a:lstStyle/>
                    <a:p>
                      <a:pPr lvl="0">
                        <a:buNone/>
                      </a:pPr>
                      <a:r>
                        <a:rPr lang="nl-NL" sz="1800" b="1" i="0" u="none" strike="noStrike" noProof="0">
                          <a:latin typeface="Trebuchet MS"/>
                        </a:rPr>
                        <a:t>Drie delen van de menselijke ziel:</a:t>
                      </a:r>
                      <a:endParaRPr lang="en-US" sz="1800" b="1" i="0" u="none" strike="noStrike" noProof="0">
                        <a:latin typeface="Trebuchet MS"/>
                      </a:endParaRPr>
                    </a:p>
                    <a:p>
                      <a:pPr lvl="0">
                        <a:buNone/>
                      </a:pPr>
                      <a:endParaRPr lang="nl-NL" sz="1800" b="1" i="0" u="none" strike="noStrike" noProof="0">
                        <a:latin typeface="Trebuchet MS"/>
                      </a:endParaRPr>
                    </a:p>
                    <a:p>
                      <a:pPr lvl="0">
                        <a:buNone/>
                      </a:pPr>
                      <a:r>
                        <a:rPr lang="nl-NL" sz="1800" b="1" i="0" u="none" strike="noStrike" noProof="0">
                          <a:latin typeface="Trebuchet MS"/>
                        </a:rPr>
                        <a:t>1) Denkend-schouwend deel (hoofd)</a:t>
                      </a:r>
                      <a:endParaRPr lang="en-US" sz="1800" b="1" i="0" u="none" strike="noStrike" noProof="0">
                        <a:latin typeface="Trebuchet MS"/>
                      </a:endParaRPr>
                    </a:p>
                    <a:p>
                      <a:pPr lvl="0">
                        <a:buNone/>
                      </a:pPr>
                      <a:r>
                        <a:rPr lang="nl-NL" sz="1800" b="1" i="0" u="none" strike="noStrike" noProof="0">
                          <a:latin typeface="Trebuchet MS"/>
                        </a:rPr>
                        <a:t>2) </a:t>
                      </a:r>
                      <a:r>
                        <a:rPr lang="nl-NL" sz="1800" b="1" i="0" u="none" strike="noStrike" noProof="0" err="1">
                          <a:latin typeface="Trebuchet MS"/>
                        </a:rPr>
                        <a:t>Thymotisch</a:t>
                      </a:r>
                      <a:r>
                        <a:rPr lang="nl-NL" sz="1800" b="1" i="0" u="none" strike="noStrike" noProof="0">
                          <a:latin typeface="Trebuchet MS"/>
                        </a:rPr>
                        <a:t>-eergevoelig deel (borst)</a:t>
                      </a:r>
                      <a:endParaRPr lang="en-US" sz="1800" b="1" i="0" u="none" strike="noStrike" noProof="0">
                        <a:latin typeface="Trebuchet MS"/>
                      </a:endParaRPr>
                    </a:p>
                    <a:p>
                      <a:pPr lvl="0">
                        <a:buNone/>
                      </a:pPr>
                      <a:r>
                        <a:rPr lang="nl-NL" sz="1800" b="1" i="0" u="none" strike="noStrike" noProof="0">
                          <a:latin typeface="Trebuchet MS"/>
                        </a:rPr>
                        <a:t>3) Vegetatief-verlangend deel (onderbuik)</a:t>
                      </a:r>
                      <a:endParaRPr lang="en-US" sz="1800" b="1" i="0" u="none" strike="noStrike" noProof="0">
                        <a:latin typeface="Trebuchet MS"/>
                      </a:endParaRPr>
                    </a:p>
                    <a:p>
                      <a:pPr lvl="0">
                        <a:buNone/>
                      </a:pPr>
                      <a:endParaRPr lang="nl-NL"/>
                    </a:p>
                  </a:txBody>
                  <a:tcPr/>
                </a:tc>
                <a:extLst>
                  <a:ext uri="{0D108BD9-81ED-4DB2-BD59-A6C34878D82A}">
                    <a16:rowId xmlns:a16="http://schemas.microsoft.com/office/drawing/2014/main" val="3481930588"/>
                  </a:ext>
                </a:extLst>
              </a:tr>
            </a:tbl>
          </a:graphicData>
        </a:graphic>
      </p:graphicFrame>
    </p:spTree>
    <p:extLst>
      <p:ext uri="{BB962C8B-B14F-4D97-AF65-F5344CB8AC3E}">
        <p14:creationId xmlns:p14="http://schemas.microsoft.com/office/powerpoint/2010/main" val="301129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21E79-4176-4668-AF6C-536FCAB63011}"/>
              </a:ext>
            </a:extLst>
          </p:cNvPr>
          <p:cNvSpPr>
            <a:spLocks noGrp="1"/>
          </p:cNvSpPr>
          <p:nvPr>
            <p:ph type="title"/>
          </p:nvPr>
        </p:nvSpPr>
        <p:spPr/>
        <p:txBody>
          <a:bodyPr>
            <a:normAutofit fontScale="90000"/>
          </a:bodyPr>
          <a:lstStyle/>
          <a:p>
            <a:r>
              <a:rPr lang="nl-NL"/>
              <a:t>...Hierbij kunnen zij: </a:t>
            </a:r>
            <a:r>
              <a:rPr lang="nl-NL">
                <a:ea typeface="+mj-lt"/>
                <a:cs typeface="+mj-lt"/>
              </a:rPr>
              <a:t>beargumenteren dat Plato’s ‘ideale staat’ zowel als een utopie als een </a:t>
            </a:r>
            <a:r>
              <a:rPr lang="nl-NL" err="1">
                <a:ea typeface="+mj-lt"/>
                <a:cs typeface="+mj-lt"/>
              </a:rPr>
              <a:t>dystopie</a:t>
            </a:r>
            <a:r>
              <a:rPr lang="nl-NL">
                <a:ea typeface="+mj-lt"/>
                <a:cs typeface="+mj-lt"/>
              </a:rPr>
              <a:t> kan worden beschouwd en daarbij de kritiek van Popper betrekken.</a:t>
            </a:r>
            <a:endParaRPr lang="nl-NL"/>
          </a:p>
          <a:p>
            <a:endParaRPr lang="nl-NL"/>
          </a:p>
        </p:txBody>
      </p:sp>
      <p:sp>
        <p:nvSpPr>
          <p:cNvPr id="3" name="Tijdelijke aanduiding voor inhoud 2">
            <a:extLst>
              <a:ext uri="{FF2B5EF4-FFF2-40B4-BE49-F238E27FC236}">
                <a16:creationId xmlns:a16="http://schemas.microsoft.com/office/drawing/2014/main" id="{08EB3DB4-078A-4178-96C8-55111F27B4CC}"/>
              </a:ext>
            </a:extLst>
          </p:cNvPr>
          <p:cNvSpPr>
            <a:spLocks noGrp="1"/>
          </p:cNvSpPr>
          <p:nvPr>
            <p:ph idx="1"/>
          </p:nvPr>
        </p:nvSpPr>
        <p:spPr>
          <a:xfrm>
            <a:off x="677334" y="2794662"/>
            <a:ext cx="8596668" cy="3880773"/>
          </a:xfrm>
        </p:spPr>
        <p:txBody>
          <a:bodyPr vert="horz" lIns="91440" tIns="45720" rIns="91440" bIns="45720" rtlCol="0" anchor="t">
            <a:normAutofit/>
          </a:bodyPr>
          <a:lstStyle/>
          <a:p>
            <a:r>
              <a:rPr lang="nl-NL"/>
              <a:t>Kritiek van Popper: Plato's </a:t>
            </a:r>
            <a:r>
              <a:rPr lang="nl-NL" err="1"/>
              <a:t>politeia</a:t>
            </a:r>
            <a:r>
              <a:rPr lang="nl-NL"/>
              <a:t> = (bijvoorbeeld) nazi Duitsland</a:t>
            </a:r>
          </a:p>
          <a:p>
            <a:pPr lvl="1"/>
            <a:r>
              <a:rPr lang="nl-NL"/>
              <a:t>Het streven naar een utopie veroorzaakt alleen maar het tegendeel = </a:t>
            </a:r>
            <a:r>
              <a:rPr lang="nl-NL" err="1"/>
              <a:t>dystopie</a:t>
            </a:r>
            <a:r>
              <a:rPr lang="nl-NL"/>
              <a:t> </a:t>
            </a:r>
          </a:p>
          <a:p>
            <a:pPr marL="0" indent="0">
              <a:buNone/>
            </a:pPr>
            <a:endParaRPr lang="nl-NL"/>
          </a:p>
        </p:txBody>
      </p:sp>
      <p:graphicFrame>
        <p:nvGraphicFramePr>
          <p:cNvPr id="4" name="Tabel 4">
            <a:extLst>
              <a:ext uri="{FF2B5EF4-FFF2-40B4-BE49-F238E27FC236}">
                <a16:creationId xmlns:a16="http://schemas.microsoft.com/office/drawing/2014/main" id="{D46E01DA-3903-4AF0-91D9-407D81907B60}"/>
              </a:ext>
            </a:extLst>
          </p:cNvPr>
          <p:cNvGraphicFramePr>
            <a:graphicFrameLocks noGrp="1"/>
          </p:cNvGraphicFramePr>
          <p:nvPr/>
        </p:nvGraphicFramePr>
        <p:xfrm>
          <a:off x="788030" y="3903865"/>
          <a:ext cx="8168640" cy="201168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1152625841"/>
                    </a:ext>
                  </a:extLst>
                </a:gridCol>
                <a:gridCol w="4084320">
                  <a:extLst>
                    <a:ext uri="{9D8B030D-6E8A-4147-A177-3AD203B41FA5}">
                      <a16:colId xmlns:a16="http://schemas.microsoft.com/office/drawing/2014/main" val="3469971459"/>
                    </a:ext>
                  </a:extLst>
                </a:gridCol>
              </a:tblGrid>
              <a:tr h="370840">
                <a:tc>
                  <a:txBody>
                    <a:bodyPr/>
                    <a:lstStyle/>
                    <a:p>
                      <a:r>
                        <a:rPr lang="nl-NL" u="sng"/>
                        <a:t>Utopie:</a:t>
                      </a:r>
                    </a:p>
                    <a:p>
                      <a:pPr lvl="0">
                        <a:buNone/>
                      </a:pPr>
                      <a:endParaRPr lang="nl-NL"/>
                    </a:p>
                    <a:p>
                      <a:pPr marL="285750" lvl="0" indent="-285750">
                        <a:buFont typeface="Arial"/>
                        <a:buChar char="•"/>
                      </a:pPr>
                      <a:r>
                        <a:rPr lang="nl-NL"/>
                        <a:t>Zelfvoorzienend</a:t>
                      </a:r>
                    </a:p>
                    <a:p>
                      <a:pPr marL="285750" lvl="0" indent="-285750">
                        <a:buFont typeface="Arial"/>
                        <a:buChar char="•"/>
                      </a:pPr>
                      <a:r>
                        <a:rPr lang="nl-NL"/>
                        <a:t>Iedereen zorgt voor iedereen</a:t>
                      </a:r>
                    </a:p>
                    <a:p>
                      <a:pPr marL="285750" lvl="0" indent="-285750">
                        <a:buFont typeface="Arial"/>
                        <a:buChar char="•"/>
                      </a:pPr>
                      <a:r>
                        <a:rPr lang="nl-NL"/>
                        <a:t>Regering gericht op het belang van de samenleving</a:t>
                      </a:r>
                    </a:p>
                  </a:txBody>
                  <a:tcPr/>
                </a:tc>
                <a:tc>
                  <a:txBody>
                    <a:bodyPr/>
                    <a:lstStyle/>
                    <a:p>
                      <a:r>
                        <a:rPr lang="nl-NL" u="sng" err="1"/>
                        <a:t>Dystopie</a:t>
                      </a:r>
                      <a:r>
                        <a:rPr lang="nl-NL" u="sng"/>
                        <a:t>:</a:t>
                      </a:r>
                    </a:p>
                    <a:p>
                      <a:pPr lvl="0">
                        <a:buNone/>
                      </a:pPr>
                      <a:endParaRPr lang="nl-NL"/>
                    </a:p>
                    <a:p>
                      <a:pPr marL="285750" lvl="0" indent="-285750">
                        <a:buFont typeface="Arial"/>
                        <a:buChar char="•"/>
                      </a:pPr>
                      <a:r>
                        <a:rPr lang="nl-NL"/>
                        <a:t>Beperking van vrijheid</a:t>
                      </a:r>
                    </a:p>
                    <a:p>
                      <a:pPr marL="285750" lvl="0" indent="-285750">
                        <a:buFont typeface="Arial"/>
                        <a:buChar char="•"/>
                      </a:pPr>
                      <a:r>
                        <a:rPr lang="nl-NL"/>
                        <a:t>Geen familiebanden</a:t>
                      </a:r>
                    </a:p>
                    <a:p>
                      <a:pPr marL="285750" lvl="0" indent="-285750">
                        <a:buFont typeface="Arial"/>
                        <a:buChar char="•"/>
                      </a:pPr>
                      <a:r>
                        <a:rPr lang="nl-NL"/>
                        <a:t>Toegewezen rol voor de maatschappij</a:t>
                      </a:r>
                    </a:p>
                    <a:p>
                      <a:pPr marL="285750" lvl="0" indent="-285750">
                        <a:buFont typeface="Arial"/>
                        <a:buChar char="•"/>
                      </a:pPr>
                      <a:endParaRPr lang="nl-NL"/>
                    </a:p>
                  </a:txBody>
                  <a:tcPr/>
                </a:tc>
                <a:extLst>
                  <a:ext uri="{0D108BD9-81ED-4DB2-BD59-A6C34878D82A}">
                    <a16:rowId xmlns:a16="http://schemas.microsoft.com/office/drawing/2014/main" val="1095361842"/>
                  </a:ext>
                </a:extLst>
              </a:tr>
            </a:tbl>
          </a:graphicData>
        </a:graphic>
      </p:graphicFrame>
    </p:spTree>
    <p:extLst>
      <p:ext uri="{BB962C8B-B14F-4D97-AF65-F5344CB8AC3E}">
        <p14:creationId xmlns:p14="http://schemas.microsoft.com/office/powerpoint/2010/main" val="95955537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VTI">
  <a:themeElements>
    <a:clrScheme name="AnalogousFromLightSeed_2SEEDS">
      <a:dk1>
        <a:srgbClr val="000000"/>
      </a:dk1>
      <a:lt1>
        <a:srgbClr val="FFFFFF"/>
      </a:lt1>
      <a:dk2>
        <a:srgbClr val="243741"/>
      </a:dk2>
      <a:lt2>
        <a:srgbClr val="E2E8E6"/>
      </a:lt2>
      <a:accent1>
        <a:srgbClr val="BA7F91"/>
      </a:accent1>
      <a:accent2>
        <a:srgbClr val="C593B7"/>
      </a:accent2>
      <a:accent3>
        <a:srgbClr val="C59A94"/>
      </a:accent3>
      <a:accent4>
        <a:srgbClr val="76ACA8"/>
      </a:accent4>
      <a:accent5>
        <a:srgbClr val="84A9BC"/>
      </a:accent5>
      <a:accent6>
        <a:srgbClr val="7F8DBA"/>
      </a:accent6>
      <a:hlink>
        <a:srgbClr val="568F7D"/>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3874</Words>
  <Application>Microsoft Office PowerPoint</Application>
  <PresentationFormat>Breedbeeld</PresentationFormat>
  <Paragraphs>422</Paragraphs>
  <Slides>61</Slides>
  <Notes>3</Notes>
  <HiddenSlides>0</HiddenSlides>
  <MMClips>1</MMClips>
  <ScaleCrop>false</ScaleCrop>
  <HeadingPairs>
    <vt:vector size="6" baseType="variant">
      <vt:variant>
        <vt:lpstr>Gebruikte lettertypen</vt:lpstr>
      </vt:variant>
      <vt:variant>
        <vt:i4>12</vt:i4>
      </vt:variant>
      <vt:variant>
        <vt:lpstr>Thema</vt:lpstr>
      </vt:variant>
      <vt:variant>
        <vt:i4>7</vt:i4>
      </vt:variant>
      <vt:variant>
        <vt:lpstr>Diatitels</vt:lpstr>
      </vt:variant>
      <vt:variant>
        <vt:i4>61</vt:i4>
      </vt:variant>
    </vt:vector>
  </HeadingPairs>
  <TitlesOfParts>
    <vt:vector size="80" baseType="lpstr">
      <vt:lpstr>Arial</vt:lpstr>
      <vt:lpstr>Arial,Sans-Serif</vt:lpstr>
      <vt:lpstr>Avenir Next LT Pro</vt:lpstr>
      <vt:lpstr>AvenirNext LT Pro Medium</vt:lpstr>
      <vt:lpstr>Calibri</vt:lpstr>
      <vt:lpstr>Calibri Light</vt:lpstr>
      <vt:lpstr>FlamaProSemicond-Bold</vt:lpstr>
      <vt:lpstr>Graphik</vt:lpstr>
      <vt:lpstr>PublicoHeadline</vt:lpstr>
      <vt:lpstr>Sagona Book</vt:lpstr>
      <vt:lpstr>Trebuchet MS</vt:lpstr>
      <vt:lpstr>Wingdings 3</vt:lpstr>
      <vt:lpstr>Kantoorthema</vt:lpstr>
      <vt:lpstr>1_Kantoorthema</vt:lpstr>
      <vt:lpstr>ExploreVTI</vt:lpstr>
      <vt:lpstr>Office Theme</vt:lpstr>
      <vt:lpstr>2_Kantoorthema</vt:lpstr>
      <vt:lpstr>Facet</vt:lpstr>
      <vt:lpstr>1_office theme</vt:lpstr>
      <vt:lpstr>PowerPoint-presentatie</vt:lpstr>
      <vt:lpstr>Voorwoord</vt:lpstr>
      <vt:lpstr>Hoofdstuk 1</vt:lpstr>
      <vt:lpstr>Hoofdstuk 2</vt:lpstr>
      <vt:lpstr>Eindterm 6</vt:lpstr>
      <vt:lpstr>…Plato's 'ideale staat'</vt:lpstr>
      <vt:lpstr>...Hierbij kunnen zij: de kritiek van Plato op de democratie weergeven;</vt:lpstr>
      <vt:lpstr>...Hierbij kunnen zij: uitleggen wat bij Plato het verband is tussen de hiërarchische orde in de samenleving en de drie delen van de menselijke ziel; </vt:lpstr>
      <vt:lpstr>...Hierbij kunnen zij: beargumenteren dat Plato’s ‘ideale staat’ zowel als een utopie als een dystopie kan worden beschouwd en daarbij de kritiek van Popper betrekken. </vt:lpstr>
      <vt:lpstr>Eindterm 7</vt:lpstr>
      <vt:lpstr>...Aristoteles’ argumentatie dat er verschillende goede staatsvormen zijn...</vt:lpstr>
      <vt:lpstr>…Daarbij kunnen zij: uitleggen welke rol de rede (logos), de deugd (aretè) en het handelen (energeia) als werkelijkheid van de ziel daarin spelen; </vt:lpstr>
      <vt:lpstr>...Daarbij kunnen zij:  beargumenteren dat deugdzaamheid en geluk (opgevat als eudaimonia van het praktische leven) uitsluitend bereikt kunnen worden binnen de polis (stadstaat);</vt:lpstr>
      <vt:lpstr>...Daarbij kunnen zij: met voorbeelden uitleggen dat staatsvormen volgens Aristoteles kunnen ontaarden. </vt:lpstr>
      <vt:lpstr>Eindterm 8</vt:lpstr>
      <vt:lpstr>… Daarbij kunnen zij: een definitie geven van deugd en deze definitie uitleggen en toepassen; </vt:lpstr>
      <vt:lpstr>...Daarbij kunnen zij: uitleggen dat het streven naar geluk (eudaimonia) samenvalt met het goede voor zichzelf en de gemeenschap; </vt:lpstr>
      <vt:lpstr>...Daarbij kunnen zij: het onderscheid tussen dianoëtische en ethische deugden uitleggen; </vt:lpstr>
      <vt:lpstr>…Daarbij kunnen zij: uitleggen dat de verschillende deugden elkaar vooronderstellen. </vt:lpstr>
      <vt:lpstr>...Daarnaast kunnen zij uitleggen:dat ‘volkomen deugd’ niet is weggelegd voor de massa; </vt:lpstr>
      <vt:lpstr>...Daarnaast kunnen zij uitleggen dat: wat ‘ware vriendschap met zichzelf’ betekent en een afweging maken in hoeverre dit voor mensen in de samenleving van toen mogelijk was en nu is. </vt:lpstr>
      <vt:lpstr>Eindterm 9</vt:lpstr>
      <vt:lpstr>Eindterm 10</vt:lpstr>
      <vt:lpstr>Eindterm 11</vt:lpstr>
      <vt:lpstr>Filosofie Casus examentraining H3+4</vt:lpstr>
      <vt:lpstr>PowerPoint-presentatie</vt:lpstr>
      <vt:lpstr>De hoogste Theologale deugd liefde</vt:lpstr>
      <vt:lpstr>Het kernmotief van de moderniteit</vt:lpstr>
      <vt:lpstr>Protestantisme</vt:lpstr>
      <vt:lpstr>Kant en Locke</vt:lpstr>
      <vt:lpstr>Kierkegaard</vt:lpstr>
      <vt:lpstr>Casus</vt:lpstr>
      <vt:lpstr>Uitwerking casus</vt:lpstr>
      <vt:lpstr>Hoofdstuk 6 Adam Smith </vt:lpstr>
      <vt:lpstr>Karl Marx</vt:lpstr>
      <vt:lpstr>Hoofdstuk 6: Tronto (primaire tekst &amp; eindterm 24) </vt:lpstr>
      <vt:lpstr>Hoofdstuk 7</vt:lpstr>
      <vt:lpstr>Vraagstuk: Hoe staat de mens in relatie tot anderen in de wereld?</vt:lpstr>
      <vt:lpstr>Belangrijke begrippen</vt:lpstr>
      <vt:lpstr>Georg Hegel</vt:lpstr>
      <vt:lpstr>Alasdair MacIntyre</vt:lpstr>
      <vt:lpstr>Discussie vraagstuk</vt:lpstr>
      <vt:lpstr>Hoofdstuk 8: De Januskop van instituties</vt:lpstr>
      <vt:lpstr>Het belichaamde (h9)</vt:lpstr>
      <vt:lpstr>Lichamelijkheid</vt:lpstr>
      <vt:lpstr>Bentham </vt:lpstr>
      <vt:lpstr>Kant</vt:lpstr>
      <vt:lpstr>Kant</vt:lpstr>
      <vt:lpstr>Freud</vt:lpstr>
      <vt:lpstr>Arendt</vt:lpstr>
      <vt:lpstr>Lichaamsethiek </vt:lpstr>
      <vt:lpstr>61.De kandidaten kunnen de volgende vijf soorten argumenten in het milieudebat uitleggen, beoordelen, toepassen en er voorbeelden van geven: actueel antropocentrisch, intergenerationeel, geen lijden toebrengen aan wat lijden kan, intrinsieke waarde van de natuur en deep ecology.</vt:lpstr>
      <vt:lpstr>62. De kandidaten kunnen Heideggers analyse van de moderne technologische samenleving weergeven, toepassen en beoordelen. Daarbij kunnen zij uitleggen wat het gestel, waarheid (aletheia), Dasein en het verschil tussen oude en moderne techniek inhouden en welke rol ze in Heideggers analyse spelen.</vt:lpstr>
      <vt:lpstr>63.  De kandidaten kunnen de volgende drie gevaren die het wezen van moderne techniek volgens Heidegger in zich draagt uitleggen en beoordelen: de mens als bestelbaar bestand, verdringing van andere vormen van ontbergen, vervreemding van zichzelf als Dasein en van de natuur als physis. </vt:lpstr>
      <vt:lpstr>64. De kandidaten kunnen de benadering van de natuur van Latour uitleggen.  Daarbij kunnen zij:  - uitleggen wat er volgens Latour mis is met het subject-object schema;  - weergeven wat de radicaal empirische interpretatie van onze ervaring inhoudt;  - beoordelen of deze benadering een goed alternatief voor het subject-objectschema biedt. </vt:lpstr>
      <vt:lpstr>65. De kandidaten kunnen uitleggen dat het instrumentele denken kan worden ingezet om milieuproblematiek aan te pakken. Daarbij kunnen zij een filosofische en ethische beoordeling geven van drie benaderingen via de vrije markt: beprijzen van het milieu, directe overheidsregulering en consumentengedrag.  </vt:lpstr>
      <vt:lpstr>Hoofdstuk 11: Zin</vt:lpstr>
      <vt:lpstr>Hoofdstuk 11: Nihilisme (Nietzsche)</vt:lpstr>
      <vt:lpstr>Hoofdstuk 11: Nihilisme (Camus)</vt:lpstr>
      <vt:lpstr>Hoofdstuk 11: Taylor</vt:lpstr>
      <vt:lpstr>Hoofdstuk 11: Nussbaum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Voorwoord</dc:title>
  <dc:creator>Robert-Jan Gruijthuijzen</dc:creator>
  <cp:lastModifiedBy>Robert-Jan Gruijthuijzen</cp:lastModifiedBy>
  <cp:revision>13</cp:revision>
  <dcterms:created xsi:type="dcterms:W3CDTF">2021-05-02T10:59:47Z</dcterms:created>
  <dcterms:modified xsi:type="dcterms:W3CDTF">2021-05-03T21:15:03Z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1096609</vt:lpwstr>
  </property>
  <property fmtid="{D5CDD505-2E9C-101B-9397-08002B2CF9AE}" name="NXPowerLiteSettings" pid="3">
    <vt:lpwstr>C7000400038000</vt:lpwstr>
  </property>
  <property fmtid="{D5CDD505-2E9C-101B-9397-08002B2CF9AE}" name="NXPowerLiteVersion" pid="4">
    <vt:lpwstr>S9.0.3</vt:lpwstr>
  </property>
</Properties>
</file>